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handoutMasterIdLst>
    <p:handoutMasterId r:id="rId14"/>
  </p:handoutMasterIdLst>
  <p:sldIdLst>
    <p:sldId id="256" r:id="rId2"/>
    <p:sldId id="265" r:id="rId3"/>
    <p:sldId id="259" r:id="rId4"/>
    <p:sldId id="260" r:id="rId5"/>
    <p:sldId id="261" r:id="rId6"/>
    <p:sldId id="267" r:id="rId7"/>
    <p:sldId id="268" r:id="rId8"/>
    <p:sldId id="269" r:id="rId9"/>
    <p:sldId id="262" r:id="rId10"/>
    <p:sldId id="266" r:id="rId11"/>
    <p:sldId id="264" r:id="rId1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36" y="-96"/>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5DD814A-262F-4D60-AD6D-6A40635C29FB}" type="datetimeFigureOut">
              <a:rPr lang="zh-CN" altLang="en-US"/>
              <a:pPr>
                <a:defRPr/>
              </a:pPr>
              <a:t>2017/6/7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E910BE8-6A12-4983-A05B-55C9A5D43BC5}" type="slidenum">
              <a:rPr lang="zh-CN" altLang="en-US"/>
              <a:pPr>
                <a:defRPr/>
              </a:pPr>
              <a:t>‹#›</a:t>
            </a:fld>
            <a:endParaRPr lang="zh-CN" altLang="en-US"/>
          </a:p>
        </p:txBody>
      </p:sp>
    </p:spTree>
    <p:extLst>
      <p:ext uri="{BB962C8B-B14F-4D97-AF65-F5344CB8AC3E}">
        <p14:creationId xmlns:p14="http://schemas.microsoft.com/office/powerpoint/2010/main" val="3991589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CF916FCB-8584-4522-88C1-D021D893E48F}" type="datetimeFigureOut">
              <a:rPr lang="zh-CN" altLang="en-US"/>
              <a:pPr>
                <a:defRPr/>
              </a:pPr>
              <a:t>2017/6/7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8EADC09-6940-412F-B077-FDEDD176153B}" type="slidenum">
              <a:rPr lang="zh-CN" altLang="en-US"/>
              <a:pPr>
                <a:defRPr/>
              </a:pPr>
              <a:t>‹#›</a:t>
            </a:fld>
            <a:endParaRPr lang="zh-CN" altLang="en-US"/>
          </a:p>
        </p:txBody>
      </p:sp>
    </p:spTree>
    <p:extLst>
      <p:ext uri="{BB962C8B-B14F-4D97-AF65-F5344CB8AC3E}">
        <p14:creationId xmlns:p14="http://schemas.microsoft.com/office/powerpoint/2010/main" val="3153271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等线"/>
      </a:defRPr>
    </a:lvl1pPr>
    <a:lvl2pPr marL="457200" algn="l" rtl="0" fontAlgn="base">
      <a:spcBef>
        <a:spcPct val="30000"/>
      </a:spcBef>
      <a:spcAft>
        <a:spcPct val="0"/>
      </a:spcAft>
      <a:defRPr sz="1200" kern="1200">
        <a:solidFill>
          <a:schemeClr val="tx1"/>
        </a:solidFill>
        <a:latin typeface="+mn-lt"/>
        <a:ea typeface="+mn-ea"/>
        <a:cs typeface="等线"/>
      </a:defRPr>
    </a:lvl2pPr>
    <a:lvl3pPr marL="914400" algn="l" rtl="0" fontAlgn="base">
      <a:spcBef>
        <a:spcPct val="30000"/>
      </a:spcBef>
      <a:spcAft>
        <a:spcPct val="0"/>
      </a:spcAft>
      <a:defRPr sz="1200" kern="1200">
        <a:solidFill>
          <a:schemeClr val="tx1"/>
        </a:solidFill>
        <a:latin typeface="+mn-lt"/>
        <a:ea typeface="+mn-ea"/>
        <a:cs typeface="等线"/>
      </a:defRPr>
    </a:lvl3pPr>
    <a:lvl4pPr marL="1371600" algn="l" rtl="0" fontAlgn="base">
      <a:spcBef>
        <a:spcPct val="30000"/>
      </a:spcBef>
      <a:spcAft>
        <a:spcPct val="0"/>
      </a:spcAft>
      <a:defRPr sz="1200" kern="1200">
        <a:solidFill>
          <a:schemeClr val="tx1"/>
        </a:solidFill>
        <a:latin typeface="+mn-lt"/>
        <a:ea typeface="+mn-ea"/>
        <a:cs typeface="等线"/>
      </a:defRPr>
    </a:lvl4pPr>
    <a:lvl5pPr marL="1828800" algn="l" rtl="0" fontAlgn="base">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headEnd/>
            <a:tailEnd/>
          </a:ln>
        </p:spPr>
      </p:sp>
      <p:sp>
        <p:nvSpPr>
          <p:cNvPr id="163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63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207D09-05CC-4740-A50E-7AEE83BA6C85}" type="slidenum">
              <a:rPr lang="zh-CN" altLang="en-US">
                <a:cs typeface="等线"/>
              </a:rPr>
              <a:pPr fontAlgn="base">
                <a:spcBef>
                  <a:spcPct val="0"/>
                </a:spcBef>
                <a:spcAft>
                  <a:spcPct val="0"/>
                </a:spcAft>
              </a:pPr>
              <a:t>1</a:t>
            </a:fld>
            <a:endParaRPr lang="zh-CN" altLang="en-US">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a:t>添加物理史、拓展应用等</a:t>
            </a:r>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B546BA-6B3E-47B8-B0AA-0D6D9B970D8F}" type="slidenum">
              <a:rPr lang="zh-CN" altLang="en-US">
                <a:cs typeface="等线"/>
              </a:rPr>
              <a:pPr fontAlgn="base">
                <a:spcBef>
                  <a:spcPct val="0"/>
                </a:spcBef>
                <a:spcAft>
                  <a:spcPct val="0"/>
                </a:spcAft>
              </a:pPr>
              <a:t>2</a:t>
            </a:fld>
            <a:endParaRPr lang="zh-CN" altLang="en-US">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a:t>以照片、示意图、视频为主，对教材进行改进的部分着重强调</a:t>
            </a:r>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89EBE2-5333-4986-8D2E-1F7354840CB9}" type="slidenum">
              <a:rPr lang="zh-CN" altLang="en-US">
                <a:cs typeface="等线"/>
              </a:rPr>
              <a:pPr fontAlgn="base">
                <a:spcBef>
                  <a:spcPct val="0"/>
                </a:spcBef>
                <a:spcAft>
                  <a:spcPct val="0"/>
                </a:spcAft>
              </a:pPr>
              <a:t>9</a:t>
            </a:fld>
            <a:endParaRPr lang="zh-CN" altLang="en-US">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a:t>以照片、示意图、视频为主，对教材进行改进的部分着重强调</a:t>
            </a:r>
          </a:p>
        </p:txBody>
      </p:sp>
      <p:sp>
        <p:nvSpPr>
          <p:cNvPr id="286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A7D966-AA3B-49E7-93CE-30D4F0F4F02B}" type="slidenum">
              <a:rPr lang="zh-CN" altLang="en-US">
                <a:cs typeface="等线"/>
              </a:rPr>
              <a:pPr fontAlgn="base">
                <a:spcBef>
                  <a:spcPct val="0"/>
                </a:spcBef>
                <a:spcAft>
                  <a:spcPct val="0"/>
                </a:spcAft>
              </a:pPr>
              <a:t>10</a:t>
            </a:fld>
            <a:endParaRPr lang="zh-CN" altLang="en-US">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右箭头 7"/>
          <p:cNvSpPr/>
          <p:nvPr userDrawn="1"/>
        </p:nvSpPr>
        <p:spPr>
          <a:xfrm>
            <a:off x="1524000" y="3533775"/>
            <a:ext cx="9144000" cy="68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2" name="Title 1"/>
          <p:cNvSpPr>
            <a:spLocks noGrp="1"/>
          </p:cNvSpPr>
          <p:nvPr>
            <p:ph type="ctrTitle"/>
          </p:nvPr>
        </p:nvSpPr>
        <p:spPr>
          <a:xfrm>
            <a:off x="1524000" y="1124530"/>
            <a:ext cx="9144000" cy="2387600"/>
          </a:xfrm>
        </p:spPr>
        <p:txBody>
          <a:bodyPr anchor="b">
            <a:normAutofit/>
          </a:bodyPr>
          <a:lstStyle>
            <a:lvl1pPr algn="ctr">
              <a:lnSpc>
                <a:spcPct val="100000"/>
              </a:lnSpc>
              <a:defRPr sz="5400" baseline="0">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baseline="0">
                <a:solidFill>
                  <a:srgbClr val="0070C0"/>
                </a:solidFill>
                <a:latin typeface="Times New Roman" panose="02020603050405020304" pitchFamily="18" charset="0"/>
                <a:ea typeface="华文仿宋" panose="02010600040101010101" pitchFamily="2" charset="-122"/>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5" name="Date Placeholder 3"/>
          <p:cNvSpPr>
            <a:spLocks noGrp="1"/>
          </p:cNvSpPr>
          <p:nvPr>
            <p:ph type="dt" sz="half" idx="10"/>
          </p:nvPr>
        </p:nvSpPr>
        <p:spPr/>
        <p:txBody>
          <a:bodyPr/>
          <a:lstStyle>
            <a:lvl1pPr>
              <a:defRPr/>
            </a:lvl1pPr>
          </a:lstStyle>
          <a:p>
            <a:pPr>
              <a:defRPr/>
            </a:pPr>
            <a:fld id="{591D85F6-404D-4E93-878C-F8186A5EDA70}" type="datetimeFigureOut">
              <a:rPr lang="zh-CN" altLang="en-US"/>
              <a:pPr>
                <a:defRPr/>
              </a:pPr>
              <a:t>2017/6/7</a:t>
            </a:fld>
            <a:endParaRPr lang="zh-CN" altLang="en-US"/>
          </a:p>
        </p:txBody>
      </p:sp>
      <p:sp>
        <p:nvSpPr>
          <p:cNvPr id="6" name="Footer Placeholder 4"/>
          <p:cNvSpPr>
            <a:spLocks noGrp="1"/>
          </p:cNvSpPr>
          <p:nvPr>
            <p:ph type="ftr" sz="quarter" idx="11"/>
          </p:nvPr>
        </p:nvSpPr>
        <p:spPr>
          <a:xfrm>
            <a:off x="4038600" y="6348413"/>
            <a:ext cx="4114800" cy="365125"/>
          </a:xfrm>
        </p:spPr>
        <p:txBody>
          <a:bodyPr/>
          <a:lstStyle>
            <a:lvl1pPr algn="ctr">
              <a:defRPr lang="en-US" altLang="zh-CN" dirty="0">
                <a:solidFill>
                  <a:schemeClr val="tx1">
                    <a:tint val="75000"/>
                  </a:schemeClr>
                </a:solidFill>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6D321A7-934F-432D-8269-8437D7F7B36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右箭头 6"/>
          <p:cNvSpPr/>
          <p:nvPr userDrawn="1"/>
        </p:nvSpPr>
        <p:spPr>
          <a:xfrm>
            <a:off x="844550" y="1690688"/>
            <a:ext cx="105156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2" name="Title 1"/>
          <p:cNvSpPr>
            <a:spLocks noGrp="1"/>
          </p:cNvSpPr>
          <p:nvPr>
            <p:ph type="title"/>
          </p:nvPr>
        </p:nvSpPr>
        <p:spPr/>
        <p:txBody>
          <a:bodyPr/>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p:txBody>
          <a:bodyPr vert="eaVert"/>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baseline="0" smtClean="0">
                <a:latin typeface="Times New Roman" panose="02020603050405020304" pitchFamily="18" charset="0"/>
                <a:ea typeface="华文仿宋" panose="02010600040101010101" pitchFamily="2" charset="-122"/>
              </a:defRPr>
            </a:lvl1pPr>
          </a:lstStyle>
          <a:p>
            <a:pPr>
              <a:defRPr/>
            </a:pPr>
            <a:fld id="{285671E9-93F5-4442-B36C-909C17C9772B}" type="datetimeFigureOut">
              <a:rPr lang="zh-CN" altLang="en-US"/>
              <a:pPr>
                <a:defRPr/>
              </a:pPr>
              <a:t>2017/6/7</a:t>
            </a:fld>
            <a:endParaRPr lang="zh-CN" altLang="en-US"/>
          </a:p>
        </p:txBody>
      </p:sp>
      <p:sp>
        <p:nvSpPr>
          <p:cNvPr id="6" name="Footer Placeholder 4"/>
          <p:cNvSpPr>
            <a:spLocks noGrp="1"/>
          </p:cNvSpPr>
          <p:nvPr>
            <p:ph type="ftr" sz="quarter" idx="11"/>
          </p:nvPr>
        </p:nvSpPr>
        <p:spPr/>
        <p:txBody>
          <a:bodyPr/>
          <a:lstStyle>
            <a:lvl1pPr>
              <a:defRPr baseline="0">
                <a:latin typeface="Times New Roman" panose="02020603050405020304" pitchFamily="18" charset="0"/>
                <a:ea typeface="华文仿宋" panose="02010600040101010101" pitchFamily="2" charset="-122"/>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baseline="0" smtClean="0">
                <a:latin typeface="Times New Roman" panose="02020603050405020304" pitchFamily="18" charset="0"/>
                <a:ea typeface="华文仿宋" panose="02010600040101010101" pitchFamily="2" charset="-122"/>
              </a:defRPr>
            </a:lvl1pPr>
          </a:lstStyle>
          <a:p>
            <a:pPr>
              <a:defRPr/>
            </a:pPr>
            <a:fld id="{DBE7EE5C-2E25-4FC3-81BF-CD3FEFF63E1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fld id="{5DCF720D-C34F-4B62-A06E-016DD57715EC}" type="datetimeFigureOut">
              <a:rPr lang="zh-CN" altLang="en-US"/>
              <a:pPr>
                <a:defRPr/>
              </a:pPr>
              <a:t>2017/6/7</a:t>
            </a:fld>
            <a:endParaRPr lang="zh-CN" altLang="en-US" dirty="0"/>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0608005-8947-4D95-AC8E-CAFE724DE87D}"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右箭头 6"/>
          <p:cNvSpPr/>
          <p:nvPr userDrawn="1"/>
        </p:nvSpPr>
        <p:spPr>
          <a:xfrm>
            <a:off x="844550" y="1690688"/>
            <a:ext cx="105156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2" name="Title 1"/>
          <p:cNvSpPr>
            <a:spLocks noGrp="1"/>
          </p:cNvSpPr>
          <p:nvPr>
            <p:ph type="title"/>
          </p:nvPr>
        </p:nvSpPr>
        <p:spPr/>
        <p:txBody>
          <a:bodyPr/>
          <a:lstStyle>
            <a:lvl1pPr>
              <a:defRPr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baseline="0">
                <a:latin typeface="Times New Roman" panose="02020603050405020304" pitchFamily="18" charset="0"/>
                <a:ea typeface="华文仿宋" panose="02010600040101010101" pitchFamily="2" charset="-122"/>
              </a:defRPr>
            </a:lvl1pPr>
            <a:lvl2pPr>
              <a:defRPr baseline="0">
                <a:latin typeface="Times New Roman" panose="02020603050405020304" pitchFamily="18" charset="0"/>
                <a:ea typeface="华文仿宋" panose="02010600040101010101" pitchFamily="2" charset="-122"/>
              </a:defRPr>
            </a:lvl2pPr>
            <a:lvl3pPr>
              <a:defRPr baseline="0">
                <a:latin typeface="Times New Roman" panose="02020603050405020304" pitchFamily="18" charset="0"/>
                <a:ea typeface="华文仿宋" panose="02010600040101010101" pitchFamily="2" charset="-122"/>
              </a:defRPr>
            </a:lvl3pPr>
            <a:lvl4pPr>
              <a:defRPr baseline="0">
                <a:latin typeface="Times New Roman" panose="02020603050405020304" pitchFamily="18" charset="0"/>
                <a:ea typeface="华文仿宋" panose="02010600040101010101" pitchFamily="2" charset="-122"/>
              </a:defRPr>
            </a:lvl4pPr>
            <a:lvl5pPr>
              <a:defRPr baseline="0">
                <a:latin typeface="Times New Roman" panose="02020603050405020304" pitchFamily="18" charset="0"/>
                <a:ea typeface="华文仿宋" panose="0201060004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3F8FDCE4-D0A2-4F4A-9F29-264602A84944}" type="datetimeFigureOut">
              <a:rPr lang="zh-CN" altLang="en-US"/>
              <a:pPr>
                <a:defRPr/>
              </a:pPr>
              <a:t>2017/6/7</a:t>
            </a:fld>
            <a:endParaRPr lang="zh-CN" altLang="en-US"/>
          </a:p>
        </p:txBody>
      </p:sp>
      <p:sp>
        <p:nvSpPr>
          <p:cNvPr id="6" name="Footer Placeholder 4"/>
          <p:cNvSpPr>
            <a:spLocks noGrp="1"/>
          </p:cNvSpPr>
          <p:nvPr>
            <p:ph type="ftr" sz="quarter" idx="11"/>
          </p:nvPr>
        </p:nvSpPr>
        <p:spPr/>
        <p:txBody>
          <a:bodyPr/>
          <a:lstStyle>
            <a:lvl1pPr algn="ctr">
              <a:defRPr lang="zh-CN" altLang="en-US" dirty="0">
                <a:solidFill>
                  <a:schemeClr val="tx1">
                    <a:tint val="75000"/>
                  </a:schemeClr>
                </a:solidFill>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0AF14DA2-72F1-493C-91E3-C3C94CC72D3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solidFill>
                  <a:srgbClr val="0070C0"/>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lgn="ctr">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编辑母版文本样式</a:t>
            </a:r>
          </a:p>
        </p:txBody>
      </p:sp>
      <p:sp>
        <p:nvSpPr>
          <p:cNvPr id="4" name="Date Placeholder 3"/>
          <p:cNvSpPr>
            <a:spLocks noGrp="1"/>
          </p:cNvSpPr>
          <p:nvPr>
            <p:ph type="dt" sz="half" idx="10"/>
          </p:nvPr>
        </p:nvSpPr>
        <p:spPr/>
        <p:txBody>
          <a:bodyPr/>
          <a:lstStyle>
            <a:lvl1pPr>
              <a:defRPr/>
            </a:lvl1pPr>
          </a:lstStyle>
          <a:p>
            <a:pPr>
              <a:defRPr/>
            </a:pPr>
            <a:fld id="{054C5308-0388-4030-95CD-5C1EE1D46A63}" type="datetimeFigureOut">
              <a:rPr lang="zh-CN" altLang="en-US"/>
              <a:pPr>
                <a:defRPr/>
              </a:pPr>
              <a:t>2017/6/7</a:t>
            </a:fld>
            <a:endParaRPr lang="zh-CN" altLang="en-US"/>
          </a:p>
        </p:txBody>
      </p:sp>
      <p:sp>
        <p:nvSpPr>
          <p:cNvPr id="5" name="Footer Placeholder 4"/>
          <p:cNvSpPr>
            <a:spLocks noGrp="1"/>
          </p:cNvSpPr>
          <p:nvPr>
            <p:ph type="ftr" sz="quarter" idx="11"/>
          </p:nvPr>
        </p:nvSpPr>
        <p:spPr/>
        <p:txBody>
          <a:bodyPr/>
          <a:lstStyle>
            <a:lvl1pPr>
              <a:defRPr smtClean="0">
                <a:solidFill>
                  <a:srgbClr val="0070C0"/>
                </a:solidFill>
                <a:latin typeface="华文新魏" panose="02010800040101010101" pitchFamily="2" charset="-122"/>
                <a:ea typeface="华文新魏" panose="02010800040101010101" pitchFamily="2" charset="-122"/>
              </a:defRPr>
            </a:lvl1pPr>
          </a:lstStyle>
          <a:p>
            <a:pPr>
              <a:defRPr/>
            </a:pPr>
            <a:r>
              <a:rPr lang="zh-CN" altLang="en-US"/>
              <a:t>西北农林科技大学    物理实验教学示范中心</a:t>
            </a:r>
            <a:endParaRPr lang="en-US" altLang="zh-CN" dirty="0"/>
          </a:p>
        </p:txBody>
      </p:sp>
      <p:sp>
        <p:nvSpPr>
          <p:cNvPr id="6" name="Slide Number Placeholder 5"/>
          <p:cNvSpPr>
            <a:spLocks noGrp="1"/>
          </p:cNvSpPr>
          <p:nvPr>
            <p:ph type="sldNum" sz="quarter" idx="12"/>
          </p:nvPr>
        </p:nvSpPr>
        <p:spPr/>
        <p:txBody>
          <a:bodyPr/>
          <a:lstStyle>
            <a:lvl1pPr>
              <a:defRPr/>
            </a:lvl1pPr>
          </a:lstStyle>
          <a:p>
            <a:pPr>
              <a:defRPr/>
            </a:pPr>
            <a:fld id="{E2E7F800-87AC-4EC6-A3E8-0F82F23F95F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右箭头 7"/>
          <p:cNvSpPr/>
          <p:nvPr userDrawn="1"/>
        </p:nvSpPr>
        <p:spPr>
          <a:xfrm>
            <a:off x="844550" y="1690688"/>
            <a:ext cx="105156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2" name="Title 1"/>
          <p:cNvSpPr>
            <a:spLocks noGrp="1"/>
          </p:cNvSpPr>
          <p:nvPr>
            <p:ph type="title"/>
          </p:nvPr>
        </p:nvSpPr>
        <p:spPr/>
        <p:txBody>
          <a:bodyPr/>
          <a:lstStyle>
            <a:lvl1pPr>
              <a:defRPr>
                <a:solidFill>
                  <a:srgbClr val="0070C0"/>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Date Placeholder 4"/>
          <p:cNvSpPr>
            <a:spLocks noGrp="1"/>
          </p:cNvSpPr>
          <p:nvPr>
            <p:ph type="dt" sz="half" idx="10"/>
          </p:nvPr>
        </p:nvSpPr>
        <p:spPr/>
        <p:txBody>
          <a:bodyPr/>
          <a:lstStyle>
            <a:lvl1pPr>
              <a:defRPr/>
            </a:lvl1pPr>
          </a:lstStyle>
          <a:p>
            <a:pPr>
              <a:defRPr/>
            </a:pPr>
            <a:fld id="{B91F9763-B1B6-4A23-AA9C-6AAD7121EC9A}" type="datetimeFigureOut">
              <a:rPr lang="zh-CN" altLang="en-US"/>
              <a:pPr>
                <a:defRPr/>
              </a:pPr>
              <a:t>2017/6/7</a:t>
            </a:fld>
            <a:endParaRPr lang="zh-CN" altLang="en-US"/>
          </a:p>
        </p:txBody>
      </p:sp>
      <p:sp>
        <p:nvSpPr>
          <p:cNvPr id="7" name="Slide Number Placeholder 6"/>
          <p:cNvSpPr>
            <a:spLocks noGrp="1"/>
          </p:cNvSpPr>
          <p:nvPr>
            <p:ph type="sldNum" sz="quarter" idx="11"/>
          </p:nvPr>
        </p:nvSpPr>
        <p:spPr/>
        <p:txBody>
          <a:bodyPr/>
          <a:lstStyle>
            <a:lvl1pPr>
              <a:defRPr/>
            </a:lvl1pPr>
          </a:lstStyle>
          <a:p>
            <a:pPr>
              <a:defRPr/>
            </a:pPr>
            <a:fld id="{D4539BBA-BBA4-4F0A-972A-70E83CBD7EEF}" type="slidenum">
              <a:rPr lang="zh-CN" altLang="en-US"/>
              <a:pPr>
                <a:defRPr/>
              </a:pPr>
              <a:t>‹#›</a:t>
            </a:fld>
            <a:endParaRPr lang="zh-CN" altLang="en-US"/>
          </a:p>
        </p:txBody>
      </p:sp>
      <p:sp>
        <p:nvSpPr>
          <p:cNvPr id="8" name="Footer Placeholder 4"/>
          <p:cNvSpPr>
            <a:spLocks noGrp="1"/>
          </p:cNvSpPr>
          <p:nvPr>
            <p:ph type="ftr" sz="quarter" idx="12"/>
          </p:nvPr>
        </p:nvSpPr>
        <p:spPr/>
        <p:txBody>
          <a:bodyPr/>
          <a:lstStyle>
            <a:lvl1pPr>
              <a:defRPr lang="zh-CN" altLang="en-US" dirty="0" smtClean="0">
                <a:solidFill>
                  <a:srgbClr val="0070C0"/>
                </a:solidFill>
                <a:latin typeface="华文新魏" panose="02010800040101010101" pitchFamily="2" charset="-122"/>
                <a:ea typeface="华文新魏" panose="02010800040101010101" pitchFamily="2" charset="-122"/>
              </a:defRPr>
            </a:lvl1pPr>
          </a:lstStyle>
          <a:p>
            <a:pPr>
              <a:defRPr/>
            </a:pPr>
            <a:r>
              <a:t>西北农林科技大学    物理实验教学示范中心</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7" name="右箭头 10"/>
          <p:cNvSpPr/>
          <p:nvPr userDrawn="1"/>
        </p:nvSpPr>
        <p:spPr>
          <a:xfrm>
            <a:off x="844550" y="1690688"/>
            <a:ext cx="105156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0" name="Title 9"/>
          <p:cNvSpPr>
            <a:spLocks noGrp="1"/>
          </p:cNvSpPr>
          <p:nvPr>
            <p:ph type="title"/>
          </p:nvPr>
        </p:nvSpPr>
        <p:spPr/>
        <p:txBody>
          <a:bodyPr rtlCol="0">
            <a:normAutofit/>
          </a:bodyPr>
          <a:lstStyle>
            <a:lvl1pPr>
              <a:defRPr lang="en-US" baseline="0" dirty="0">
                <a:solidFill>
                  <a:srgbClr val="0070C0"/>
                </a:solidFill>
                <a:latin typeface="Times New Roman" panose="02020603050405020304" pitchFamily="18" charset="0"/>
                <a:ea typeface="华文仿宋" panose="02010600040101010101" pitchFamily="2" charset="-122"/>
              </a:defRPr>
            </a:lvl1pPr>
          </a:lstStyle>
          <a:p>
            <a:pPr lvl="0"/>
            <a:r>
              <a:rPr lang="zh-CN" altLang="en-US" dirty="0"/>
              <a:t>单击此处编辑母版标题样式</a:t>
            </a:r>
            <a:endParaRPr lang="en-US" dirty="0"/>
          </a:p>
        </p:txBody>
      </p:sp>
      <p:sp>
        <p:nvSpPr>
          <p:cNvPr id="8" name="Date Placeholder 6"/>
          <p:cNvSpPr>
            <a:spLocks noGrp="1"/>
          </p:cNvSpPr>
          <p:nvPr>
            <p:ph type="dt" sz="half" idx="10"/>
          </p:nvPr>
        </p:nvSpPr>
        <p:spPr/>
        <p:txBody>
          <a:bodyPr/>
          <a:lstStyle>
            <a:lvl1pPr>
              <a:defRPr/>
            </a:lvl1pPr>
          </a:lstStyle>
          <a:p>
            <a:pPr>
              <a:defRPr/>
            </a:pPr>
            <a:fld id="{F857A095-DB07-4944-AE21-F9B135D3D81C}" type="datetimeFigureOut">
              <a:rPr lang="zh-CN" altLang="en-US"/>
              <a:pPr>
                <a:defRPr/>
              </a:pPr>
              <a:t>2017/6/7</a:t>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1" name="Slide Number Placeholder 8"/>
          <p:cNvSpPr>
            <a:spLocks noGrp="1"/>
          </p:cNvSpPr>
          <p:nvPr>
            <p:ph type="sldNum" sz="quarter" idx="12"/>
          </p:nvPr>
        </p:nvSpPr>
        <p:spPr/>
        <p:txBody>
          <a:bodyPr/>
          <a:lstStyle>
            <a:lvl1pPr>
              <a:defRPr/>
            </a:lvl1pPr>
          </a:lstStyle>
          <a:p>
            <a:pPr>
              <a:defRPr/>
            </a:pPr>
            <a:fld id="{CCD25369-1D84-4993-B1C5-52D6F2550E6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右箭头 6"/>
          <p:cNvSpPr/>
          <p:nvPr userDrawn="1"/>
        </p:nvSpPr>
        <p:spPr>
          <a:xfrm>
            <a:off x="844550" y="1690688"/>
            <a:ext cx="10515600" cy="46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ln>
                <a:solidFill>
                  <a:srgbClr val="FF0000"/>
                </a:solidFill>
              </a:ln>
              <a:solidFill>
                <a:srgbClr val="FF0000"/>
              </a:solidFill>
              <a:latin typeface="Times New Roman" panose="02020603050405020304" pitchFamily="18" charset="0"/>
              <a:ea typeface="华文仿宋" panose="02010600040101010101" pitchFamily="2" charset="-122"/>
            </a:endParaRPr>
          </a:p>
        </p:txBody>
      </p:sp>
      <p:sp>
        <p:nvSpPr>
          <p:cNvPr id="6" name="Title 5"/>
          <p:cNvSpPr>
            <a:spLocks noGrp="1"/>
          </p:cNvSpPr>
          <p:nvPr>
            <p:ph type="title"/>
          </p:nvPr>
        </p:nvSpPr>
        <p:spPr/>
        <p:txBody>
          <a:bodyPr rtlCol="0">
            <a:normAutofit/>
          </a:bodyPr>
          <a:lstStyle>
            <a:lvl1pPr>
              <a:defRPr lang="en-US" baseline="0">
                <a:solidFill>
                  <a:srgbClr val="0070C0"/>
                </a:solidFill>
                <a:latin typeface="Times New Roman" panose="02020603050405020304" pitchFamily="18" charset="0"/>
                <a:ea typeface="华文仿宋" panose="02010600040101010101" pitchFamily="2" charset="-122"/>
              </a:defRPr>
            </a:lvl1pPr>
          </a:lstStyle>
          <a:p>
            <a:pPr lvl="0"/>
            <a:r>
              <a:rPr lang="zh-CN" altLang="en-US"/>
              <a:t>单击此处编辑母版标题样式</a:t>
            </a:r>
            <a:endParaRPr lang="en-US"/>
          </a:p>
        </p:txBody>
      </p:sp>
      <p:sp>
        <p:nvSpPr>
          <p:cNvPr id="4" name="Date Placeholder 2"/>
          <p:cNvSpPr>
            <a:spLocks noGrp="1"/>
          </p:cNvSpPr>
          <p:nvPr>
            <p:ph type="dt" sz="half" idx="10"/>
          </p:nvPr>
        </p:nvSpPr>
        <p:spPr/>
        <p:txBody>
          <a:bodyPr/>
          <a:lstStyle>
            <a:lvl1pPr>
              <a:defRPr baseline="0" smtClean="0">
                <a:ea typeface="华文仿宋" panose="02010600040101010101" pitchFamily="2" charset="-122"/>
              </a:defRPr>
            </a:lvl1pPr>
          </a:lstStyle>
          <a:p>
            <a:pPr>
              <a:defRPr/>
            </a:pPr>
            <a:fld id="{802D05E5-EB05-4B31-82F2-750508D42C89}" type="datetimeFigureOut">
              <a:rPr lang="zh-CN" altLang="en-US"/>
              <a:pPr>
                <a:defRPr/>
              </a:pPr>
              <a:t>2017/6/7</a:t>
            </a:fld>
            <a:endParaRPr lang="zh-CN" altLang="en-US"/>
          </a:p>
        </p:txBody>
      </p:sp>
      <p:sp>
        <p:nvSpPr>
          <p:cNvPr id="5" name="Footer Placeholder 3"/>
          <p:cNvSpPr>
            <a:spLocks noGrp="1"/>
          </p:cNvSpPr>
          <p:nvPr>
            <p:ph type="ftr" sz="quarter" idx="11"/>
          </p:nvPr>
        </p:nvSpPr>
        <p:spPr/>
        <p:txBody>
          <a:bodyPr/>
          <a:lstStyle>
            <a:lvl1pPr>
              <a:defRPr baseline="0">
                <a:ea typeface="华文仿宋" panose="02010600040101010101" pitchFamily="2" charset="-122"/>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baseline="0" smtClean="0">
                <a:ea typeface="华文仿宋" panose="02010600040101010101" pitchFamily="2" charset="-122"/>
              </a:defRPr>
            </a:lvl1pPr>
          </a:lstStyle>
          <a:p>
            <a:pPr>
              <a:defRPr/>
            </a:pPr>
            <a:fld id="{89C126FE-0D87-42C5-AAC0-4145B11E694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1481A4-60F8-4730-B163-22EE9BD12133}" type="datetimeFigureOut">
              <a:rPr lang="zh-CN" altLang="en-US"/>
              <a:pPr>
                <a:defRPr/>
              </a:pPr>
              <a:t>2017/6/7</a:t>
            </a:fld>
            <a:endParaRPr lang="zh-CN" altLang="en-US" dirty="0"/>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A15BB44-E56B-40E1-BCC0-94DA5358BBD7}"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baseline="0">
                <a:solidFill>
                  <a:srgbClr val="0070C0"/>
                </a:solidFill>
                <a:latin typeface="Times New Roman" panose="02020603050405020304" pitchFamily="18" charset="0"/>
                <a:ea typeface="华文仿宋" panose="02010600040101010101" pitchFamily="2"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baseline="0">
                <a:latin typeface="Times New Roman" panose="02020603050405020304" pitchFamily="18" charset="0"/>
                <a:ea typeface="华文仿宋" panose="02010600040101010101" pitchFamily="2" charset="-122"/>
              </a:defRPr>
            </a:lvl1pPr>
            <a:lvl2pPr>
              <a:defRPr sz="2800" baseline="0">
                <a:latin typeface="Times New Roman" panose="02020603050405020304" pitchFamily="18" charset="0"/>
                <a:ea typeface="华文仿宋" panose="02010600040101010101" pitchFamily="2" charset="-122"/>
              </a:defRPr>
            </a:lvl2pPr>
            <a:lvl3pPr>
              <a:defRPr sz="2400" baseline="0">
                <a:latin typeface="Times New Roman" panose="02020603050405020304" pitchFamily="18" charset="0"/>
                <a:ea typeface="华文仿宋" panose="02010600040101010101" pitchFamily="2" charset="-122"/>
              </a:defRPr>
            </a:lvl3pPr>
            <a:lvl4pPr>
              <a:defRPr sz="2000" baseline="0">
                <a:latin typeface="Times New Roman" panose="02020603050405020304" pitchFamily="18" charset="0"/>
                <a:ea typeface="华文仿宋" panose="02010600040101010101" pitchFamily="2" charset="-122"/>
              </a:defRPr>
            </a:lvl4pPr>
            <a:lvl5pPr>
              <a:defRPr sz="2000" baseline="0">
                <a:latin typeface="Times New Roman" panose="02020603050405020304" pitchFamily="18" charset="0"/>
                <a:ea typeface="华文仿宋" panose="02010600040101010101" pitchFamily="2"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baseline="0">
                <a:solidFill>
                  <a:schemeClr val="tx1"/>
                </a:solidFill>
                <a:latin typeface="Times New Roman" panose="02020603050405020304" pitchFamily="18" charset="0"/>
                <a:ea typeface="华文仿宋" panose="0201060004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编辑母版文本样式</a:t>
            </a:r>
          </a:p>
        </p:txBody>
      </p:sp>
      <p:sp>
        <p:nvSpPr>
          <p:cNvPr id="5" name="Date Placeholder 3"/>
          <p:cNvSpPr>
            <a:spLocks noGrp="1"/>
          </p:cNvSpPr>
          <p:nvPr>
            <p:ph type="dt" sz="half" idx="10"/>
          </p:nvPr>
        </p:nvSpPr>
        <p:spPr/>
        <p:txBody>
          <a:bodyPr/>
          <a:lstStyle>
            <a:lvl1pPr>
              <a:defRPr/>
            </a:lvl1pPr>
          </a:lstStyle>
          <a:p>
            <a:pPr>
              <a:defRPr/>
            </a:pPr>
            <a:fld id="{5EF78E9F-89DE-4D49-B27B-A3F7DC0E2C8E}" type="datetimeFigureOut">
              <a:rPr lang="zh-CN" altLang="en-US"/>
              <a:pPr>
                <a:defRPr/>
              </a:pPr>
              <a:t>2017/6/7</a:t>
            </a:fld>
            <a:endParaRPr lang="zh-CN" altLang="en-US" dirty="0"/>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41DA469-FE94-479E-9E1B-B682241C9C14}"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baseline="0">
                <a:solidFill>
                  <a:srgbClr val="0070C0"/>
                </a:solidFill>
                <a:latin typeface="Times New Roman" panose="02020603050405020304" pitchFamily="18" charset="0"/>
                <a:ea typeface="华文仿宋" panose="02010600040101010101" pitchFamily="2" charset="-122"/>
              </a:defRPr>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baseline="0">
                <a:latin typeface="Times New Roman" panose="02020603050405020304" pitchFamily="18" charset="0"/>
                <a:ea typeface="华文仿宋" panose="0201060004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dirty="0"/>
              <a:t>单击图标添加图片</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baseline="0">
                <a:solidFill>
                  <a:schemeClr val="tx1"/>
                </a:solidFill>
                <a:latin typeface="Times New Roman" panose="02020603050405020304" pitchFamily="18" charset="0"/>
                <a:ea typeface="华文仿宋" panose="02010600040101010101" pitchFamily="2"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fld id="{55468BAC-74E7-4999-B016-37EF30C0FF64}" type="datetimeFigureOut">
              <a:rPr lang="zh-CN" altLang="en-US"/>
              <a:pPr>
                <a:defRPr/>
              </a:pPr>
              <a:t>2017/6/7</a:t>
            </a:fld>
            <a:endParaRPr lang="zh-CN" altLang="en-US" dirty="0"/>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DFF0EF9-9364-4B85-AD74-853B4A6F2CF8}"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p>
        </p:txBody>
      </p:sp>
      <p:sp>
        <p:nvSpPr>
          <p:cNvPr id="1027" name="Text Placeholder 2"/>
          <p:cNvSpPr>
            <a:spLocks noGrp="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65000"/>
                    <a:lumOff val="35000"/>
                  </a:schemeClr>
                </a:solidFill>
                <a:latin typeface="Times New Roman" panose="02020603050405020304" pitchFamily="18" charset="0"/>
                <a:ea typeface="华文仿宋" panose="02010600040101010101" pitchFamily="2" charset="-122"/>
              </a:defRPr>
            </a:lvl1pPr>
          </a:lstStyle>
          <a:p>
            <a:pPr>
              <a:defRPr/>
            </a:pPr>
            <a:fld id="{B85BB9C5-D962-4804-8157-706F1765A4BF}" type="datetimeFigureOut">
              <a:rPr lang="zh-CN" altLang="en-US"/>
              <a:pPr>
                <a:defRPr/>
              </a:pPr>
              <a:t>2017/6/7</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00" dirty="0">
                <a:solidFill>
                  <a:schemeClr val="tx1">
                    <a:lumMod val="65000"/>
                    <a:lumOff val="35000"/>
                  </a:schemeClr>
                </a:solidFill>
                <a:latin typeface="Times New Roman" panose="02020603050405020304" pitchFamily="18" charset="0"/>
                <a:ea typeface="华文仿宋" panose="02010600040101010101" pitchFamily="2" charset="-122"/>
              </a:defRPr>
            </a:lvl1pPr>
          </a:lstStyle>
          <a:p>
            <a:pPr>
              <a:defRPr/>
            </a:pPr>
            <a:endParaRPr lang="zh-CN" altLang="en-US"/>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Times New Roman" panose="02020603050405020304" pitchFamily="18" charset="0"/>
                <a:ea typeface="华文仿宋" panose="02010600040101010101" pitchFamily="2" charset="-122"/>
              </a:defRPr>
            </a:lvl1pPr>
          </a:lstStyle>
          <a:p>
            <a:pPr>
              <a:defRPr/>
            </a:pPr>
            <a:fld id="{837ABC5C-4B37-46FB-AC64-ADB92B09942E}" type="slidenum">
              <a:rPr lang="zh-CN" altLang="en-US"/>
              <a:pPr>
                <a:defRPr/>
              </a:pPr>
              <a:t>‹#›</a:t>
            </a:fld>
            <a:endParaRPr lang="zh-CN" altLang="en-US" dirty="0"/>
          </a:p>
        </p:txBody>
      </p:sp>
      <p:sp>
        <p:nvSpPr>
          <p:cNvPr id="10" name="Footer Placeholder 4"/>
          <p:cNvSpPr txBox="1">
            <a:spLocks/>
          </p:cNvSpPr>
          <p:nvPr userDrawn="1"/>
        </p:nvSpPr>
        <p:spPr>
          <a:xfrm>
            <a:off x="4191000" y="6508750"/>
            <a:ext cx="4114800" cy="365125"/>
          </a:xfrm>
          <a:prstGeom prst="rect">
            <a:avLst/>
          </a:prstGeom>
        </p:spPr>
        <p:txBody>
          <a:bodyPr anchor="ctr"/>
          <a:lstStyle>
            <a:defPPr>
              <a:defRPr lang="zh-CN"/>
            </a:defPPr>
            <a:lvl1pPr marL="0" algn="l" defTabSz="914400" rtl="0" eaLnBrk="1" latinLnBrk="0" hangingPunct="1">
              <a:defRPr lang="zh-CN" altLang="en-US" sz="1800" kern="1200" smtClean="0">
                <a:solidFill>
                  <a:srgbClr val="0070C0"/>
                </a:solidFill>
                <a:latin typeface="华文新魏" panose="02010800040101010101" pitchFamily="2" charset="-122"/>
                <a:ea typeface="华文新魏" panose="0201080004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sz="1100" dirty="0"/>
              <a:t>西北农林科技大学              物理实验教学示范中心</a:t>
            </a:r>
          </a:p>
        </p:txBody>
      </p:sp>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52000" y="-34774"/>
            <a:ext cx="3240000" cy="605963"/>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86" r:id="rId7"/>
    <p:sldLayoutId id="2147483687" r:id="rId8"/>
    <p:sldLayoutId id="2147483688" r:id="rId9"/>
    <p:sldLayoutId id="2147483696" r:id="rId10"/>
    <p:sldLayoutId id="2147483689" r:id="rId11"/>
  </p:sldLayoutIdLst>
  <p:txStyles>
    <p:titleStyle>
      <a:lvl1pPr algn="l" rtl="0" fontAlgn="base">
        <a:lnSpc>
          <a:spcPct val="90000"/>
        </a:lnSpc>
        <a:spcBef>
          <a:spcPct val="0"/>
        </a:spcBef>
        <a:spcAft>
          <a:spcPct val="0"/>
        </a:spcAft>
        <a:defRPr sz="4400" kern="1200">
          <a:solidFill>
            <a:srgbClr val="0070C0"/>
          </a:solidFill>
          <a:latin typeface="+mj-lt"/>
          <a:ea typeface="华文仿宋" panose="02010600040101010101" pitchFamily="2" charset="-122"/>
          <a:cs typeface="华文仿宋"/>
        </a:defRPr>
      </a:lvl1pPr>
      <a:lvl2pPr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2pPr>
      <a:lvl3pPr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3pPr>
      <a:lvl4pPr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4pPr>
      <a:lvl5pPr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5pPr>
      <a:lvl6pPr marL="457200"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6pPr>
      <a:lvl7pPr marL="914400"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7pPr>
      <a:lvl8pPr marL="1371600"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8pPr>
      <a:lvl9pPr marL="1828800" algn="l" rtl="0" fontAlgn="base">
        <a:lnSpc>
          <a:spcPct val="90000"/>
        </a:lnSpc>
        <a:spcBef>
          <a:spcPct val="0"/>
        </a:spcBef>
        <a:spcAft>
          <a:spcPct val="0"/>
        </a:spcAft>
        <a:defRPr sz="4400">
          <a:solidFill>
            <a:srgbClr val="0070C0"/>
          </a:solidFill>
          <a:latin typeface="Calibri Light" pitchFamily="34" charset="0"/>
          <a:ea typeface="华文仿宋"/>
          <a:cs typeface="华文仿宋"/>
        </a:defRPr>
      </a:lvl9pPr>
    </p:titleStyle>
    <p:bodyStyle>
      <a:lvl1pPr marL="228600" indent="-228600" algn="l" rtl="0" fontAlgn="base">
        <a:lnSpc>
          <a:spcPct val="90000"/>
        </a:lnSpc>
        <a:spcBef>
          <a:spcPts val="1000"/>
        </a:spcBef>
        <a:spcAft>
          <a:spcPct val="0"/>
        </a:spcAft>
        <a:buFont typeface="Wingdings 2" pitchFamily="18" charset="2"/>
        <a:buChar char=""/>
        <a:defRPr sz="2800" kern="1200">
          <a:solidFill>
            <a:srgbClr val="0070C0"/>
          </a:solidFill>
          <a:latin typeface="Times New Roman" panose="02020603050405020304" pitchFamily="18" charset="0"/>
          <a:ea typeface="华文仿宋" panose="02010600040101010101" pitchFamily="2" charset="-122"/>
          <a:cs typeface="华文仿宋"/>
        </a:defRPr>
      </a:lvl1pPr>
      <a:lvl2pPr marL="685800" indent="-228600" algn="l" rtl="0" fontAlgn="base">
        <a:lnSpc>
          <a:spcPct val="90000"/>
        </a:lnSpc>
        <a:spcBef>
          <a:spcPts val="500"/>
        </a:spcBef>
        <a:spcAft>
          <a:spcPct val="0"/>
        </a:spcAft>
        <a:buFont typeface="Wingdings 2" pitchFamily="18" charset="2"/>
        <a:buChar char=""/>
        <a:defRPr sz="2400" kern="1200">
          <a:solidFill>
            <a:srgbClr val="0070C0"/>
          </a:solidFill>
          <a:latin typeface="Times New Roman" panose="02020603050405020304" pitchFamily="18" charset="0"/>
          <a:ea typeface="华文仿宋" panose="02010600040101010101" pitchFamily="2" charset="-122"/>
          <a:cs typeface="华文仿宋"/>
        </a:defRPr>
      </a:lvl2pPr>
      <a:lvl3pPr marL="1143000" indent="-228600" algn="l" rtl="0" fontAlgn="base">
        <a:lnSpc>
          <a:spcPct val="90000"/>
        </a:lnSpc>
        <a:spcBef>
          <a:spcPts val="500"/>
        </a:spcBef>
        <a:spcAft>
          <a:spcPct val="0"/>
        </a:spcAft>
        <a:buFont typeface="Wingdings 2" pitchFamily="18" charset="2"/>
        <a:buChar char=""/>
        <a:defRPr sz="2000" kern="1200">
          <a:solidFill>
            <a:srgbClr val="0070C0"/>
          </a:solidFill>
          <a:latin typeface="Times New Roman" panose="02020603050405020304" pitchFamily="18" charset="0"/>
          <a:ea typeface="华文仿宋" panose="02010600040101010101" pitchFamily="2" charset="-122"/>
          <a:cs typeface="华文仿宋"/>
        </a:defRPr>
      </a:lvl3pPr>
      <a:lvl4pPr marL="1600200" indent="-228600" algn="l" rtl="0" fontAlgn="base">
        <a:lnSpc>
          <a:spcPct val="90000"/>
        </a:lnSpc>
        <a:spcBef>
          <a:spcPts val="500"/>
        </a:spcBef>
        <a:spcAft>
          <a:spcPct val="0"/>
        </a:spcAft>
        <a:buFont typeface="Wingdings 2" pitchFamily="18" charset="2"/>
        <a:buChar char=""/>
        <a:defRPr kern="1200">
          <a:solidFill>
            <a:srgbClr val="0070C0"/>
          </a:solidFill>
          <a:latin typeface="Times New Roman" panose="02020603050405020304" pitchFamily="18" charset="0"/>
          <a:ea typeface="华文仿宋" panose="02010600040101010101" pitchFamily="2" charset="-122"/>
          <a:cs typeface="华文仿宋"/>
        </a:defRPr>
      </a:lvl4pPr>
      <a:lvl5pPr marL="2057400" indent="-228600" algn="l" rtl="0" fontAlgn="base">
        <a:lnSpc>
          <a:spcPct val="90000"/>
        </a:lnSpc>
        <a:spcBef>
          <a:spcPts val="500"/>
        </a:spcBef>
        <a:spcAft>
          <a:spcPct val="0"/>
        </a:spcAft>
        <a:buFont typeface="Wingdings 2" pitchFamily="18" charset="2"/>
        <a:buChar char=""/>
        <a:defRPr kern="1200">
          <a:solidFill>
            <a:srgbClr val="0070C0"/>
          </a:solidFill>
          <a:latin typeface="Times New Roman" panose="02020603050405020304" pitchFamily="18" charset="0"/>
          <a:ea typeface="华文仿宋" panose="02010600040101010101" pitchFamily="2" charset="-122"/>
          <a:cs typeface="华文仿宋"/>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image" Target="../media/image17.png"/><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7.bin"/><Relationship Id="rId1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ctrTitle"/>
          </p:nvPr>
        </p:nvSpPr>
        <p:spPr>
          <a:xfrm>
            <a:off x="1524000" y="1123950"/>
            <a:ext cx="9144000" cy="2387600"/>
          </a:xfrm>
        </p:spPr>
        <p:txBody>
          <a:bodyPr/>
          <a:lstStyle/>
          <a:p>
            <a:r>
              <a:rPr lang="zh-CN" altLang="en-US">
                <a:ea typeface="华文仿宋"/>
              </a:rPr>
              <a:t>磁场测量与描绘</a:t>
            </a:r>
          </a:p>
        </p:txBody>
      </p:sp>
      <p:sp>
        <p:nvSpPr>
          <p:cNvPr id="15362" name="副标题 2"/>
          <p:cNvSpPr>
            <a:spLocks noGrp="1"/>
          </p:cNvSpPr>
          <p:nvPr>
            <p:ph type="subTitle" idx="1"/>
          </p:nvPr>
        </p:nvSpPr>
        <p:spPr/>
        <p:txBody>
          <a:bodyPr/>
          <a:lstStyle/>
          <a:p>
            <a:endParaRPr lang="en-US" altLang="zh-CN" b="1">
              <a:ea typeface="华文仿宋"/>
            </a:endParaRPr>
          </a:p>
          <a:p>
            <a:r>
              <a:rPr lang="zh-CN" altLang="en-US" b="1">
                <a:ea typeface="华文仿宋"/>
              </a:rPr>
              <a:t>物理实验教学示范中心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zh-CN" altLang="en-US">
                <a:ea typeface="华文仿宋"/>
              </a:rPr>
              <a:t>五、实验步骤</a:t>
            </a:r>
          </a:p>
        </p:txBody>
      </p:sp>
      <p:sp>
        <p:nvSpPr>
          <p:cNvPr id="27650" name="内容占位符 2"/>
          <p:cNvSpPr>
            <a:spLocks noGrp="1"/>
          </p:cNvSpPr>
          <p:nvPr>
            <p:ph idx="1"/>
          </p:nvPr>
        </p:nvSpPr>
        <p:spPr/>
        <p:txBody>
          <a:bodyPr/>
          <a:lstStyle/>
          <a:p>
            <a:pPr marL="0" indent="0">
              <a:lnSpc>
                <a:spcPct val="150000"/>
              </a:lnSpc>
              <a:buNone/>
            </a:pPr>
            <a:r>
              <a:rPr lang="en-US" altLang="zh-CN" sz="1800" dirty="0">
                <a:solidFill>
                  <a:schemeClr val="tx1"/>
                </a:solidFill>
                <a:latin typeface="华文仿宋"/>
                <a:ea typeface="华文仿宋"/>
              </a:rPr>
              <a:t>    (2)  </a:t>
            </a:r>
            <a:r>
              <a:rPr lang="zh-CN" altLang="zh-CN" sz="1800" dirty="0">
                <a:solidFill>
                  <a:schemeClr val="tx1"/>
                </a:solidFill>
                <a:latin typeface="华文仿宋"/>
                <a:ea typeface="华文仿宋"/>
              </a:rPr>
              <a:t>测量亥姆霍兹线圈轴线上磁场的分布：把磁场实验仪的两个线圈串联起来，接到磁场测试仪的励磁电流两端。其余方法同上。</a:t>
            </a:r>
          </a:p>
          <a:p>
            <a:pPr marL="0" indent="0">
              <a:lnSpc>
                <a:spcPct val="150000"/>
              </a:lnSpc>
              <a:buNone/>
            </a:pPr>
            <a:r>
              <a:rPr lang="en-US" altLang="zh-CN" sz="1800" dirty="0">
                <a:solidFill>
                  <a:schemeClr val="tx1"/>
                </a:solidFill>
                <a:latin typeface="华文仿宋"/>
                <a:ea typeface="华文仿宋"/>
              </a:rPr>
              <a:t>    (3)  </a:t>
            </a:r>
            <a:r>
              <a:rPr lang="zh-CN" altLang="zh-CN" sz="1800" dirty="0">
                <a:solidFill>
                  <a:schemeClr val="tx1"/>
                </a:solidFill>
                <a:latin typeface="华文仿宋"/>
                <a:ea typeface="华文仿宋"/>
              </a:rPr>
              <a:t>测量亥姆霍兹线圈沿径向的磁场分布：固定探测线圈法线方向与圆电流轴线的夹角</a:t>
            </a:r>
            <a:r>
              <a:rPr lang="zh-CN" altLang="zh-CN" sz="1800" dirty="0" smtClean="0">
                <a:solidFill>
                  <a:schemeClr val="tx1"/>
                </a:solidFill>
                <a:latin typeface="华文仿宋"/>
                <a:ea typeface="华文仿宋"/>
              </a:rPr>
              <a:t>为</a:t>
            </a:r>
            <a:r>
              <a:rPr lang="en-US" altLang="zh-CN" sz="1800" dirty="0" smtClean="0">
                <a:solidFill>
                  <a:schemeClr val="tx1"/>
                </a:solidFill>
                <a:latin typeface="华文仿宋"/>
                <a:ea typeface="华文仿宋"/>
              </a:rPr>
              <a:t> 0</a:t>
            </a:r>
            <a:r>
              <a:rPr lang="en-US" altLang="zh-CN" sz="1800" dirty="0" smtClean="0">
                <a:solidFill>
                  <a:schemeClr val="tx1"/>
                </a:solidFill>
                <a:latin typeface="Times New Roman"/>
                <a:ea typeface="华文仿宋"/>
                <a:cs typeface="Times New Roman"/>
              </a:rPr>
              <a:t>º</a:t>
            </a:r>
            <a:r>
              <a:rPr lang="zh-CN" altLang="zh-CN" sz="1800" dirty="0" smtClean="0">
                <a:solidFill>
                  <a:schemeClr val="tx1"/>
                </a:solidFill>
                <a:latin typeface="华文仿宋"/>
                <a:ea typeface="华文仿宋"/>
              </a:rPr>
              <a:t>，</a:t>
            </a:r>
            <a:r>
              <a:rPr lang="zh-CN" altLang="zh-CN" sz="1800" dirty="0">
                <a:solidFill>
                  <a:schemeClr val="tx1"/>
                </a:solidFill>
                <a:latin typeface="华文仿宋"/>
                <a:ea typeface="华文仿宋"/>
              </a:rPr>
              <a:t>转动探测线圈径向移动手轮，</a:t>
            </a:r>
            <a:r>
              <a:rPr lang="zh-CN" altLang="zh-CN" sz="1800" dirty="0">
                <a:solidFill>
                  <a:schemeClr val="tx1"/>
                </a:solidFill>
                <a:ea typeface="华文仿宋"/>
                <a:cs typeface="Times New Roman" pitchFamily="18" charset="0"/>
              </a:rPr>
              <a:t>每移动</a:t>
            </a:r>
            <a:r>
              <a:rPr lang="en-US" altLang="zh-CN" sz="1800" dirty="0" smtClean="0">
                <a:solidFill>
                  <a:schemeClr val="tx1"/>
                </a:solidFill>
                <a:ea typeface="华文仿宋"/>
                <a:cs typeface="Times New Roman" pitchFamily="18" charset="0"/>
              </a:rPr>
              <a:t>10 mm</a:t>
            </a:r>
            <a:r>
              <a:rPr lang="zh-CN" altLang="zh-CN" sz="1800" dirty="0">
                <a:solidFill>
                  <a:schemeClr val="tx1"/>
                </a:solidFill>
                <a:ea typeface="华文仿宋"/>
                <a:cs typeface="Times New Roman" pitchFamily="18" charset="0"/>
              </a:rPr>
              <a:t>测量一个数据，按正、负方测到边缘为止，记录数据并作出磁场分布曲线图。</a:t>
            </a:r>
          </a:p>
          <a:p>
            <a:pPr marL="0" indent="0">
              <a:lnSpc>
                <a:spcPct val="150000"/>
              </a:lnSpc>
              <a:buNone/>
            </a:pPr>
            <a:r>
              <a:rPr lang="en-US" altLang="zh-CN" sz="1800" dirty="0">
                <a:solidFill>
                  <a:schemeClr val="tx1"/>
                </a:solidFill>
                <a:ea typeface="华文仿宋"/>
                <a:cs typeface="Times New Roman" pitchFamily="18" charset="0"/>
              </a:rPr>
              <a:t>    (4)  </a:t>
            </a:r>
            <a:r>
              <a:rPr lang="zh-CN" altLang="zh-CN" sz="1800" dirty="0">
                <a:solidFill>
                  <a:schemeClr val="tx1"/>
                </a:solidFill>
                <a:ea typeface="华文仿宋"/>
                <a:cs typeface="Times New Roman" pitchFamily="18" charset="0"/>
              </a:rPr>
              <a:t>研究励磁电流频率改变对磁场强度的影响：把探测线圈固定在亥姆霍兹线圈中心点，其法线方向与圆电流轴线</a:t>
            </a:r>
            <a:r>
              <a:rPr lang="en-US" altLang="zh-CN" sz="1800" dirty="0">
                <a:solidFill>
                  <a:schemeClr val="tx1"/>
                </a:solidFill>
                <a:ea typeface="华文仿宋"/>
                <a:cs typeface="Times New Roman" pitchFamily="18" charset="0"/>
              </a:rPr>
              <a:t>D</a:t>
            </a:r>
            <a:r>
              <a:rPr lang="zh-CN" altLang="zh-CN" sz="1800" dirty="0">
                <a:solidFill>
                  <a:schemeClr val="tx1"/>
                </a:solidFill>
                <a:ea typeface="华文仿宋"/>
                <a:cs typeface="Times New Roman" pitchFamily="18" charset="0"/>
              </a:rPr>
              <a:t>的夹角</a:t>
            </a:r>
            <a:r>
              <a:rPr lang="zh-CN" altLang="zh-CN" sz="1800" dirty="0" smtClean="0">
                <a:solidFill>
                  <a:schemeClr val="tx1"/>
                </a:solidFill>
                <a:ea typeface="华文仿宋"/>
                <a:cs typeface="Times New Roman" pitchFamily="18" charset="0"/>
              </a:rPr>
              <a:t>为</a:t>
            </a:r>
            <a:r>
              <a:rPr lang="en-US" altLang="zh-CN" sz="1800" dirty="0">
                <a:solidFill>
                  <a:schemeClr val="tx1"/>
                </a:solidFill>
                <a:latin typeface="华文仿宋"/>
                <a:ea typeface="华文仿宋"/>
              </a:rPr>
              <a:t>0</a:t>
            </a:r>
            <a:r>
              <a:rPr lang="en-US" altLang="zh-CN" sz="1800" dirty="0">
                <a:solidFill>
                  <a:schemeClr val="tx1"/>
                </a:solidFill>
                <a:latin typeface="Times New Roman"/>
                <a:ea typeface="华文仿宋"/>
                <a:cs typeface="Times New Roman"/>
              </a:rPr>
              <a:t>º </a:t>
            </a:r>
            <a:r>
              <a:rPr lang="zh-CN" altLang="zh-CN" sz="1800" dirty="0" smtClean="0">
                <a:solidFill>
                  <a:schemeClr val="tx1"/>
                </a:solidFill>
                <a:ea typeface="华文仿宋"/>
                <a:cs typeface="Times New Roman" pitchFamily="18" charset="0"/>
              </a:rPr>
              <a:t>（</a:t>
            </a:r>
            <a:r>
              <a:rPr lang="zh-CN" altLang="zh-CN" sz="1800" dirty="0">
                <a:solidFill>
                  <a:schemeClr val="tx1"/>
                </a:solidFill>
                <a:ea typeface="华文仿宋"/>
                <a:cs typeface="Times New Roman" pitchFamily="18" charset="0"/>
              </a:rPr>
              <a:t>注：亦可选取其他位置或其他方向），并保持不变。调节磁场测试仪输出电流频率，在</a:t>
            </a:r>
            <a:r>
              <a:rPr lang="en-US" altLang="zh-CN" sz="1800" dirty="0" smtClean="0">
                <a:solidFill>
                  <a:schemeClr val="tx1"/>
                </a:solidFill>
                <a:ea typeface="华文仿宋"/>
                <a:cs typeface="Times New Roman" pitchFamily="18" charset="0"/>
              </a:rPr>
              <a:t>20 Hz</a:t>
            </a:r>
            <a:r>
              <a:rPr lang="zh-CN" altLang="zh-CN" sz="1800" dirty="0">
                <a:solidFill>
                  <a:schemeClr val="tx1"/>
                </a:solidFill>
                <a:ea typeface="华文仿宋"/>
                <a:cs typeface="Times New Roman" pitchFamily="18" charset="0"/>
              </a:rPr>
              <a:t>～</a:t>
            </a:r>
            <a:r>
              <a:rPr lang="en-US" altLang="zh-CN" sz="1800" dirty="0" smtClean="0">
                <a:solidFill>
                  <a:schemeClr val="tx1"/>
                </a:solidFill>
                <a:ea typeface="华文仿宋"/>
                <a:cs typeface="Times New Roman" pitchFamily="18" charset="0"/>
              </a:rPr>
              <a:t>150 Hz</a:t>
            </a:r>
            <a:r>
              <a:rPr lang="zh-CN" altLang="zh-CN" sz="1800" dirty="0">
                <a:solidFill>
                  <a:schemeClr val="tx1"/>
                </a:solidFill>
                <a:ea typeface="华文仿宋"/>
                <a:cs typeface="Times New Roman" pitchFamily="18" charset="0"/>
              </a:rPr>
              <a:t>范围内，每次频率改变</a:t>
            </a:r>
            <a:r>
              <a:rPr lang="en-US" altLang="zh-CN" sz="1800" dirty="0" smtClean="0">
                <a:solidFill>
                  <a:schemeClr val="tx1"/>
                </a:solidFill>
                <a:ea typeface="华文仿宋"/>
                <a:cs typeface="Times New Roman" pitchFamily="18" charset="0"/>
              </a:rPr>
              <a:t>10 Hz</a:t>
            </a:r>
            <a:r>
              <a:rPr lang="zh-CN" altLang="zh-CN" sz="1800" dirty="0">
                <a:solidFill>
                  <a:schemeClr val="tx1"/>
                </a:solidFill>
                <a:ea typeface="华文仿宋"/>
                <a:cs typeface="Times New Roman" pitchFamily="18" charset="0"/>
              </a:rPr>
              <a:t>，逐次测量感应电动势的数值</a:t>
            </a:r>
            <a:r>
              <a:rPr lang="zh-CN" altLang="zh-CN" sz="1800" dirty="0">
                <a:solidFill>
                  <a:schemeClr val="tx1"/>
                </a:solidFill>
                <a:latin typeface="华文仿宋"/>
                <a:ea typeface="华文仿宋"/>
              </a:rPr>
              <a:t>并记录。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lang="zh-CN" altLang="en-US">
                <a:ea typeface="华文仿宋"/>
              </a:rPr>
              <a:t>六、注意事项</a:t>
            </a:r>
          </a:p>
        </p:txBody>
      </p:sp>
      <p:sp>
        <p:nvSpPr>
          <p:cNvPr id="3" name="内容占位符 2"/>
          <p:cNvSpPr>
            <a:spLocks noGrp="1"/>
          </p:cNvSpPr>
          <p:nvPr>
            <p:ph idx="1"/>
          </p:nvPr>
        </p:nvSpPr>
        <p:spPr>
          <a:xfrm>
            <a:off x="844550" y="1970088"/>
            <a:ext cx="10515600" cy="3675062"/>
          </a:xfrm>
        </p:spPr>
        <p:txBody>
          <a:bodyPr rtlCol="0">
            <a:normAutofit/>
          </a:bodyPr>
          <a:lstStyle/>
          <a:p>
            <a:pPr>
              <a:lnSpc>
                <a:spcPct val="150000"/>
              </a:lnSpc>
              <a:spcAft>
                <a:spcPts val="0"/>
              </a:spcAft>
              <a:buFont typeface="Wingdings" pitchFamily="2" charset="2"/>
              <a:buChar char="Ø"/>
              <a:defRPr/>
            </a:pPr>
            <a:r>
              <a:rPr lang="en-US" altLang="zh-CN" dirty="0">
                <a:latin typeface="华文仿宋" pitchFamily="2" charset="-122"/>
                <a:cs typeface="+mn-cs"/>
              </a:rPr>
              <a:t>1. </a:t>
            </a:r>
            <a:r>
              <a:rPr lang="zh-CN" altLang="zh-CN" dirty="0">
                <a:latin typeface="华文仿宋" pitchFamily="2" charset="-122"/>
                <a:cs typeface="+mn-cs"/>
              </a:rPr>
              <a:t>整个实验过程中应使励磁电流有效值稳定在</a:t>
            </a:r>
            <a:r>
              <a:rPr lang="zh-CN" altLang="zh-CN" dirty="0">
                <a:cs typeface="Times New Roman" pitchFamily="18" charset="0"/>
              </a:rPr>
              <a:t>Ｉ＝</a:t>
            </a:r>
            <a:r>
              <a:rPr lang="en-US" altLang="zh-CN" dirty="0" smtClean="0">
                <a:cs typeface="Times New Roman" pitchFamily="18" charset="0"/>
              </a:rPr>
              <a:t>60 m</a:t>
            </a:r>
            <a:r>
              <a:rPr lang="zh-CN" altLang="zh-CN" dirty="0">
                <a:cs typeface="Times New Roman" pitchFamily="18" charset="0"/>
              </a:rPr>
              <a:t>Ａ。</a:t>
            </a:r>
          </a:p>
          <a:p>
            <a:pPr>
              <a:lnSpc>
                <a:spcPct val="150000"/>
              </a:lnSpc>
              <a:spcAft>
                <a:spcPts val="0"/>
              </a:spcAft>
              <a:buFont typeface="Wingdings" pitchFamily="2" charset="2"/>
              <a:buChar char="Ø"/>
              <a:defRPr/>
            </a:pPr>
            <a:r>
              <a:rPr lang="en-US" altLang="zh-CN" dirty="0">
                <a:cs typeface="Times New Roman" pitchFamily="18" charset="0"/>
              </a:rPr>
              <a:t>2. </a:t>
            </a:r>
            <a:r>
              <a:rPr lang="zh-CN" altLang="zh-CN" dirty="0">
                <a:cs typeface="Times New Roman" pitchFamily="18" charset="0"/>
              </a:rPr>
              <a:t>调节频率调节电位器，在前</a:t>
            </a:r>
            <a:r>
              <a:rPr lang="en-US" altLang="zh-CN" dirty="0">
                <a:cs typeface="Times New Roman" pitchFamily="18" charset="0"/>
              </a:rPr>
              <a:t>4 </a:t>
            </a:r>
            <a:r>
              <a:rPr lang="zh-CN" altLang="zh-CN" dirty="0">
                <a:cs typeface="Times New Roman" pitchFamily="18" charset="0"/>
              </a:rPr>
              <a:t>步中应使频率表读数为</a:t>
            </a:r>
            <a:r>
              <a:rPr lang="en-US" altLang="zh-CN" dirty="0" smtClean="0">
                <a:cs typeface="Times New Roman" pitchFamily="18" charset="0"/>
              </a:rPr>
              <a:t>120 Hz</a:t>
            </a:r>
            <a:r>
              <a:rPr lang="zh-CN" altLang="zh-CN" dirty="0">
                <a:cs typeface="Times New Roman" pitchFamily="18" charset="0"/>
              </a:rPr>
              <a:t>。</a:t>
            </a:r>
          </a:p>
          <a:p>
            <a:pPr>
              <a:lnSpc>
                <a:spcPct val="150000"/>
              </a:lnSpc>
              <a:spcAft>
                <a:spcPts val="0"/>
              </a:spcAft>
              <a:buFont typeface="Wingdings" pitchFamily="2" charset="2"/>
              <a:buChar char="Ø"/>
              <a:defRPr/>
            </a:pPr>
            <a:r>
              <a:rPr lang="en-US" altLang="zh-CN" dirty="0">
                <a:cs typeface="Times New Roman" pitchFamily="18" charset="0"/>
              </a:rPr>
              <a:t>3. </a:t>
            </a:r>
            <a:r>
              <a:rPr lang="zh-CN" altLang="zh-CN" dirty="0">
                <a:cs typeface="Times New Roman" pitchFamily="18" charset="0"/>
              </a:rPr>
              <a:t>应避免螺旋空程引入的误差。在整个测量过程中转动手轮只能沿</a:t>
            </a:r>
            <a:r>
              <a:rPr lang="zh-CN" altLang="zh-CN" dirty="0">
                <a:latin typeface="华文仿宋" pitchFamily="2" charset="-122"/>
                <a:cs typeface="+mn-cs"/>
              </a:rPr>
              <a:t>一个方向转动。</a:t>
            </a:r>
          </a:p>
          <a:p>
            <a:pPr marL="0" indent="0" fontAlgn="auto">
              <a:spcAft>
                <a:spcPts val="0"/>
              </a:spcAft>
              <a:buFont typeface="Wingdings 2" pitchFamily="18" charset="2"/>
              <a:buNone/>
              <a:defRPr/>
            </a:pPr>
            <a:endParaRPr lang="en-US" altLang="zh-CN" dirty="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r>
              <a:rPr lang="zh-CN" altLang="en-US">
                <a:ea typeface="华文仿宋"/>
              </a:rPr>
              <a:t>一、实验简介</a:t>
            </a:r>
          </a:p>
        </p:txBody>
      </p:sp>
      <p:sp>
        <p:nvSpPr>
          <p:cNvPr id="17410" name="内容占位符 2"/>
          <p:cNvSpPr>
            <a:spLocks noGrp="1"/>
          </p:cNvSpPr>
          <p:nvPr>
            <p:ph idx="1"/>
          </p:nvPr>
        </p:nvSpPr>
        <p:spPr>
          <a:xfrm>
            <a:off x="633535" y="1784839"/>
            <a:ext cx="10515600" cy="4351338"/>
          </a:xfrm>
        </p:spPr>
        <p:txBody>
          <a:bodyPr/>
          <a:lstStyle/>
          <a:p>
            <a:pPr marL="0" indent="0">
              <a:lnSpc>
                <a:spcPct val="150000"/>
              </a:lnSpc>
              <a:buNone/>
            </a:pPr>
            <a:r>
              <a:rPr lang="en-US" altLang="zh-CN" sz="1800" dirty="0">
                <a:solidFill>
                  <a:schemeClr val="tx1"/>
                </a:solidFill>
                <a:latin typeface="华文仿宋" pitchFamily="2" charset="-122"/>
              </a:rPr>
              <a:t>        </a:t>
            </a:r>
            <a:r>
              <a:rPr lang="zh-CN" altLang="zh-CN" sz="1800" dirty="0">
                <a:solidFill>
                  <a:schemeClr val="tx1"/>
                </a:solidFill>
                <a:latin typeface="华文仿宋" pitchFamily="2" charset="-122"/>
              </a:rPr>
              <a:t>在工业生产和科学研究的许多领域都要涉及到磁场测量问题，如磁探矿、地质勘探、磁性材料研制、磁导航、同位素分离、电子束和离子束加工装置、受控热核反应以及人造地球卫星等。</a:t>
            </a:r>
            <a:endParaRPr lang="zh-CN" altLang="en-US" sz="1800" dirty="0">
              <a:solidFill>
                <a:schemeClr val="tx1"/>
              </a:solidFill>
              <a:latin typeface="华文仿宋" pitchFamily="2" charset="-122"/>
            </a:endParaRPr>
          </a:p>
          <a:p>
            <a:pPr marL="0" indent="0">
              <a:lnSpc>
                <a:spcPct val="150000"/>
              </a:lnSpc>
              <a:buNone/>
            </a:pPr>
            <a:r>
              <a:rPr lang="zh-CN" altLang="en-US" sz="1800" dirty="0">
                <a:solidFill>
                  <a:schemeClr val="tx1"/>
                </a:solidFill>
                <a:latin typeface="华文仿宋" pitchFamily="2" charset="-122"/>
              </a:rPr>
              <a:t>        </a:t>
            </a:r>
            <a:r>
              <a:rPr lang="zh-CN" altLang="zh-CN" sz="1800" dirty="0">
                <a:solidFill>
                  <a:schemeClr val="tx1"/>
                </a:solidFill>
                <a:latin typeface="华文仿宋" pitchFamily="2" charset="-122"/>
              </a:rPr>
              <a:t>近三十多年来，磁场测量技术发展很快，目前常用的测量磁场方法有电磁感应法、核磁共振法、霍尔效应法、磁通门法、光泵法、磁光效应法、磁膜测磁法以及超导量子干涉器法等。在实际工作中将根据待测磁场的类型和强弱来</a:t>
            </a:r>
            <a:r>
              <a:rPr lang="zh-CN" altLang="zh-CN" sz="1800" dirty="0" smtClean="0">
                <a:solidFill>
                  <a:schemeClr val="tx1"/>
                </a:solidFill>
                <a:latin typeface="华文仿宋" pitchFamily="2" charset="-122"/>
              </a:rPr>
              <a:t>确定</a:t>
            </a:r>
            <a:r>
              <a:rPr lang="zh-CN" altLang="en-US" sz="1800" dirty="0">
                <a:solidFill>
                  <a:schemeClr val="tx1"/>
                </a:solidFill>
                <a:latin typeface="华文仿宋" pitchFamily="2" charset="-122"/>
              </a:rPr>
              <a:t>测量</a:t>
            </a:r>
            <a:r>
              <a:rPr lang="zh-CN" altLang="zh-CN" sz="1800" dirty="0" smtClean="0">
                <a:solidFill>
                  <a:schemeClr val="tx1"/>
                </a:solidFill>
                <a:latin typeface="华文仿宋" pitchFamily="2" charset="-122"/>
              </a:rPr>
              <a:t>方法</a:t>
            </a:r>
            <a:r>
              <a:rPr lang="zh-CN" altLang="zh-CN" sz="1800" dirty="0">
                <a:solidFill>
                  <a:schemeClr val="tx1"/>
                </a:solidFill>
                <a:latin typeface="华文仿宋" pitchFamily="2" charset="-122"/>
              </a:rPr>
              <a:t>。</a:t>
            </a:r>
            <a:endParaRPr lang="zh-CN" altLang="en-US" sz="1800" dirty="0">
              <a:solidFill>
                <a:schemeClr val="tx1"/>
              </a:solidFill>
              <a:latin typeface="华文仿宋" pitchFamily="2" charset="-122"/>
            </a:endParaRPr>
          </a:p>
          <a:p>
            <a:pPr marL="0" indent="0">
              <a:lnSpc>
                <a:spcPct val="150000"/>
              </a:lnSpc>
              <a:buNone/>
            </a:pPr>
            <a:r>
              <a:rPr lang="zh-CN" altLang="en-US" sz="1800" dirty="0">
                <a:solidFill>
                  <a:schemeClr val="tx1"/>
                </a:solidFill>
                <a:latin typeface="华文仿宋" pitchFamily="2" charset="-122"/>
              </a:rPr>
              <a:t>        </a:t>
            </a:r>
            <a:r>
              <a:rPr lang="zh-CN" altLang="zh-CN" sz="1800" dirty="0">
                <a:solidFill>
                  <a:schemeClr val="tx1"/>
                </a:solidFill>
                <a:latin typeface="华文仿宋" pitchFamily="2" charset="-122"/>
              </a:rPr>
              <a:t>本实验采用电磁感应法测量载流圆线圈及亥姆霍兹线圈的磁场分布情况。</a:t>
            </a:r>
          </a:p>
        </p:txBody>
      </p:sp>
      <p:pic>
        <p:nvPicPr>
          <p:cNvPr id="5122" name="Picture 2" descr="改变磁场，你的人生随即改变 - 华洋 - 情系华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845" y="3724765"/>
            <a:ext cx="3144732" cy="2111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r>
              <a:rPr lang="zh-CN" altLang="en-US" dirty="0">
                <a:ea typeface="华文仿宋"/>
              </a:rPr>
              <a:t>二、实验目的</a:t>
            </a:r>
          </a:p>
        </p:txBody>
      </p:sp>
      <p:sp>
        <p:nvSpPr>
          <p:cNvPr id="19458" name="内容占位符 6"/>
          <p:cNvSpPr>
            <a:spLocks noGrp="1"/>
          </p:cNvSpPr>
          <p:nvPr>
            <p:ph sz="half" idx="2"/>
          </p:nvPr>
        </p:nvSpPr>
        <p:spPr>
          <a:xfrm>
            <a:off x="1038224" y="2243138"/>
            <a:ext cx="10321925" cy="3681412"/>
          </a:xfrm>
        </p:spPr>
        <p:txBody>
          <a:bodyPr/>
          <a:lstStyle/>
          <a:p>
            <a:pPr>
              <a:lnSpc>
                <a:spcPct val="150000"/>
              </a:lnSpc>
              <a:buFont typeface="Wingdings" pitchFamily="2" charset="2"/>
              <a:buChar char="Ø"/>
            </a:pPr>
            <a:r>
              <a:rPr lang="en-US" altLang="zh-CN" dirty="0">
                <a:latin typeface="华文仿宋"/>
                <a:ea typeface="华文仿宋"/>
              </a:rPr>
              <a:t>1. </a:t>
            </a:r>
            <a:r>
              <a:rPr lang="zh-CN" altLang="zh-CN" dirty="0">
                <a:latin typeface="华文仿宋"/>
                <a:ea typeface="华文仿宋"/>
              </a:rPr>
              <a:t>理解电磁感应法测量磁场的基本原理；</a:t>
            </a:r>
          </a:p>
          <a:p>
            <a:pPr>
              <a:lnSpc>
                <a:spcPct val="150000"/>
              </a:lnSpc>
              <a:buFont typeface="Wingdings" pitchFamily="2" charset="2"/>
              <a:buChar char="Ø"/>
            </a:pPr>
            <a:r>
              <a:rPr lang="en-US" altLang="zh-CN" dirty="0">
                <a:latin typeface="华文仿宋"/>
                <a:ea typeface="华文仿宋"/>
              </a:rPr>
              <a:t>2. </a:t>
            </a:r>
            <a:r>
              <a:rPr lang="zh-CN" altLang="zh-CN" dirty="0">
                <a:latin typeface="华文仿宋"/>
                <a:ea typeface="华文仿宋"/>
              </a:rPr>
              <a:t>测量载流圆形线圈和亥姆霍兹线圈沿轴向及径向的磁场分布；</a:t>
            </a:r>
          </a:p>
          <a:p>
            <a:pPr>
              <a:lnSpc>
                <a:spcPct val="150000"/>
              </a:lnSpc>
              <a:buFont typeface="Wingdings" pitchFamily="2" charset="2"/>
              <a:buChar char="Ø"/>
            </a:pPr>
            <a:r>
              <a:rPr lang="en-US" altLang="zh-CN" dirty="0">
                <a:latin typeface="华文仿宋"/>
                <a:ea typeface="华文仿宋"/>
              </a:rPr>
              <a:t>3. </a:t>
            </a:r>
            <a:r>
              <a:rPr lang="zh-CN" altLang="zh-CN" dirty="0">
                <a:latin typeface="华文仿宋"/>
                <a:ea typeface="华文仿宋"/>
              </a:rPr>
              <a:t>研究励磁电流频率改变对磁场强度的影响。（选做）</a:t>
            </a:r>
          </a:p>
          <a:p>
            <a:endParaRPr lang="zh-CN" altLang="en-US" dirty="0">
              <a:ea typeface="华文仿宋"/>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zh-CN" altLang="en-US">
                <a:ea typeface="华文仿宋"/>
              </a:rPr>
              <a:t>三、实验仪器</a:t>
            </a:r>
          </a:p>
        </p:txBody>
      </p:sp>
      <p:sp>
        <p:nvSpPr>
          <p:cNvPr id="20482" name="内容占位符 10"/>
          <p:cNvSpPr>
            <a:spLocks noGrp="1"/>
          </p:cNvSpPr>
          <p:nvPr>
            <p:ph idx="1"/>
          </p:nvPr>
        </p:nvSpPr>
        <p:spPr/>
        <p:txBody>
          <a:bodyPr/>
          <a:lstStyle/>
          <a:p>
            <a:pPr>
              <a:buFont typeface="Wingdings" pitchFamily="2" charset="2"/>
              <a:buChar char="Ø"/>
            </a:pPr>
            <a:r>
              <a:rPr lang="zh-CN" altLang="en-US" dirty="0">
                <a:latin typeface="华文仿宋"/>
                <a:ea typeface="华文仿宋"/>
              </a:rPr>
              <a:t>磁场测量与描绘实验仪</a:t>
            </a:r>
            <a:r>
              <a:rPr lang="en-US" altLang="zh-CN" dirty="0">
                <a:latin typeface="华文仿宋"/>
                <a:ea typeface="华文仿宋"/>
              </a:rPr>
              <a:t>DH4501</a:t>
            </a:r>
          </a:p>
        </p:txBody>
      </p:sp>
      <p:pic>
        <p:nvPicPr>
          <p:cNvPr id="20483" name="Picture 2"/>
          <p:cNvPicPr>
            <a:picLocks noChangeAspect="1" noChangeArrowheads="1"/>
          </p:cNvPicPr>
          <p:nvPr/>
        </p:nvPicPr>
        <p:blipFill>
          <a:blip r:embed="rId2"/>
          <a:srcRect/>
          <a:stretch>
            <a:fillRect/>
          </a:stretch>
        </p:blipFill>
        <p:spPr bwMode="auto">
          <a:xfrm>
            <a:off x="6785738" y="2428219"/>
            <a:ext cx="2858813" cy="2412738"/>
          </a:xfrm>
          <a:prstGeom prst="rect">
            <a:avLst/>
          </a:prstGeom>
          <a:noFill/>
          <a:ln w="9525">
            <a:noFill/>
            <a:miter lim="800000"/>
            <a:headEnd/>
            <a:tailEnd/>
          </a:ln>
        </p:spPr>
      </p:pic>
      <p:pic>
        <p:nvPicPr>
          <p:cNvPr id="20484" name="Picture 3"/>
          <p:cNvPicPr>
            <a:picLocks noChangeAspect="1" noChangeArrowheads="1"/>
          </p:cNvPicPr>
          <p:nvPr/>
        </p:nvPicPr>
        <p:blipFill>
          <a:blip r:embed="rId3"/>
          <a:srcRect/>
          <a:stretch>
            <a:fillRect/>
          </a:stretch>
        </p:blipFill>
        <p:spPr bwMode="auto">
          <a:xfrm>
            <a:off x="6725388" y="4968573"/>
            <a:ext cx="2979514" cy="1224081"/>
          </a:xfrm>
          <a:prstGeom prst="rect">
            <a:avLst/>
          </a:prstGeom>
          <a:noFill/>
          <a:ln w="9525">
            <a:noFill/>
            <a:miter lim="800000"/>
            <a:headEnd/>
            <a:tailEnd/>
          </a:ln>
        </p:spPr>
      </p:pic>
      <p:pic>
        <p:nvPicPr>
          <p:cNvPr id="20485" name="Picture 4"/>
          <p:cNvPicPr>
            <a:picLocks noChangeAspect="1" noChangeArrowheads="1"/>
          </p:cNvPicPr>
          <p:nvPr/>
        </p:nvPicPr>
        <p:blipFill>
          <a:blip r:embed="rId4"/>
          <a:srcRect/>
          <a:stretch>
            <a:fillRect/>
          </a:stretch>
        </p:blipFill>
        <p:spPr bwMode="auto">
          <a:xfrm>
            <a:off x="2901048" y="2594584"/>
            <a:ext cx="2451086" cy="34131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a:ea typeface="华文仿宋"/>
              </a:rPr>
              <a:t>四、实验原理</a:t>
            </a:r>
          </a:p>
        </p:txBody>
      </p:sp>
      <p:sp>
        <p:nvSpPr>
          <p:cNvPr id="3" name="内容占位符 2"/>
          <p:cNvSpPr>
            <a:spLocks noGrp="1"/>
          </p:cNvSpPr>
          <p:nvPr>
            <p:ph idx="1"/>
          </p:nvPr>
        </p:nvSpPr>
        <p:spPr/>
        <p:txBody>
          <a:bodyPr rtlCol="0">
            <a:normAutofit fontScale="25000" lnSpcReduction="20000"/>
          </a:bodyPr>
          <a:lstStyle/>
          <a:p>
            <a:pPr fontAlgn="auto">
              <a:lnSpc>
                <a:spcPct val="170000"/>
              </a:lnSpc>
              <a:spcAft>
                <a:spcPts val="0"/>
              </a:spcAft>
              <a:buFont typeface="Wingdings" pitchFamily="2" charset="2"/>
              <a:buChar char="Ø"/>
              <a:defRPr/>
            </a:pPr>
            <a:r>
              <a:rPr lang="en-US" altLang="zh-CN" sz="11200" dirty="0">
                <a:cs typeface="+mn-cs"/>
              </a:rPr>
              <a:t>1. </a:t>
            </a:r>
            <a:r>
              <a:rPr lang="zh-CN" altLang="zh-CN" sz="11200" dirty="0">
                <a:cs typeface="+mn-cs"/>
              </a:rPr>
              <a:t>载流圆线圈的磁场</a:t>
            </a:r>
          </a:p>
          <a:p>
            <a:pPr marL="0" indent="0" fontAlgn="auto">
              <a:lnSpc>
                <a:spcPct val="170000"/>
              </a:lnSpc>
              <a:spcAft>
                <a:spcPts val="0"/>
              </a:spcAft>
              <a:buNone/>
              <a:defRPr/>
            </a:pPr>
            <a:r>
              <a:rPr lang="en-US" altLang="zh-CN" sz="7200" dirty="0">
                <a:solidFill>
                  <a:schemeClr val="tx1"/>
                </a:solidFill>
                <a:cs typeface="Times New Roman" pitchFamily="18" charset="0"/>
              </a:rPr>
              <a:t>        </a:t>
            </a:r>
            <a:r>
              <a:rPr lang="zh-CN" altLang="zh-CN" sz="7200" dirty="0">
                <a:solidFill>
                  <a:schemeClr val="tx1"/>
                </a:solidFill>
                <a:cs typeface="Times New Roman" pitchFamily="18" charset="0"/>
              </a:rPr>
              <a:t>一半径为</a:t>
            </a:r>
            <a:r>
              <a:rPr lang="en-US" altLang="zh-CN" sz="7200" i="1" dirty="0" smtClean="0">
                <a:solidFill>
                  <a:schemeClr val="tx1"/>
                </a:solidFill>
                <a:cs typeface="Times New Roman" pitchFamily="18" charset="0"/>
              </a:rPr>
              <a:t>R</a:t>
            </a:r>
            <a:r>
              <a:rPr lang="zh-CN" altLang="en-US" sz="7200" i="1" dirty="0" smtClean="0">
                <a:solidFill>
                  <a:schemeClr val="tx1"/>
                </a:solidFill>
                <a:cs typeface="Times New Roman" pitchFamily="18" charset="0"/>
              </a:rPr>
              <a:t>、</a:t>
            </a:r>
            <a:r>
              <a:rPr lang="zh-CN" altLang="zh-CN" sz="7200" dirty="0" smtClean="0">
                <a:solidFill>
                  <a:schemeClr val="tx1"/>
                </a:solidFill>
                <a:cs typeface="Times New Roman" pitchFamily="18" charset="0"/>
              </a:rPr>
              <a:t>通</a:t>
            </a:r>
            <a:r>
              <a:rPr lang="zh-CN" altLang="zh-CN" sz="7200" dirty="0">
                <a:solidFill>
                  <a:schemeClr val="tx1"/>
                </a:solidFill>
                <a:cs typeface="Times New Roman" pitchFamily="18" charset="0"/>
              </a:rPr>
              <a:t>以</a:t>
            </a:r>
            <a:r>
              <a:rPr lang="zh-CN" altLang="zh-CN" sz="7200" dirty="0" smtClean="0">
                <a:solidFill>
                  <a:schemeClr val="tx1"/>
                </a:solidFill>
                <a:cs typeface="Times New Roman" pitchFamily="18" charset="0"/>
              </a:rPr>
              <a:t>电流</a:t>
            </a:r>
            <a:r>
              <a:rPr lang="en-US" altLang="zh-CN" sz="7200" dirty="0" smtClean="0">
                <a:solidFill>
                  <a:schemeClr val="tx1"/>
                </a:solidFill>
                <a:cs typeface="Times New Roman" pitchFamily="18" charset="0"/>
              </a:rPr>
              <a:t> </a:t>
            </a:r>
            <a:r>
              <a:rPr lang="en-US" altLang="zh-CN" sz="7200" i="1" dirty="0" smtClean="0">
                <a:solidFill>
                  <a:schemeClr val="tx1"/>
                </a:solidFill>
                <a:cs typeface="Times New Roman" pitchFamily="18" charset="0"/>
              </a:rPr>
              <a:t>I </a:t>
            </a:r>
            <a:r>
              <a:rPr lang="zh-CN" altLang="zh-CN" sz="7200" dirty="0" smtClean="0">
                <a:solidFill>
                  <a:schemeClr val="tx1"/>
                </a:solidFill>
                <a:cs typeface="Times New Roman" pitchFamily="18" charset="0"/>
              </a:rPr>
              <a:t>的</a:t>
            </a:r>
            <a:r>
              <a:rPr lang="zh-CN" altLang="zh-CN" sz="7200" dirty="0">
                <a:solidFill>
                  <a:schemeClr val="tx1"/>
                </a:solidFill>
                <a:cs typeface="Times New Roman" pitchFamily="18" charset="0"/>
              </a:rPr>
              <a:t>圆线圈，轴线上磁感应强度的计算公式为</a:t>
            </a:r>
            <a:endParaRPr lang="en-US" altLang="zh-CN" sz="7200" dirty="0">
              <a:solidFill>
                <a:schemeClr val="tx1"/>
              </a:solidFill>
              <a:cs typeface="Times New Roman" pitchFamily="18" charset="0"/>
            </a:endParaRPr>
          </a:p>
          <a:p>
            <a:pPr fontAlgn="auto">
              <a:lnSpc>
                <a:spcPct val="170000"/>
              </a:lnSpc>
              <a:spcAft>
                <a:spcPts val="0"/>
              </a:spcAft>
              <a:defRPr/>
            </a:pPr>
            <a:endParaRPr lang="en-US" altLang="zh-CN" sz="7200" dirty="0">
              <a:solidFill>
                <a:schemeClr val="tx1"/>
              </a:solidFill>
              <a:cs typeface="Times New Roman" pitchFamily="18" charset="0"/>
            </a:endParaRPr>
          </a:p>
          <a:p>
            <a:pPr marL="0" indent="0" fontAlgn="auto">
              <a:lnSpc>
                <a:spcPct val="170000"/>
              </a:lnSpc>
              <a:spcAft>
                <a:spcPts val="0"/>
              </a:spcAft>
              <a:buNone/>
              <a:defRPr/>
            </a:pPr>
            <a:r>
              <a:rPr lang="zh-CN" altLang="zh-CN" sz="7200" dirty="0">
                <a:solidFill>
                  <a:schemeClr val="tx1"/>
                </a:solidFill>
                <a:cs typeface="Times New Roman" pitchFamily="18" charset="0"/>
              </a:rPr>
              <a:t>式中</a:t>
            </a:r>
            <a:r>
              <a:rPr lang="en-US" altLang="zh-CN" sz="7200" dirty="0">
                <a:solidFill>
                  <a:schemeClr val="tx1"/>
                </a:solidFill>
                <a:cs typeface="Times New Roman" pitchFamily="18" charset="0"/>
              </a:rPr>
              <a:t> </a:t>
            </a:r>
            <a:r>
              <a:rPr lang="en-US" altLang="zh-CN" sz="7200" i="1" dirty="0">
                <a:solidFill>
                  <a:schemeClr val="tx1"/>
                </a:solidFill>
                <a:cs typeface="Times New Roman" pitchFamily="18" charset="0"/>
              </a:rPr>
              <a:t>N</a:t>
            </a:r>
            <a:r>
              <a:rPr lang="en-US" altLang="zh-CN" sz="7200" baseline="-25000" dirty="0">
                <a:solidFill>
                  <a:schemeClr val="tx1"/>
                </a:solidFill>
                <a:cs typeface="Times New Roman" pitchFamily="18" charset="0"/>
              </a:rPr>
              <a:t>0</a:t>
            </a:r>
            <a:r>
              <a:rPr lang="zh-CN" altLang="zh-CN" sz="7200" dirty="0">
                <a:solidFill>
                  <a:schemeClr val="tx1"/>
                </a:solidFill>
                <a:cs typeface="Times New Roman" pitchFamily="18" charset="0"/>
              </a:rPr>
              <a:t>为圆线圈的匝数，</a:t>
            </a:r>
            <a:r>
              <a:rPr lang="en-US" altLang="zh-CN" sz="7200" i="1" dirty="0" smtClean="0">
                <a:solidFill>
                  <a:schemeClr val="tx1"/>
                </a:solidFill>
                <a:cs typeface="Times New Roman" pitchFamily="18" charset="0"/>
              </a:rPr>
              <a:t>x </a:t>
            </a:r>
            <a:r>
              <a:rPr lang="zh-CN" altLang="zh-CN" sz="7200" dirty="0" smtClean="0">
                <a:solidFill>
                  <a:schemeClr val="tx1"/>
                </a:solidFill>
                <a:cs typeface="Times New Roman" pitchFamily="18" charset="0"/>
              </a:rPr>
              <a:t>为</a:t>
            </a:r>
            <a:r>
              <a:rPr lang="zh-CN" altLang="zh-CN" sz="7200" dirty="0">
                <a:solidFill>
                  <a:schemeClr val="tx1"/>
                </a:solidFill>
                <a:cs typeface="Times New Roman" pitchFamily="18" charset="0"/>
              </a:rPr>
              <a:t>轴上某一点到圆心</a:t>
            </a:r>
            <a:r>
              <a:rPr lang="en-US" altLang="zh-CN" sz="7200" dirty="0">
                <a:solidFill>
                  <a:schemeClr val="tx1"/>
                </a:solidFill>
                <a:cs typeface="Times New Roman" pitchFamily="18" charset="0"/>
              </a:rPr>
              <a:t>O</a:t>
            </a:r>
            <a:r>
              <a:rPr lang="zh-CN" altLang="zh-CN" sz="7200" dirty="0">
                <a:solidFill>
                  <a:schemeClr val="tx1"/>
                </a:solidFill>
                <a:cs typeface="Times New Roman" pitchFamily="18" charset="0"/>
              </a:rPr>
              <a:t>的距离，</a:t>
            </a:r>
            <a:endParaRPr lang="en-US" altLang="zh-CN" sz="7200" dirty="0">
              <a:solidFill>
                <a:schemeClr val="tx1"/>
              </a:solidFill>
              <a:cs typeface="Times New Roman" pitchFamily="18" charset="0"/>
            </a:endParaRPr>
          </a:p>
          <a:p>
            <a:pPr marL="0" indent="0" fontAlgn="auto">
              <a:lnSpc>
                <a:spcPct val="170000"/>
              </a:lnSpc>
              <a:spcAft>
                <a:spcPts val="0"/>
              </a:spcAft>
              <a:buNone/>
              <a:defRPr/>
            </a:pPr>
            <a:endParaRPr lang="en-US" altLang="zh-CN" sz="7200" dirty="0">
              <a:solidFill>
                <a:schemeClr val="tx1"/>
              </a:solidFill>
              <a:cs typeface="Times New Roman" pitchFamily="18" charset="0"/>
            </a:endParaRPr>
          </a:p>
          <a:p>
            <a:pPr marL="0" indent="0" fontAlgn="auto">
              <a:lnSpc>
                <a:spcPct val="170000"/>
              </a:lnSpc>
              <a:spcAft>
                <a:spcPts val="0"/>
              </a:spcAft>
              <a:buNone/>
              <a:defRPr/>
            </a:pPr>
            <a:r>
              <a:rPr lang="en-US" altLang="zh-CN" sz="7200" dirty="0">
                <a:solidFill>
                  <a:schemeClr val="tx1"/>
                </a:solidFill>
                <a:cs typeface="Times New Roman" pitchFamily="18" charset="0"/>
              </a:rPr>
              <a:t>        </a:t>
            </a:r>
            <a:r>
              <a:rPr lang="zh-CN" altLang="zh-CN" sz="7200" dirty="0">
                <a:solidFill>
                  <a:schemeClr val="tx1"/>
                </a:solidFill>
                <a:cs typeface="Times New Roman" pitchFamily="18" charset="0"/>
              </a:rPr>
              <a:t>轴线上磁场的分布如</a:t>
            </a:r>
            <a:r>
              <a:rPr lang="zh-CN" altLang="en-US" sz="7200" dirty="0">
                <a:solidFill>
                  <a:schemeClr val="tx1"/>
                </a:solidFill>
                <a:cs typeface="Times New Roman" pitchFamily="18" charset="0"/>
              </a:rPr>
              <a:t>右</a:t>
            </a:r>
            <a:r>
              <a:rPr lang="zh-CN" altLang="zh-CN" sz="7200" dirty="0">
                <a:solidFill>
                  <a:schemeClr val="tx1"/>
                </a:solidFill>
                <a:cs typeface="Times New Roman" pitchFamily="18" charset="0"/>
              </a:rPr>
              <a:t>图所示。</a:t>
            </a:r>
          </a:p>
          <a:p>
            <a:pPr marL="0" indent="0" fontAlgn="auto">
              <a:lnSpc>
                <a:spcPct val="170000"/>
              </a:lnSpc>
              <a:spcAft>
                <a:spcPts val="0"/>
              </a:spcAft>
              <a:buFont typeface="Wingdings 2" pitchFamily="18" charset="2"/>
              <a:buNone/>
              <a:defRPr/>
            </a:pPr>
            <a:r>
              <a:rPr lang="zh-CN" altLang="en-US" sz="7200" dirty="0">
                <a:cs typeface="Times New Roman" pitchFamily="18" charset="0"/>
              </a:rPr>
              <a:t>    </a:t>
            </a:r>
            <a:endParaRPr lang="en-US" altLang="zh-CN" dirty="0">
              <a:cs typeface="+mn-cs"/>
            </a:endParaRPr>
          </a:p>
          <a:p>
            <a:pPr marL="0" indent="0" fontAlgn="auto">
              <a:spcAft>
                <a:spcPts val="0"/>
              </a:spcAft>
              <a:buFont typeface="Wingdings 2" pitchFamily="18" charset="2"/>
              <a:buNone/>
              <a:defRPr/>
            </a:pPr>
            <a:r>
              <a:rPr lang="en-US" altLang="zh-CN" dirty="0">
                <a:cs typeface="+mn-cs"/>
              </a:rPr>
              <a:t>    </a:t>
            </a:r>
            <a:endParaRPr lang="zh-CN" altLang="en-US" dirty="0">
              <a:cs typeface="+mn-cs"/>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4238281"/>
              </p:ext>
            </p:extLst>
          </p:nvPr>
        </p:nvGraphicFramePr>
        <p:xfrm>
          <a:off x="4052612" y="3001931"/>
          <a:ext cx="2020277" cy="822206"/>
        </p:xfrm>
        <a:graphic>
          <a:graphicData uri="http://schemas.openxmlformats.org/presentationml/2006/ole">
            <mc:AlternateContent xmlns:mc="http://schemas.openxmlformats.org/markup-compatibility/2006">
              <mc:Choice xmlns:v="urn:schemas-microsoft-com:vml" Requires="v">
                <p:oleObj spid="_x0000_s1131" name="Equation" r:id="rId3" imgW="1091880" imgH="444240" progId="Equation.DSMT4">
                  <p:embed/>
                </p:oleObj>
              </mc:Choice>
              <mc:Fallback>
                <p:oleObj name="Equation" r:id="rId3" imgW="1091880" imgH="444240" progId="Equation.DSMT4">
                  <p:embed/>
                  <p:pic>
                    <p:nvPicPr>
                      <p:cNvPr id="0" name=""/>
                      <p:cNvPicPr/>
                      <p:nvPr/>
                    </p:nvPicPr>
                    <p:blipFill>
                      <a:blip r:embed="rId4"/>
                      <a:stretch>
                        <a:fillRect/>
                      </a:stretch>
                    </p:blipFill>
                    <p:spPr>
                      <a:xfrm>
                        <a:off x="4052612" y="3001931"/>
                        <a:ext cx="2020277" cy="822206"/>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2192693"/>
              </p:ext>
            </p:extLst>
          </p:nvPr>
        </p:nvGraphicFramePr>
        <p:xfrm>
          <a:off x="1466560" y="4248198"/>
          <a:ext cx="2085975" cy="400050"/>
        </p:xfrm>
        <a:graphic>
          <a:graphicData uri="http://schemas.openxmlformats.org/presentationml/2006/ole">
            <mc:AlternateContent xmlns:mc="http://schemas.openxmlformats.org/markup-compatibility/2006">
              <mc:Choice xmlns:v="urn:schemas-microsoft-com:vml" Requires="v">
                <p:oleObj spid="_x0000_s1132" name="Equation" r:id="rId5" imgW="1257120" imgH="241200" progId="Equation.DSMT4">
                  <p:embed/>
                </p:oleObj>
              </mc:Choice>
              <mc:Fallback>
                <p:oleObj name="Equation" r:id="rId5" imgW="1257120" imgH="241200" progId="Equation.DSMT4">
                  <p:embed/>
                  <p:pic>
                    <p:nvPicPr>
                      <p:cNvPr id="0" name=""/>
                      <p:cNvPicPr/>
                      <p:nvPr/>
                    </p:nvPicPr>
                    <p:blipFill>
                      <a:blip r:embed="rId6"/>
                      <a:stretch>
                        <a:fillRect/>
                      </a:stretch>
                    </p:blipFill>
                    <p:spPr>
                      <a:xfrm>
                        <a:off x="1466560" y="4248198"/>
                        <a:ext cx="2085975" cy="400050"/>
                      </a:xfrm>
                      <a:prstGeom prst="rect">
                        <a:avLst/>
                      </a:prstGeom>
                    </p:spPr>
                  </p:pic>
                </p:oleObj>
              </mc:Fallback>
            </mc:AlternateContent>
          </a:graphicData>
        </a:graphic>
      </p:graphicFrame>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291" r="12454" b="17883"/>
          <a:stretch/>
        </p:blipFill>
        <p:spPr bwMode="auto">
          <a:xfrm>
            <a:off x="8625253" y="2389680"/>
            <a:ext cx="2294793" cy="27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dirty="0">
                <a:ea typeface="华文仿宋"/>
              </a:rPr>
              <a:t>四、实验原理</a:t>
            </a:r>
          </a:p>
        </p:txBody>
      </p:sp>
      <p:sp>
        <p:nvSpPr>
          <p:cNvPr id="3" name="内容占位符 2"/>
          <p:cNvSpPr>
            <a:spLocks noGrp="1"/>
          </p:cNvSpPr>
          <p:nvPr>
            <p:ph idx="1"/>
          </p:nvPr>
        </p:nvSpPr>
        <p:spPr>
          <a:xfrm>
            <a:off x="844551" y="1828800"/>
            <a:ext cx="7543311" cy="4079631"/>
          </a:xfrm>
        </p:spPr>
        <p:txBody>
          <a:bodyPr rtlCol="0">
            <a:normAutofit/>
          </a:bodyPr>
          <a:lstStyle/>
          <a:p>
            <a:pPr fontAlgn="auto">
              <a:spcAft>
                <a:spcPts val="0"/>
              </a:spcAft>
              <a:buFont typeface="Wingdings" pitchFamily="2" charset="2"/>
              <a:buChar char="Ø"/>
              <a:defRPr/>
            </a:pPr>
            <a:r>
              <a:rPr lang="en-US" altLang="zh-CN" dirty="0">
                <a:latin typeface="华文仿宋" pitchFamily="2" charset="-122"/>
                <a:cs typeface="+mn-cs"/>
              </a:rPr>
              <a:t>2. </a:t>
            </a:r>
            <a:r>
              <a:rPr lang="zh-CN" altLang="zh-CN" dirty="0">
                <a:latin typeface="华文仿宋" pitchFamily="2" charset="-122"/>
                <a:cs typeface="+mn-cs"/>
              </a:rPr>
              <a:t>亥姆霍兹线圈磁场</a:t>
            </a:r>
          </a:p>
          <a:p>
            <a:pPr marL="0" indent="0" fontAlgn="auto">
              <a:lnSpc>
                <a:spcPct val="150000"/>
              </a:lnSpc>
              <a:spcAft>
                <a:spcPts val="0"/>
              </a:spcAft>
              <a:buNone/>
              <a:defRPr/>
            </a:pPr>
            <a:r>
              <a:rPr lang="en-US" altLang="zh-CN" sz="1800" dirty="0">
                <a:solidFill>
                  <a:schemeClr val="tx1"/>
                </a:solidFill>
                <a:latin typeface="华文仿宋" pitchFamily="2" charset="-122"/>
                <a:cs typeface="+mn-cs"/>
              </a:rPr>
              <a:t>        </a:t>
            </a:r>
            <a:r>
              <a:rPr lang="zh-CN" altLang="zh-CN" sz="1800" dirty="0">
                <a:solidFill>
                  <a:schemeClr val="tx1"/>
                </a:solidFill>
                <a:latin typeface="华文仿宋" pitchFamily="2" charset="-122"/>
                <a:cs typeface="+mn-cs"/>
              </a:rPr>
              <a:t>亥姆霍兹线圈为两个大小一样彼此平行且共轴的线圈</a:t>
            </a:r>
            <a:r>
              <a:rPr lang="zh-CN" altLang="en-US" sz="1800" dirty="0">
                <a:solidFill>
                  <a:schemeClr val="tx1"/>
                </a:solidFill>
                <a:latin typeface="华文仿宋" pitchFamily="2" charset="-122"/>
                <a:cs typeface="+mn-cs"/>
              </a:rPr>
              <a:t>。</a:t>
            </a:r>
            <a:r>
              <a:rPr lang="zh-CN" altLang="zh-CN" sz="1800" dirty="0">
                <a:solidFill>
                  <a:schemeClr val="tx1"/>
                </a:solidFill>
                <a:latin typeface="华文仿宋" pitchFamily="2" charset="-122"/>
                <a:cs typeface="+mn-cs"/>
              </a:rPr>
              <a:t>线圈上通以同方向</a:t>
            </a:r>
            <a:r>
              <a:rPr lang="zh-CN" altLang="zh-CN" sz="1800" dirty="0" smtClean="0">
                <a:solidFill>
                  <a:schemeClr val="tx1"/>
                </a:solidFill>
                <a:latin typeface="华文仿宋" pitchFamily="2" charset="-122"/>
                <a:cs typeface="+mn-cs"/>
              </a:rPr>
              <a:t>电流</a:t>
            </a:r>
            <a:r>
              <a:rPr lang="en-US" altLang="zh-CN" sz="1800" dirty="0" smtClean="0">
                <a:solidFill>
                  <a:schemeClr val="tx1"/>
                </a:solidFill>
                <a:latin typeface="华文仿宋" pitchFamily="2" charset="-122"/>
                <a:cs typeface="+mn-cs"/>
              </a:rPr>
              <a:t> </a:t>
            </a:r>
            <a:r>
              <a:rPr lang="en-US" altLang="zh-CN" sz="1800" i="1" dirty="0" smtClean="0">
                <a:solidFill>
                  <a:schemeClr val="tx1"/>
                </a:solidFill>
                <a:cs typeface="Times New Roman" pitchFamily="18" charset="0"/>
              </a:rPr>
              <a:t>I</a:t>
            </a:r>
            <a:r>
              <a:rPr lang="zh-CN" altLang="zh-CN" sz="1800" dirty="0">
                <a:solidFill>
                  <a:schemeClr val="tx1"/>
                </a:solidFill>
                <a:cs typeface="Times New Roman" pitchFamily="18" charset="0"/>
              </a:rPr>
              <a:t>，理论计算表明：线圈</a:t>
            </a:r>
            <a:r>
              <a:rPr lang="zh-CN" altLang="zh-CN" sz="1800" dirty="0" smtClean="0">
                <a:solidFill>
                  <a:schemeClr val="tx1"/>
                </a:solidFill>
                <a:cs typeface="Times New Roman" pitchFamily="18" charset="0"/>
              </a:rPr>
              <a:t>间距</a:t>
            </a:r>
            <a:r>
              <a:rPr lang="en-US" altLang="zh-CN" sz="1800" dirty="0" smtClean="0">
                <a:solidFill>
                  <a:schemeClr val="tx1"/>
                </a:solidFill>
                <a:cs typeface="Times New Roman" pitchFamily="18" charset="0"/>
              </a:rPr>
              <a:t> </a:t>
            </a:r>
            <a:r>
              <a:rPr lang="en-US" altLang="zh-CN" sz="1800" i="1" dirty="0" smtClean="0">
                <a:solidFill>
                  <a:schemeClr val="tx1"/>
                </a:solidFill>
                <a:cs typeface="Times New Roman" pitchFamily="18" charset="0"/>
              </a:rPr>
              <a:t>a</a:t>
            </a:r>
            <a:r>
              <a:rPr lang="en-US" altLang="zh-CN" sz="1800" dirty="0" smtClean="0">
                <a:solidFill>
                  <a:schemeClr val="tx1"/>
                </a:solidFill>
                <a:cs typeface="Times New Roman" pitchFamily="18" charset="0"/>
              </a:rPr>
              <a:t> </a:t>
            </a:r>
            <a:r>
              <a:rPr lang="zh-CN" altLang="zh-CN" sz="1800" dirty="0">
                <a:solidFill>
                  <a:schemeClr val="tx1"/>
                </a:solidFill>
                <a:cs typeface="Times New Roman" pitchFamily="18" charset="0"/>
              </a:rPr>
              <a:t>等于线圈</a:t>
            </a:r>
            <a:r>
              <a:rPr lang="zh-CN" altLang="zh-CN" sz="1800" dirty="0" smtClean="0">
                <a:solidFill>
                  <a:schemeClr val="tx1"/>
                </a:solidFill>
                <a:cs typeface="Times New Roman" pitchFamily="18" charset="0"/>
              </a:rPr>
              <a:t>半径</a:t>
            </a:r>
            <a:r>
              <a:rPr lang="en-US" altLang="zh-CN" sz="1800" dirty="0" smtClean="0">
                <a:solidFill>
                  <a:schemeClr val="tx1"/>
                </a:solidFill>
                <a:cs typeface="Times New Roman" pitchFamily="18" charset="0"/>
              </a:rPr>
              <a:t> </a:t>
            </a:r>
            <a:r>
              <a:rPr lang="en-US" altLang="zh-CN" sz="1800" i="1" dirty="0" smtClean="0">
                <a:solidFill>
                  <a:schemeClr val="tx1"/>
                </a:solidFill>
                <a:cs typeface="Times New Roman" pitchFamily="18" charset="0"/>
              </a:rPr>
              <a:t>R </a:t>
            </a:r>
            <a:r>
              <a:rPr lang="zh-CN" altLang="zh-CN" sz="1800" dirty="0" smtClean="0">
                <a:solidFill>
                  <a:schemeClr val="tx1"/>
                </a:solidFill>
                <a:latin typeface="华文仿宋" pitchFamily="2" charset="-122"/>
                <a:cs typeface="+mn-cs"/>
              </a:rPr>
              <a:t>时</a:t>
            </a:r>
            <a:r>
              <a:rPr lang="zh-CN" altLang="zh-CN" sz="1800" dirty="0">
                <a:solidFill>
                  <a:schemeClr val="tx1"/>
                </a:solidFill>
                <a:latin typeface="华文仿宋" pitchFamily="2" charset="-122"/>
                <a:cs typeface="+mn-cs"/>
              </a:rPr>
              <a:t>，两线圈合磁场在轴上（两线圈圆心连线）较大范围内是</a:t>
            </a:r>
            <a:r>
              <a:rPr lang="zh-CN" altLang="zh-CN" sz="1800" dirty="0">
                <a:solidFill>
                  <a:srgbClr val="FF0000"/>
                </a:solidFill>
                <a:latin typeface="华文仿宋" pitchFamily="2" charset="-122"/>
                <a:cs typeface="+mn-cs"/>
              </a:rPr>
              <a:t>均匀</a:t>
            </a:r>
            <a:r>
              <a:rPr lang="zh-CN" altLang="zh-CN" sz="1800" dirty="0">
                <a:solidFill>
                  <a:schemeClr val="tx1"/>
                </a:solidFill>
                <a:latin typeface="华文仿宋" pitchFamily="2" charset="-122"/>
                <a:cs typeface="+mn-cs"/>
              </a:rPr>
              <a:t>的，</a:t>
            </a:r>
            <a:r>
              <a:rPr lang="zh-CN" altLang="zh-CN" sz="1800" dirty="0" smtClean="0">
                <a:solidFill>
                  <a:schemeClr val="tx1"/>
                </a:solidFill>
                <a:latin typeface="华文仿宋" pitchFamily="2" charset="-122"/>
                <a:cs typeface="+mn-cs"/>
              </a:rPr>
              <a:t>如</a:t>
            </a:r>
            <a:r>
              <a:rPr lang="zh-CN" altLang="en-US" sz="1800" dirty="0" smtClean="0">
                <a:solidFill>
                  <a:schemeClr val="tx1"/>
                </a:solidFill>
                <a:latin typeface="华文仿宋" pitchFamily="2" charset="-122"/>
                <a:cs typeface="+mn-cs"/>
              </a:rPr>
              <a:t>右</a:t>
            </a:r>
            <a:r>
              <a:rPr lang="zh-CN" altLang="zh-CN" sz="1800" dirty="0" smtClean="0">
                <a:solidFill>
                  <a:schemeClr val="tx1"/>
                </a:solidFill>
                <a:latin typeface="华文仿宋" pitchFamily="2" charset="-122"/>
                <a:cs typeface="+mn-cs"/>
              </a:rPr>
              <a:t>图</a:t>
            </a:r>
            <a:r>
              <a:rPr lang="zh-CN" altLang="zh-CN" sz="1800" dirty="0">
                <a:solidFill>
                  <a:schemeClr val="tx1"/>
                </a:solidFill>
                <a:latin typeface="华文仿宋" pitchFamily="2" charset="-122"/>
                <a:cs typeface="+mn-cs"/>
              </a:rPr>
              <a:t>所示。</a:t>
            </a:r>
            <a:endParaRPr lang="en-US" altLang="zh-CN" sz="1800" dirty="0">
              <a:solidFill>
                <a:schemeClr val="tx1"/>
              </a:solidFill>
              <a:latin typeface="华文仿宋" pitchFamily="2" charset="-122"/>
              <a:cs typeface="+mn-cs"/>
            </a:endParaRPr>
          </a:p>
          <a:p>
            <a:pPr marL="0" indent="0" fontAlgn="auto">
              <a:lnSpc>
                <a:spcPct val="150000"/>
              </a:lnSpc>
              <a:spcAft>
                <a:spcPts val="0"/>
              </a:spcAft>
              <a:buNone/>
              <a:defRPr/>
            </a:pPr>
            <a:r>
              <a:rPr lang="en-US" altLang="zh-CN" sz="1800" dirty="0">
                <a:solidFill>
                  <a:schemeClr val="tx1"/>
                </a:solidFill>
                <a:latin typeface="华文仿宋" pitchFamily="2" charset="-122"/>
                <a:cs typeface="+mn-cs"/>
              </a:rPr>
              <a:t>       </a:t>
            </a:r>
            <a:r>
              <a:rPr lang="zh-CN" altLang="zh-CN" sz="1800" dirty="0" smtClean="0">
                <a:solidFill>
                  <a:schemeClr val="tx1"/>
                </a:solidFill>
                <a:latin typeface="华文仿宋" pitchFamily="2" charset="-122"/>
                <a:cs typeface="+mn-cs"/>
              </a:rPr>
              <a:t>设</a:t>
            </a:r>
            <a:r>
              <a:rPr lang="en-US" altLang="zh-CN" sz="1800" dirty="0" smtClean="0">
                <a:solidFill>
                  <a:schemeClr val="tx1"/>
                </a:solidFill>
                <a:latin typeface="华文仿宋" pitchFamily="2" charset="-122"/>
                <a:cs typeface="+mn-cs"/>
              </a:rPr>
              <a:t> </a:t>
            </a:r>
            <a:r>
              <a:rPr lang="en-US" altLang="zh-CN" sz="1800" i="1" dirty="0" smtClean="0">
                <a:solidFill>
                  <a:schemeClr val="tx1"/>
                </a:solidFill>
                <a:cs typeface="Times New Roman" pitchFamily="18" charset="0"/>
              </a:rPr>
              <a:t>x </a:t>
            </a:r>
            <a:r>
              <a:rPr lang="zh-CN" altLang="zh-CN" sz="1800" dirty="0" smtClean="0">
                <a:solidFill>
                  <a:schemeClr val="tx1"/>
                </a:solidFill>
                <a:latin typeface="华文仿宋" pitchFamily="2" charset="-122"/>
                <a:cs typeface="+mn-cs"/>
              </a:rPr>
              <a:t>为</a:t>
            </a:r>
            <a:r>
              <a:rPr lang="zh-CN" altLang="zh-CN" sz="1800" dirty="0">
                <a:solidFill>
                  <a:schemeClr val="tx1"/>
                </a:solidFill>
                <a:latin typeface="华文仿宋" pitchFamily="2" charset="-122"/>
                <a:cs typeface="+mn-cs"/>
              </a:rPr>
              <a:t>亥姆霍兹线圈中轴线上某点离中心点</a:t>
            </a:r>
            <a:r>
              <a:rPr lang="en-US" altLang="zh-CN" sz="1800" dirty="0">
                <a:solidFill>
                  <a:schemeClr val="tx1"/>
                </a:solidFill>
                <a:cs typeface="Times New Roman" pitchFamily="18" charset="0"/>
              </a:rPr>
              <a:t>O</a:t>
            </a:r>
            <a:r>
              <a:rPr lang="zh-CN" altLang="zh-CN" sz="1800" dirty="0">
                <a:solidFill>
                  <a:schemeClr val="tx1"/>
                </a:solidFill>
                <a:latin typeface="华文仿宋" pitchFamily="2" charset="-122"/>
                <a:cs typeface="+mn-cs"/>
              </a:rPr>
              <a:t>处的距离，则</a:t>
            </a:r>
            <a:r>
              <a:rPr lang="zh-CN" altLang="zh-CN" sz="1800" dirty="0">
                <a:solidFill>
                  <a:srgbClr val="FF0000"/>
                </a:solidFill>
                <a:latin typeface="华文仿宋" pitchFamily="2" charset="-122"/>
                <a:cs typeface="+mn-cs"/>
              </a:rPr>
              <a:t>亥姆霍兹线圈轴线上</a:t>
            </a:r>
            <a:r>
              <a:rPr lang="zh-CN" altLang="zh-CN" sz="1800" dirty="0">
                <a:solidFill>
                  <a:schemeClr val="tx1"/>
                </a:solidFill>
                <a:latin typeface="华文仿宋" pitchFamily="2" charset="-122"/>
                <a:cs typeface="+mn-cs"/>
              </a:rPr>
              <a:t>该点的磁感应强度为</a:t>
            </a:r>
          </a:p>
          <a:p>
            <a:pPr fontAlgn="auto">
              <a:lnSpc>
                <a:spcPct val="150000"/>
              </a:lnSpc>
              <a:spcAft>
                <a:spcPts val="0"/>
              </a:spcAft>
              <a:defRPr/>
            </a:pPr>
            <a:endParaRPr lang="en-US" altLang="zh-CN" sz="1800" dirty="0">
              <a:solidFill>
                <a:schemeClr val="tx1"/>
              </a:solidFill>
              <a:latin typeface="华文仿宋" pitchFamily="2" charset="-122"/>
              <a:cs typeface="+mn-cs"/>
            </a:endParaRPr>
          </a:p>
          <a:p>
            <a:pPr fontAlgn="auto">
              <a:lnSpc>
                <a:spcPct val="150000"/>
              </a:lnSpc>
              <a:spcAft>
                <a:spcPts val="0"/>
              </a:spcAft>
              <a:defRPr/>
            </a:pPr>
            <a:endParaRPr lang="en-US" altLang="zh-CN" sz="1800" dirty="0">
              <a:solidFill>
                <a:schemeClr val="tx1"/>
              </a:solidFill>
              <a:latin typeface="华文仿宋" pitchFamily="2" charset="-122"/>
              <a:cs typeface="+mn-cs"/>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88359167"/>
              </p:ext>
            </p:extLst>
          </p:nvPr>
        </p:nvGraphicFramePr>
        <p:xfrm>
          <a:off x="1710102" y="4741373"/>
          <a:ext cx="5298277" cy="674687"/>
        </p:xfrm>
        <a:graphic>
          <a:graphicData uri="http://schemas.openxmlformats.org/presentationml/2006/ole">
            <mc:AlternateContent xmlns:mc="http://schemas.openxmlformats.org/markup-compatibility/2006">
              <mc:Choice xmlns:v="urn:schemas-microsoft-com:vml" Requires="v">
                <p:oleObj spid="_x0000_s2100" name="Equation" r:id="rId3" imgW="3390840" imgH="431640" progId="Equation.DSMT4">
                  <p:embed/>
                </p:oleObj>
              </mc:Choice>
              <mc:Fallback>
                <p:oleObj name="Equation" r:id="rId3" imgW="3390840" imgH="431640" progId="Equation.DSMT4">
                  <p:embed/>
                  <p:pic>
                    <p:nvPicPr>
                      <p:cNvPr id="0" name=""/>
                      <p:cNvPicPr/>
                      <p:nvPr/>
                    </p:nvPicPr>
                    <p:blipFill>
                      <a:blip r:embed="rId4"/>
                      <a:stretch>
                        <a:fillRect/>
                      </a:stretch>
                    </p:blipFill>
                    <p:spPr>
                      <a:xfrm>
                        <a:off x="1710102" y="4741373"/>
                        <a:ext cx="5298277" cy="674687"/>
                      </a:xfrm>
                      <a:prstGeom prst="rect">
                        <a:avLst/>
                      </a:prstGeom>
                    </p:spPr>
                  </p:pic>
                </p:oleObj>
              </mc:Fallback>
            </mc:AlternateContent>
          </a:graphicData>
        </a:graphic>
      </p:graphicFrame>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62" b="2423"/>
          <a:stretch/>
        </p:blipFill>
        <p:spPr bwMode="auto">
          <a:xfrm>
            <a:off x="8370276" y="2365130"/>
            <a:ext cx="3019202" cy="305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a:ea typeface="华文仿宋"/>
              </a:rPr>
              <a:t>四、实验原理</a:t>
            </a:r>
          </a:p>
        </p:txBody>
      </p:sp>
      <p:sp>
        <p:nvSpPr>
          <p:cNvPr id="3" name="内容占位符 2"/>
          <p:cNvSpPr>
            <a:spLocks noGrp="1"/>
          </p:cNvSpPr>
          <p:nvPr>
            <p:ph idx="1"/>
          </p:nvPr>
        </p:nvSpPr>
        <p:spPr/>
        <p:txBody>
          <a:bodyPr rtlCol="0">
            <a:normAutofit/>
          </a:bodyPr>
          <a:lstStyle/>
          <a:p>
            <a:pPr fontAlgn="auto">
              <a:spcAft>
                <a:spcPts val="0"/>
              </a:spcAft>
              <a:buFont typeface="Wingdings" pitchFamily="2" charset="2"/>
              <a:buChar char="Ø"/>
              <a:defRPr/>
            </a:pPr>
            <a:r>
              <a:rPr lang="en-US" altLang="zh-CN" dirty="0">
                <a:cs typeface="+mn-cs"/>
              </a:rPr>
              <a:t>3. </a:t>
            </a:r>
            <a:r>
              <a:rPr lang="zh-CN" altLang="zh-CN" dirty="0">
                <a:cs typeface="+mn-cs"/>
              </a:rPr>
              <a:t>电磁感应法测磁场原理</a:t>
            </a:r>
            <a:endParaRPr lang="en-US" altLang="zh-CN" dirty="0">
              <a:cs typeface="+mn-cs"/>
            </a:endParaRPr>
          </a:p>
          <a:p>
            <a:pPr fontAlgn="auto">
              <a:spcAft>
                <a:spcPts val="0"/>
              </a:spcAft>
              <a:defRPr/>
            </a:pPr>
            <a:endParaRPr lang="zh-CN" altLang="zh-CN" dirty="0">
              <a:cs typeface="+mn-cs"/>
            </a:endParaRPr>
          </a:p>
        </p:txBody>
      </p:sp>
      <p:sp>
        <p:nvSpPr>
          <p:cNvPr id="4" name="TextBox 3"/>
          <p:cNvSpPr txBox="1"/>
          <p:nvPr/>
        </p:nvSpPr>
        <p:spPr>
          <a:xfrm>
            <a:off x="1122485" y="2326909"/>
            <a:ext cx="8742485" cy="2862322"/>
          </a:xfrm>
          <a:prstGeom prst="rect">
            <a:avLst/>
          </a:prstGeom>
          <a:noFill/>
        </p:spPr>
        <p:txBody>
          <a:bodyPr wrap="square">
            <a:spAutoFit/>
          </a:bodyPr>
          <a:lstStyle/>
          <a:p>
            <a:pPr fontAlgn="auto">
              <a:spcBef>
                <a:spcPts val="0"/>
              </a:spcBef>
              <a:spcAft>
                <a:spcPts val="0"/>
              </a:spcAft>
              <a:defRPr/>
            </a:pPr>
            <a:r>
              <a:rPr lang="zh-CN" altLang="en-US" dirty="0">
                <a:latin typeface="华文仿宋" pitchFamily="2" charset="-122"/>
                <a:ea typeface="华文仿宋" pitchFamily="2" charset="-122"/>
              </a:rPr>
              <a:t>设均匀交变磁场为</a:t>
            </a:r>
          </a:p>
          <a:p>
            <a:pPr fontAlgn="auto">
              <a:spcBef>
                <a:spcPts val="0"/>
              </a:spcBef>
              <a:spcAft>
                <a:spcPts val="0"/>
              </a:spcAft>
              <a:defRPr/>
            </a:pPr>
            <a:r>
              <a:rPr lang="zh-CN" altLang="en-US" dirty="0">
                <a:latin typeface="华文仿宋" pitchFamily="2" charset="-122"/>
                <a:ea typeface="华文仿宋" pitchFamily="2" charset="-122"/>
              </a:rPr>
              <a:t>          </a:t>
            </a:r>
            <a:r>
              <a:rPr lang="en-US" altLang="zh-CN" dirty="0">
                <a:latin typeface="华文仿宋" pitchFamily="2" charset="-122"/>
                <a:ea typeface="华文仿宋" pitchFamily="2" charset="-122"/>
              </a:rPr>
              <a:t> </a:t>
            </a:r>
            <a:r>
              <a:rPr lang="en-US" altLang="zh-CN" kern="100" dirty="0">
                <a:latin typeface="华文仿宋" pitchFamily="2" charset="-122"/>
                <a:ea typeface="华文仿宋" pitchFamily="2" charset="-122"/>
                <a:cs typeface="Times New Roman"/>
              </a:rPr>
              <a:t> </a:t>
            </a:r>
            <a:r>
              <a:rPr lang="en-US" altLang="zh-CN" dirty="0">
                <a:latin typeface="华文仿宋" pitchFamily="2" charset="-122"/>
                <a:ea typeface="华文仿宋" pitchFamily="2" charset="-122"/>
              </a:rPr>
              <a:t> </a:t>
            </a:r>
            <a:endParaRPr lang="zh-CN" altLang="en-US" dirty="0">
              <a:latin typeface="华文仿宋" pitchFamily="2" charset="-122"/>
              <a:ea typeface="华文仿宋" pitchFamily="2" charset="-122"/>
            </a:endParaRPr>
          </a:p>
          <a:p>
            <a:pPr fontAlgn="auto">
              <a:spcBef>
                <a:spcPts val="0"/>
              </a:spcBef>
              <a:spcAft>
                <a:spcPts val="0"/>
              </a:spcAft>
              <a:defRPr/>
            </a:pPr>
            <a:r>
              <a:rPr lang="zh-CN" altLang="en-US" dirty="0">
                <a:latin typeface="华文仿宋" pitchFamily="2" charset="-122"/>
                <a:ea typeface="华文仿宋" pitchFamily="2" charset="-122"/>
              </a:rPr>
              <a:t>磁场中一探测线圈的磁通量为</a:t>
            </a:r>
          </a:p>
          <a:p>
            <a:pPr fontAlgn="auto">
              <a:spcBef>
                <a:spcPts val="0"/>
              </a:spcBef>
              <a:spcAft>
                <a:spcPts val="0"/>
              </a:spcAft>
              <a:defRPr/>
            </a:pPr>
            <a:r>
              <a:rPr lang="zh-CN" altLang="en-US" dirty="0">
                <a:latin typeface="华文仿宋" pitchFamily="2" charset="-122"/>
                <a:ea typeface="华文仿宋" pitchFamily="2" charset="-122"/>
              </a:rPr>
              <a:t>              </a:t>
            </a:r>
            <a:r>
              <a:rPr lang="en-US" altLang="zh-CN" dirty="0">
                <a:latin typeface="华文仿宋" pitchFamily="2" charset="-122"/>
                <a:ea typeface="华文仿宋" pitchFamily="2" charset="-122"/>
              </a:rPr>
              <a:t> </a:t>
            </a:r>
            <a:endParaRPr lang="zh-CN" altLang="en-US" dirty="0">
              <a:latin typeface="华文仿宋" pitchFamily="2" charset="-122"/>
              <a:ea typeface="华文仿宋" pitchFamily="2" charset="-122"/>
            </a:endParaRPr>
          </a:p>
          <a:p>
            <a:pPr fontAlgn="auto">
              <a:spcBef>
                <a:spcPts val="0"/>
              </a:spcBef>
              <a:spcAft>
                <a:spcPts val="0"/>
              </a:spcAft>
              <a:defRPr/>
            </a:pPr>
            <a:r>
              <a:rPr lang="zh-CN" altLang="en-US" dirty="0">
                <a:latin typeface="华文仿宋" pitchFamily="2" charset="-122"/>
                <a:ea typeface="华文仿宋" pitchFamily="2" charset="-122"/>
              </a:rPr>
              <a:t>线圈产生的感应电动势为 </a:t>
            </a:r>
            <a:endParaRPr lang="en-US" altLang="zh-CN" dirty="0">
              <a:latin typeface="华文仿宋" pitchFamily="2" charset="-122"/>
              <a:ea typeface="华文仿宋" pitchFamily="2" charset="-122"/>
            </a:endParaRPr>
          </a:p>
          <a:p>
            <a:pPr fontAlgn="auto">
              <a:spcBef>
                <a:spcPts val="0"/>
              </a:spcBef>
              <a:spcAft>
                <a:spcPts val="0"/>
              </a:spcAft>
              <a:defRPr/>
            </a:pPr>
            <a:endParaRPr lang="zh-CN" altLang="en-US" dirty="0">
              <a:latin typeface="华文仿宋" pitchFamily="2" charset="-122"/>
              <a:ea typeface="华文仿宋" pitchFamily="2" charset="-122"/>
            </a:endParaRPr>
          </a:p>
          <a:p>
            <a:pPr fontAlgn="auto">
              <a:spcBef>
                <a:spcPts val="0"/>
              </a:spcBef>
              <a:spcAft>
                <a:spcPts val="0"/>
              </a:spcAft>
              <a:defRPr/>
            </a:pPr>
            <a:r>
              <a:rPr lang="zh-CN" altLang="en-US" dirty="0">
                <a:latin typeface="华文仿宋" pitchFamily="2" charset="-122"/>
                <a:ea typeface="华文仿宋" pitchFamily="2" charset="-122"/>
              </a:rPr>
              <a:t>　　　　　　　　　　　　　　　　　　　　</a:t>
            </a:r>
          </a:p>
          <a:p>
            <a:pPr fontAlgn="auto">
              <a:spcBef>
                <a:spcPts val="0"/>
              </a:spcBef>
              <a:spcAft>
                <a:spcPts val="0"/>
              </a:spcAft>
              <a:defRPr/>
            </a:pPr>
            <a:r>
              <a:rPr lang="zh-CN" altLang="en-US" dirty="0" smtClean="0">
                <a:latin typeface="华文仿宋" pitchFamily="2" charset="-122"/>
                <a:ea typeface="华文仿宋" pitchFamily="2" charset="-122"/>
              </a:rPr>
              <a:t>        当              </a:t>
            </a:r>
            <a:r>
              <a:rPr lang="zh-CN" altLang="en-US" dirty="0">
                <a:latin typeface="华文仿宋" pitchFamily="2" charset="-122"/>
                <a:ea typeface="华文仿宋" pitchFamily="2" charset="-122"/>
              </a:rPr>
              <a:t>时，                                      </a:t>
            </a:r>
            <a:r>
              <a:rPr lang="zh-CN" altLang="en-US" dirty="0" smtClean="0">
                <a:latin typeface="华文仿宋" pitchFamily="2" charset="-122"/>
                <a:ea typeface="华文仿宋" pitchFamily="2" charset="-122"/>
              </a:rPr>
              <a:t>， </a:t>
            </a:r>
            <a:r>
              <a:rPr lang="zh-CN" altLang="en-US" dirty="0">
                <a:latin typeface="华文仿宋" pitchFamily="2" charset="-122"/>
                <a:ea typeface="华文仿宋" pitchFamily="2" charset="-122"/>
              </a:rPr>
              <a:t>这时的感应电动势的幅值最大。</a:t>
            </a:r>
            <a:endParaRPr lang="en-US" altLang="zh-CN" dirty="0">
              <a:latin typeface="华文仿宋" pitchFamily="2" charset="-122"/>
              <a:ea typeface="华文仿宋" pitchFamily="2" charset="-122"/>
            </a:endParaRPr>
          </a:p>
          <a:p>
            <a:pPr fontAlgn="auto">
              <a:spcBef>
                <a:spcPts val="0"/>
              </a:spcBef>
              <a:spcAft>
                <a:spcPts val="0"/>
              </a:spcAft>
              <a:defRPr/>
            </a:pPr>
            <a:endParaRPr lang="en-US" altLang="zh-CN" dirty="0">
              <a:latin typeface="华文仿宋" pitchFamily="2" charset="-122"/>
              <a:ea typeface="华文仿宋" pitchFamily="2" charset="-122"/>
            </a:endParaRPr>
          </a:p>
          <a:p>
            <a:pPr fontAlgn="auto">
              <a:spcBef>
                <a:spcPts val="0"/>
              </a:spcBef>
              <a:spcAft>
                <a:spcPts val="0"/>
              </a:spcAft>
              <a:defRPr/>
            </a:pPr>
            <a:r>
              <a:rPr lang="zh-CN" altLang="en-US" dirty="0">
                <a:latin typeface="华文仿宋" pitchFamily="2" charset="-122"/>
                <a:ea typeface="华文仿宋" pitchFamily="2" charset="-122"/>
              </a:rPr>
              <a:t>磁感应强度的有效值为</a:t>
            </a:r>
            <a:endParaRPr lang="en-US" altLang="zh-CN" dirty="0">
              <a:latin typeface="华文仿宋" pitchFamily="2" charset="-122"/>
              <a:ea typeface="华文仿宋"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59987663"/>
              </p:ext>
            </p:extLst>
          </p:nvPr>
        </p:nvGraphicFramePr>
        <p:xfrm>
          <a:off x="3324957" y="2326909"/>
          <a:ext cx="1635078" cy="392420"/>
        </p:xfrm>
        <a:graphic>
          <a:graphicData uri="http://schemas.openxmlformats.org/presentationml/2006/ole">
            <mc:AlternateContent xmlns:mc="http://schemas.openxmlformats.org/markup-compatibility/2006">
              <mc:Choice xmlns:v="urn:schemas-microsoft-com:vml" Requires="v">
                <p:oleObj spid="_x0000_s3358" name="Equation" r:id="rId3" imgW="952200" imgH="228600" progId="Equation.DSMT4">
                  <p:embed/>
                </p:oleObj>
              </mc:Choice>
              <mc:Fallback>
                <p:oleObj name="Equation" r:id="rId3" imgW="952200" imgH="228600" progId="Equation.DSMT4">
                  <p:embed/>
                  <p:pic>
                    <p:nvPicPr>
                      <p:cNvPr id="0" name=""/>
                      <p:cNvPicPr/>
                      <p:nvPr/>
                    </p:nvPicPr>
                    <p:blipFill>
                      <a:blip r:embed="rId4"/>
                      <a:stretch>
                        <a:fillRect/>
                      </a:stretch>
                    </p:blipFill>
                    <p:spPr>
                      <a:xfrm>
                        <a:off x="3324957" y="2326909"/>
                        <a:ext cx="1635078" cy="39242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532401096"/>
              </p:ext>
            </p:extLst>
          </p:nvPr>
        </p:nvGraphicFramePr>
        <p:xfrm>
          <a:off x="4377104" y="2898334"/>
          <a:ext cx="2858965" cy="381196"/>
        </p:xfrm>
        <a:graphic>
          <a:graphicData uri="http://schemas.openxmlformats.org/presentationml/2006/ole">
            <mc:AlternateContent xmlns:mc="http://schemas.openxmlformats.org/markup-compatibility/2006">
              <mc:Choice xmlns:v="urn:schemas-microsoft-com:vml" Requires="v">
                <p:oleObj spid="_x0000_s3359" name="Equation" r:id="rId5" imgW="1714320" imgH="228600" progId="Equation.DSMT4">
                  <p:embed/>
                </p:oleObj>
              </mc:Choice>
              <mc:Fallback>
                <p:oleObj name="Equation" r:id="rId5" imgW="1714320" imgH="228600" progId="Equation.DSMT4">
                  <p:embed/>
                  <p:pic>
                    <p:nvPicPr>
                      <p:cNvPr id="0" name=""/>
                      <p:cNvPicPr/>
                      <p:nvPr/>
                    </p:nvPicPr>
                    <p:blipFill>
                      <a:blip r:embed="rId6"/>
                      <a:stretch>
                        <a:fillRect/>
                      </a:stretch>
                    </p:blipFill>
                    <p:spPr>
                      <a:xfrm>
                        <a:off x="4377104" y="2898334"/>
                        <a:ext cx="2858965" cy="381196"/>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95448421"/>
              </p:ext>
            </p:extLst>
          </p:nvPr>
        </p:nvGraphicFramePr>
        <p:xfrm>
          <a:off x="3921125" y="3341688"/>
          <a:ext cx="3852863" cy="639762"/>
        </p:xfrm>
        <a:graphic>
          <a:graphicData uri="http://schemas.openxmlformats.org/presentationml/2006/ole">
            <mc:AlternateContent xmlns:mc="http://schemas.openxmlformats.org/markup-compatibility/2006">
              <mc:Choice xmlns:v="urn:schemas-microsoft-com:vml" Requires="v">
                <p:oleObj spid="_x0000_s3360" name="Equation" r:id="rId7" imgW="2374560" imgH="393480" progId="Equation.DSMT4">
                  <p:embed/>
                </p:oleObj>
              </mc:Choice>
              <mc:Fallback>
                <p:oleObj name="Equation" r:id="rId7" imgW="2374560" imgH="393480" progId="Equation.DSMT4">
                  <p:embed/>
                  <p:pic>
                    <p:nvPicPr>
                      <p:cNvPr id="0" name=""/>
                      <p:cNvPicPr/>
                      <p:nvPr/>
                    </p:nvPicPr>
                    <p:blipFill>
                      <a:blip r:embed="rId8"/>
                      <a:stretch>
                        <a:fillRect/>
                      </a:stretch>
                    </p:blipFill>
                    <p:spPr>
                      <a:xfrm>
                        <a:off x="3921125" y="3341688"/>
                        <a:ext cx="3852863" cy="6397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449397003"/>
              </p:ext>
            </p:extLst>
          </p:nvPr>
        </p:nvGraphicFramePr>
        <p:xfrm>
          <a:off x="2159196" y="4281854"/>
          <a:ext cx="449968" cy="288059"/>
        </p:xfrm>
        <a:graphic>
          <a:graphicData uri="http://schemas.openxmlformats.org/presentationml/2006/ole">
            <mc:AlternateContent xmlns:mc="http://schemas.openxmlformats.org/markup-compatibility/2006">
              <mc:Choice xmlns:v="urn:schemas-microsoft-com:vml" Requires="v">
                <p:oleObj spid="_x0000_s3361" name="Equation" r:id="rId9" imgW="355320" imgH="177480" progId="Equation.DSMT4">
                  <p:embed/>
                </p:oleObj>
              </mc:Choice>
              <mc:Fallback>
                <p:oleObj name="Equation" r:id="rId9" imgW="355320" imgH="177480" progId="Equation.DSMT4">
                  <p:embed/>
                  <p:pic>
                    <p:nvPicPr>
                      <p:cNvPr id="0" name=""/>
                      <p:cNvPicPr/>
                      <p:nvPr/>
                    </p:nvPicPr>
                    <p:blipFill>
                      <a:blip r:embed="rId10"/>
                      <a:stretch>
                        <a:fillRect/>
                      </a:stretch>
                    </p:blipFill>
                    <p:spPr>
                      <a:xfrm>
                        <a:off x="2159196" y="4281854"/>
                        <a:ext cx="449968" cy="288059"/>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380749628"/>
              </p:ext>
            </p:extLst>
          </p:nvPr>
        </p:nvGraphicFramePr>
        <p:xfrm>
          <a:off x="3288202" y="4257934"/>
          <a:ext cx="2108810" cy="391854"/>
        </p:xfrm>
        <a:graphic>
          <a:graphicData uri="http://schemas.openxmlformats.org/presentationml/2006/ole">
            <mc:AlternateContent xmlns:mc="http://schemas.openxmlformats.org/markup-compatibility/2006">
              <mc:Choice xmlns:v="urn:schemas-microsoft-com:vml" Requires="v">
                <p:oleObj spid="_x0000_s3362" name="Equation" r:id="rId11" imgW="1155600" imgH="228600" progId="Equation.DSMT4">
                  <p:embed/>
                </p:oleObj>
              </mc:Choice>
              <mc:Fallback>
                <p:oleObj name="Equation" r:id="rId11" imgW="1155600" imgH="228600" progId="Equation.DSMT4">
                  <p:embed/>
                  <p:pic>
                    <p:nvPicPr>
                      <p:cNvPr id="0" name=""/>
                      <p:cNvPicPr/>
                      <p:nvPr/>
                    </p:nvPicPr>
                    <p:blipFill>
                      <a:blip r:embed="rId12"/>
                      <a:stretch>
                        <a:fillRect/>
                      </a:stretch>
                    </p:blipFill>
                    <p:spPr>
                      <a:xfrm>
                        <a:off x="3288202" y="4257934"/>
                        <a:ext cx="2108810" cy="39185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96344360"/>
              </p:ext>
            </p:extLst>
          </p:nvPr>
        </p:nvGraphicFramePr>
        <p:xfrm>
          <a:off x="3021745" y="5294840"/>
          <a:ext cx="3493354" cy="718609"/>
        </p:xfrm>
        <a:graphic>
          <a:graphicData uri="http://schemas.openxmlformats.org/presentationml/2006/ole">
            <mc:AlternateContent xmlns:mc="http://schemas.openxmlformats.org/markup-compatibility/2006">
              <mc:Choice xmlns:v="urn:schemas-microsoft-com:vml" Requires="v">
                <p:oleObj spid="_x0000_s3363" name="Equation" r:id="rId13" imgW="2095200" imgH="431640" progId="Equation.DSMT4">
                  <p:embed/>
                </p:oleObj>
              </mc:Choice>
              <mc:Fallback>
                <p:oleObj name="Equation" r:id="rId13" imgW="2095200" imgH="431640" progId="Equation.DSMT4">
                  <p:embed/>
                  <p:pic>
                    <p:nvPicPr>
                      <p:cNvPr id="0" name=""/>
                      <p:cNvPicPr/>
                      <p:nvPr/>
                    </p:nvPicPr>
                    <p:blipFill>
                      <a:blip r:embed="rId14"/>
                      <a:stretch>
                        <a:fillRect/>
                      </a:stretch>
                    </p:blipFill>
                    <p:spPr>
                      <a:xfrm>
                        <a:off x="3021745" y="5294840"/>
                        <a:ext cx="3493354" cy="718609"/>
                      </a:xfrm>
                      <a:prstGeom prst="rect">
                        <a:avLst/>
                      </a:prstGeom>
                    </p:spPr>
                  </p:pic>
                </p:oleObj>
              </mc:Fallback>
            </mc:AlternateContent>
          </a:graphicData>
        </a:graphic>
      </p:graphicFrame>
      <p:pic>
        <p:nvPicPr>
          <p:cNvPr id="11" name="Picture 10" descr="6"/>
          <p:cNvPicPr/>
          <p:nvPr/>
        </p:nvPicPr>
        <p:blipFill>
          <a:blip r:embed="rId15">
            <a:extLst>
              <a:ext uri="{28A0092B-C50C-407E-A947-70E740481C1C}">
                <a14:useLocalDpi xmlns:a14="http://schemas.microsoft.com/office/drawing/2010/main" val="0"/>
              </a:ext>
            </a:extLst>
          </a:blip>
          <a:srcRect/>
          <a:stretch>
            <a:fillRect/>
          </a:stretch>
        </p:blipFill>
        <p:spPr bwMode="auto">
          <a:xfrm>
            <a:off x="8819759" y="2415991"/>
            <a:ext cx="2311303" cy="268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dirty="0">
                <a:ea typeface="华文仿宋"/>
              </a:rPr>
              <a:t>四、实验原理</a:t>
            </a:r>
          </a:p>
        </p:txBody>
      </p:sp>
      <p:sp>
        <p:nvSpPr>
          <p:cNvPr id="3" name="内容占位符 2"/>
          <p:cNvSpPr>
            <a:spLocks noGrp="1"/>
          </p:cNvSpPr>
          <p:nvPr>
            <p:ph idx="1"/>
          </p:nvPr>
        </p:nvSpPr>
        <p:spPr/>
        <p:txBody>
          <a:bodyPr rtlCol="0">
            <a:normAutofit/>
          </a:bodyPr>
          <a:lstStyle/>
          <a:p>
            <a:pPr fontAlgn="auto">
              <a:lnSpc>
                <a:spcPct val="150000"/>
              </a:lnSpc>
              <a:spcAft>
                <a:spcPts val="0"/>
              </a:spcAft>
              <a:buFont typeface="Wingdings" pitchFamily="2" charset="2"/>
              <a:buChar char="Ø"/>
              <a:defRPr/>
            </a:pPr>
            <a:r>
              <a:rPr lang="en-US" altLang="zh-CN" dirty="0">
                <a:latin typeface="华文仿宋" pitchFamily="2" charset="-122"/>
                <a:cs typeface="+mn-cs"/>
              </a:rPr>
              <a:t>4</a:t>
            </a:r>
            <a:r>
              <a:rPr lang="zh-CN" altLang="zh-CN" dirty="0">
                <a:latin typeface="华文仿宋" pitchFamily="2" charset="-122"/>
                <a:cs typeface="+mn-cs"/>
              </a:rPr>
              <a:t>．探测线圈的设计</a:t>
            </a:r>
          </a:p>
          <a:p>
            <a:pPr marL="0" indent="0" fontAlgn="auto">
              <a:lnSpc>
                <a:spcPct val="150000"/>
              </a:lnSpc>
              <a:spcAft>
                <a:spcPts val="0"/>
              </a:spcAft>
              <a:buNone/>
              <a:defRPr/>
            </a:pPr>
            <a:r>
              <a:rPr lang="en-US" altLang="zh-CN" sz="1800" dirty="0">
                <a:solidFill>
                  <a:schemeClr val="tx1"/>
                </a:solidFill>
                <a:cs typeface="Times New Roman" pitchFamily="18" charset="0"/>
              </a:rPr>
              <a:t>        </a:t>
            </a:r>
            <a:r>
              <a:rPr lang="zh-CN" altLang="zh-CN" sz="1800" dirty="0">
                <a:solidFill>
                  <a:schemeClr val="tx1"/>
                </a:solidFill>
                <a:cs typeface="Times New Roman" pitchFamily="18" charset="0"/>
              </a:rPr>
              <a:t>实验中由于磁场的不均匀性，要求探测线圈要尽可能的小，否则会影响测量灵敏度。</a:t>
            </a:r>
            <a:endParaRPr lang="en-US" altLang="zh-CN" sz="1800" dirty="0">
              <a:solidFill>
                <a:schemeClr val="tx1"/>
              </a:solidFill>
              <a:cs typeface="Times New Roman" pitchFamily="18" charset="0"/>
            </a:endParaRPr>
          </a:p>
          <a:p>
            <a:pPr marL="0" indent="0" fontAlgn="auto">
              <a:lnSpc>
                <a:spcPct val="150000"/>
              </a:lnSpc>
              <a:spcAft>
                <a:spcPts val="0"/>
              </a:spcAft>
              <a:buNone/>
              <a:defRPr/>
            </a:pPr>
            <a:r>
              <a:rPr lang="en-US" altLang="zh-CN" sz="1800" dirty="0">
                <a:solidFill>
                  <a:schemeClr val="tx1"/>
                </a:solidFill>
                <a:cs typeface="Times New Roman" pitchFamily="18" charset="0"/>
              </a:rPr>
              <a:t>        </a:t>
            </a:r>
            <a:r>
              <a:rPr lang="zh-CN" altLang="zh-CN" sz="1800" dirty="0">
                <a:solidFill>
                  <a:schemeClr val="tx1"/>
                </a:solidFill>
                <a:cs typeface="Times New Roman" pitchFamily="18" charset="0"/>
              </a:rPr>
              <a:t>一般设计的线圈</a:t>
            </a:r>
            <a:r>
              <a:rPr lang="zh-CN" altLang="zh-CN" sz="1800" dirty="0" smtClean="0">
                <a:solidFill>
                  <a:schemeClr val="tx1"/>
                </a:solidFill>
                <a:cs typeface="Times New Roman" pitchFamily="18" charset="0"/>
              </a:rPr>
              <a:t>长度</a:t>
            </a:r>
            <a:r>
              <a:rPr lang="en-US" altLang="zh-CN" sz="1800" dirty="0" smtClean="0">
                <a:solidFill>
                  <a:schemeClr val="tx1"/>
                </a:solidFill>
                <a:cs typeface="Times New Roman" pitchFamily="18" charset="0"/>
              </a:rPr>
              <a:t> </a:t>
            </a:r>
            <a:r>
              <a:rPr lang="en-US" altLang="zh-CN" sz="1800" i="1" dirty="0" smtClean="0">
                <a:solidFill>
                  <a:schemeClr val="tx1"/>
                </a:solidFill>
                <a:cs typeface="Times New Roman" pitchFamily="18" charset="0"/>
              </a:rPr>
              <a:t>L </a:t>
            </a:r>
            <a:r>
              <a:rPr lang="zh-CN" altLang="zh-CN" sz="1800" dirty="0" smtClean="0">
                <a:solidFill>
                  <a:schemeClr val="tx1"/>
                </a:solidFill>
                <a:cs typeface="Times New Roman" pitchFamily="18" charset="0"/>
              </a:rPr>
              <a:t>和外径</a:t>
            </a:r>
            <a:r>
              <a:rPr lang="en-US" altLang="zh-CN" sz="1800" dirty="0" smtClean="0">
                <a:solidFill>
                  <a:schemeClr val="tx1"/>
                </a:solidFill>
                <a:cs typeface="Times New Roman" pitchFamily="18" charset="0"/>
              </a:rPr>
              <a:t> </a:t>
            </a:r>
            <a:r>
              <a:rPr lang="en-US" altLang="zh-CN" sz="1800" i="1" dirty="0" smtClean="0">
                <a:solidFill>
                  <a:schemeClr val="tx1"/>
                </a:solidFill>
                <a:cs typeface="Times New Roman" pitchFamily="18" charset="0"/>
              </a:rPr>
              <a:t>D </a:t>
            </a:r>
            <a:r>
              <a:rPr lang="zh-CN" altLang="zh-CN" sz="1800" dirty="0" smtClean="0">
                <a:solidFill>
                  <a:schemeClr val="tx1"/>
                </a:solidFill>
                <a:cs typeface="Times New Roman" pitchFamily="18" charset="0"/>
              </a:rPr>
              <a:t>有关</a:t>
            </a:r>
            <a:r>
              <a:rPr lang="zh-CN" altLang="zh-CN" sz="1800" dirty="0">
                <a:solidFill>
                  <a:schemeClr val="tx1"/>
                </a:solidFill>
                <a:cs typeface="Times New Roman" pitchFamily="18" charset="0"/>
              </a:rPr>
              <a:t>（本实验</a:t>
            </a:r>
            <a:r>
              <a:rPr lang="zh-CN" altLang="zh-CN" sz="1800" dirty="0" smtClean="0">
                <a:solidFill>
                  <a:schemeClr val="tx1"/>
                </a:solidFill>
                <a:cs typeface="Times New Roman" pitchFamily="18" charset="0"/>
              </a:rPr>
              <a:t>选</a:t>
            </a:r>
            <a:r>
              <a:rPr lang="en-US" altLang="zh-CN" sz="1800" dirty="0" smtClean="0">
                <a:solidFill>
                  <a:schemeClr val="tx1"/>
                </a:solidFill>
                <a:cs typeface="Times New Roman" pitchFamily="18" charset="0"/>
              </a:rPr>
              <a:t> </a:t>
            </a:r>
            <a:r>
              <a:rPr lang="en-US" altLang="zh-CN" sz="1800" i="1" dirty="0" smtClean="0">
                <a:solidFill>
                  <a:schemeClr val="tx1"/>
                </a:solidFill>
                <a:cs typeface="Times New Roman" pitchFamily="18" charset="0"/>
              </a:rPr>
              <a:t>D</a:t>
            </a:r>
            <a:r>
              <a:rPr lang="en-US" altLang="zh-CN" sz="1800" dirty="0" smtClean="0">
                <a:solidFill>
                  <a:schemeClr val="tx1"/>
                </a:solidFill>
                <a:cs typeface="Times New Roman" pitchFamily="18" charset="0"/>
              </a:rPr>
              <a:t>=12 </a:t>
            </a:r>
            <a:r>
              <a:rPr lang="en-US" altLang="zh-CN" sz="1800" dirty="0">
                <a:solidFill>
                  <a:schemeClr val="tx1"/>
                </a:solidFill>
                <a:cs typeface="Times New Roman" pitchFamily="18" charset="0"/>
              </a:rPr>
              <a:t>mm</a:t>
            </a:r>
            <a:r>
              <a:rPr lang="zh-CN" altLang="zh-CN" sz="1800" dirty="0">
                <a:solidFill>
                  <a:schemeClr val="tx1"/>
                </a:solidFill>
                <a:cs typeface="Times New Roman" pitchFamily="18" charset="0"/>
              </a:rPr>
              <a:t>，</a:t>
            </a:r>
            <a:r>
              <a:rPr lang="en-US" altLang="zh-CN" sz="1800" i="1" dirty="0">
                <a:solidFill>
                  <a:schemeClr val="tx1"/>
                </a:solidFill>
                <a:cs typeface="Times New Roman" pitchFamily="18" charset="0"/>
              </a:rPr>
              <a:t>N</a:t>
            </a:r>
            <a:r>
              <a:rPr lang="en-US" altLang="zh-CN" sz="1800" dirty="0">
                <a:solidFill>
                  <a:schemeClr val="tx1"/>
                </a:solidFill>
                <a:cs typeface="Times New Roman" pitchFamily="18" charset="0"/>
              </a:rPr>
              <a:t>=1 000</a:t>
            </a:r>
            <a:r>
              <a:rPr lang="zh-CN" altLang="zh-CN" sz="1800" dirty="0">
                <a:solidFill>
                  <a:schemeClr val="tx1"/>
                </a:solidFill>
                <a:cs typeface="Times New Roman" pitchFamily="18" charset="0"/>
              </a:rPr>
              <a:t>匝）。</a:t>
            </a:r>
            <a:r>
              <a:rPr lang="zh-CN" altLang="en-US" sz="1800" dirty="0">
                <a:solidFill>
                  <a:schemeClr val="tx1"/>
                </a:solidFill>
                <a:cs typeface="Times New Roman" pitchFamily="18" charset="0"/>
              </a:rPr>
              <a:t>结合</a:t>
            </a:r>
            <a:r>
              <a:rPr lang="zh-CN" altLang="zh-CN" sz="1800" dirty="0">
                <a:solidFill>
                  <a:schemeClr val="tx1"/>
                </a:solidFill>
                <a:cs typeface="Times New Roman" pitchFamily="18" charset="0"/>
              </a:rPr>
              <a:t>线圈在磁场中的等效面积，经过理论计算，线圈中心点的磁感应强度</a:t>
            </a:r>
            <a:r>
              <a:rPr lang="zh-CN" altLang="en-US" sz="1800" dirty="0">
                <a:solidFill>
                  <a:schemeClr val="tx1"/>
                </a:solidFill>
                <a:cs typeface="Times New Roman" pitchFamily="18" charset="0"/>
              </a:rPr>
              <a:t>可用下式表示</a:t>
            </a:r>
            <a:endParaRPr lang="en-US" altLang="zh-CN" sz="1800" dirty="0">
              <a:solidFill>
                <a:schemeClr val="tx1"/>
              </a:solidFill>
              <a:cs typeface="Times New Roman" pitchFamily="18" charset="0"/>
            </a:endParaRPr>
          </a:p>
          <a:p>
            <a:pPr marL="0" indent="0" fontAlgn="auto">
              <a:lnSpc>
                <a:spcPct val="150000"/>
              </a:lnSpc>
              <a:spcAft>
                <a:spcPts val="0"/>
              </a:spcAft>
              <a:buNone/>
              <a:defRPr/>
            </a:pPr>
            <a:endParaRPr lang="en-US" altLang="zh-CN" sz="1800" dirty="0">
              <a:solidFill>
                <a:schemeClr val="tx1"/>
              </a:solidFill>
              <a:cs typeface="Times New Roman" pitchFamily="18" charset="0"/>
            </a:endParaRPr>
          </a:p>
          <a:p>
            <a:pPr marL="0" indent="0" fontAlgn="auto">
              <a:lnSpc>
                <a:spcPct val="150000"/>
              </a:lnSpc>
              <a:spcAft>
                <a:spcPts val="0"/>
              </a:spcAft>
              <a:buNone/>
              <a:defRPr/>
            </a:pPr>
            <a:r>
              <a:rPr lang="zh-CN" altLang="en-US" sz="1800" dirty="0" smtClean="0">
                <a:solidFill>
                  <a:schemeClr val="tx1"/>
                </a:solidFill>
                <a:cs typeface="Times New Roman" pitchFamily="18" charset="0"/>
              </a:rPr>
              <a:t>其中，</a:t>
            </a:r>
            <a:r>
              <a:rPr lang="en-US" altLang="zh-CN" sz="1800" i="1" dirty="0" smtClean="0">
                <a:solidFill>
                  <a:schemeClr val="tx1"/>
                </a:solidFill>
                <a:cs typeface="Times New Roman" pitchFamily="18" charset="0"/>
              </a:rPr>
              <a:t>f </a:t>
            </a:r>
            <a:r>
              <a:rPr lang="zh-CN" altLang="en-US" sz="1800" dirty="0" smtClean="0">
                <a:solidFill>
                  <a:schemeClr val="tx1"/>
                </a:solidFill>
                <a:cs typeface="Times New Roman" pitchFamily="18" charset="0"/>
              </a:rPr>
              <a:t>为频率。</a:t>
            </a:r>
            <a:endParaRPr lang="zh-CN" altLang="zh-CN" sz="1800" dirty="0">
              <a:solidFill>
                <a:schemeClr val="tx1"/>
              </a:solidFill>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06151822"/>
              </p:ext>
            </p:extLst>
          </p:nvPr>
        </p:nvGraphicFramePr>
        <p:xfrm>
          <a:off x="4701330" y="4027683"/>
          <a:ext cx="1885321" cy="659928"/>
        </p:xfrm>
        <a:graphic>
          <a:graphicData uri="http://schemas.openxmlformats.org/presentationml/2006/ole">
            <mc:AlternateContent xmlns:mc="http://schemas.openxmlformats.org/markup-compatibility/2006">
              <mc:Choice xmlns:v="urn:schemas-microsoft-com:vml" Requires="v">
                <p:oleObj spid="_x0000_s4132" name="Equation" r:id="rId3" imgW="1193760" imgH="419040" progId="Equation.DSMT4">
                  <p:embed/>
                </p:oleObj>
              </mc:Choice>
              <mc:Fallback>
                <p:oleObj name="Equation" r:id="rId3" imgW="1193760" imgH="419040" progId="Equation.DSMT4">
                  <p:embed/>
                  <p:pic>
                    <p:nvPicPr>
                      <p:cNvPr id="0" name="对象 8"/>
                      <p:cNvPicPr>
                        <a:picLocks noChangeAspect="1" noChangeArrowheads="1"/>
                      </p:cNvPicPr>
                      <p:nvPr/>
                    </p:nvPicPr>
                    <p:blipFill>
                      <a:blip r:embed="rId4"/>
                      <a:srcRect/>
                      <a:stretch>
                        <a:fillRect/>
                      </a:stretch>
                    </p:blipFill>
                    <p:spPr bwMode="auto">
                      <a:xfrm>
                        <a:off x="4701330" y="4027683"/>
                        <a:ext cx="1885321" cy="65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dirty="0">
                <a:ea typeface="华文仿宋"/>
              </a:rPr>
              <a:t>五、实验步骤</a:t>
            </a:r>
          </a:p>
        </p:txBody>
      </p:sp>
      <p:sp>
        <p:nvSpPr>
          <p:cNvPr id="25602" name="内容占位符 2"/>
          <p:cNvSpPr>
            <a:spLocks noGrp="1"/>
          </p:cNvSpPr>
          <p:nvPr>
            <p:ph idx="1"/>
          </p:nvPr>
        </p:nvSpPr>
        <p:spPr/>
        <p:txBody>
          <a:bodyPr/>
          <a:lstStyle/>
          <a:p>
            <a:pPr>
              <a:lnSpc>
                <a:spcPct val="150000"/>
              </a:lnSpc>
              <a:buFont typeface="Wingdings" pitchFamily="2" charset="2"/>
              <a:buChar char="Ø"/>
            </a:pPr>
            <a:r>
              <a:rPr lang="en-US" altLang="zh-CN" dirty="0">
                <a:latin typeface="华文仿宋"/>
                <a:ea typeface="华文仿宋"/>
              </a:rPr>
              <a:t>1. </a:t>
            </a:r>
            <a:r>
              <a:rPr lang="zh-CN" altLang="zh-CN" dirty="0">
                <a:latin typeface="华文仿宋"/>
                <a:ea typeface="华文仿宋"/>
              </a:rPr>
              <a:t>准备工作</a:t>
            </a:r>
          </a:p>
          <a:p>
            <a:pPr marL="0" indent="0">
              <a:lnSpc>
                <a:spcPct val="150000"/>
              </a:lnSpc>
              <a:buNone/>
            </a:pPr>
            <a:r>
              <a:rPr lang="en-US" altLang="zh-CN" sz="1800" dirty="0">
                <a:solidFill>
                  <a:schemeClr val="tx1"/>
                </a:solidFill>
                <a:latin typeface="华文仿宋"/>
                <a:ea typeface="华文仿宋"/>
              </a:rPr>
              <a:t>    (1) </a:t>
            </a:r>
            <a:r>
              <a:rPr lang="zh-CN" altLang="zh-CN" sz="1800" dirty="0">
                <a:solidFill>
                  <a:schemeClr val="tx1"/>
                </a:solidFill>
                <a:latin typeface="华文仿宋"/>
                <a:ea typeface="华文仿宋"/>
              </a:rPr>
              <a:t>仪器使用前，请先开机预热</a:t>
            </a:r>
            <a:r>
              <a:rPr lang="en-US" altLang="zh-CN" sz="1800" dirty="0">
                <a:solidFill>
                  <a:schemeClr val="tx1"/>
                </a:solidFill>
                <a:latin typeface="华文仿宋"/>
                <a:ea typeface="华文仿宋"/>
              </a:rPr>
              <a:t>10</a:t>
            </a:r>
            <a:r>
              <a:rPr lang="zh-CN" altLang="zh-CN" sz="1800" dirty="0">
                <a:solidFill>
                  <a:schemeClr val="tx1"/>
                </a:solidFill>
                <a:latin typeface="华文仿宋"/>
                <a:ea typeface="华文仿宋"/>
              </a:rPr>
              <a:t>分钟。</a:t>
            </a:r>
          </a:p>
          <a:p>
            <a:pPr marL="0" indent="0">
              <a:lnSpc>
                <a:spcPct val="150000"/>
              </a:lnSpc>
              <a:buNone/>
            </a:pPr>
            <a:r>
              <a:rPr lang="en-US" altLang="zh-CN" sz="1800" dirty="0">
                <a:solidFill>
                  <a:schemeClr val="tx1"/>
                </a:solidFill>
                <a:latin typeface="华文仿宋"/>
                <a:ea typeface="华文仿宋"/>
              </a:rPr>
              <a:t>    (2) </a:t>
            </a:r>
            <a:r>
              <a:rPr lang="zh-CN" altLang="zh-CN" sz="1800" dirty="0">
                <a:solidFill>
                  <a:schemeClr val="tx1"/>
                </a:solidFill>
                <a:latin typeface="华文仿宋"/>
                <a:ea typeface="华文仿宋"/>
              </a:rPr>
              <a:t>熟悉移动装置：两个转动手轮的作用以及探测线圈测量角度的改变方法。</a:t>
            </a:r>
          </a:p>
          <a:p>
            <a:pPr marL="0" indent="0">
              <a:lnSpc>
                <a:spcPct val="150000"/>
              </a:lnSpc>
              <a:buNone/>
            </a:pPr>
            <a:r>
              <a:rPr lang="en-US" altLang="zh-CN" sz="1800" dirty="0">
                <a:solidFill>
                  <a:schemeClr val="tx1"/>
                </a:solidFill>
                <a:latin typeface="华文仿宋"/>
                <a:ea typeface="华文仿宋"/>
              </a:rPr>
              <a:t>    (3) </a:t>
            </a:r>
            <a:r>
              <a:rPr lang="zh-CN" altLang="zh-CN" sz="1800" dirty="0">
                <a:solidFill>
                  <a:schemeClr val="tx1"/>
                </a:solidFill>
                <a:latin typeface="华文仿宋"/>
                <a:ea typeface="华文仿宋"/>
              </a:rPr>
              <a:t>熟悉亥姆霍兹线圈架和磁场测量仪上各个接线端子的正确连线方法和仪器的正确操作方法，正确连接实验线路。</a:t>
            </a:r>
          </a:p>
          <a:p>
            <a:pPr>
              <a:lnSpc>
                <a:spcPct val="150000"/>
              </a:lnSpc>
              <a:buFont typeface="Wingdings" pitchFamily="2" charset="2"/>
              <a:buChar char="Ø"/>
            </a:pPr>
            <a:r>
              <a:rPr lang="en-US" altLang="zh-CN" dirty="0">
                <a:latin typeface="华文仿宋"/>
                <a:ea typeface="华文仿宋"/>
              </a:rPr>
              <a:t>2. </a:t>
            </a:r>
            <a:r>
              <a:rPr lang="zh-CN" altLang="zh-CN" dirty="0">
                <a:latin typeface="华文仿宋"/>
                <a:ea typeface="华文仿宋"/>
              </a:rPr>
              <a:t>测量内容</a:t>
            </a:r>
          </a:p>
          <a:p>
            <a:pPr marL="0" indent="0">
              <a:lnSpc>
                <a:spcPct val="150000"/>
              </a:lnSpc>
              <a:buNone/>
            </a:pPr>
            <a:r>
              <a:rPr lang="en-US" altLang="zh-CN" sz="1800" dirty="0">
                <a:solidFill>
                  <a:schemeClr val="tx1"/>
                </a:solidFill>
                <a:latin typeface="华文仿宋"/>
                <a:ea typeface="华文仿宋"/>
              </a:rPr>
              <a:t>    (1)  </a:t>
            </a:r>
            <a:r>
              <a:rPr lang="zh-CN" altLang="zh-CN" sz="1800" dirty="0">
                <a:solidFill>
                  <a:schemeClr val="tx1"/>
                </a:solidFill>
                <a:latin typeface="华文仿宋"/>
                <a:ea typeface="华文仿宋"/>
              </a:rPr>
              <a:t>测量圆电流线圈轴线上磁场的分布：调节频率为</a:t>
            </a:r>
            <a:r>
              <a:rPr lang="en-US" altLang="zh-CN" sz="1800" dirty="0" smtClean="0">
                <a:solidFill>
                  <a:schemeClr val="tx1"/>
                </a:solidFill>
                <a:latin typeface="华文仿宋"/>
                <a:ea typeface="华文仿宋"/>
              </a:rPr>
              <a:t>120 Hz</a:t>
            </a:r>
            <a:r>
              <a:rPr lang="zh-CN" altLang="zh-CN" sz="1800" dirty="0">
                <a:solidFill>
                  <a:schemeClr val="tx1"/>
                </a:solidFill>
                <a:latin typeface="华文仿宋"/>
                <a:ea typeface="华文仿宋"/>
              </a:rPr>
              <a:t>。调节励磁电流有效值为Ｉ＝</a:t>
            </a:r>
            <a:r>
              <a:rPr lang="en-US" altLang="zh-CN" sz="1800" dirty="0" smtClean="0">
                <a:solidFill>
                  <a:schemeClr val="tx1"/>
                </a:solidFill>
                <a:latin typeface="华文仿宋"/>
                <a:ea typeface="华文仿宋"/>
              </a:rPr>
              <a:t>60 m</a:t>
            </a:r>
            <a:r>
              <a:rPr lang="zh-CN" altLang="zh-CN" sz="1800" dirty="0">
                <a:solidFill>
                  <a:schemeClr val="tx1"/>
                </a:solidFill>
                <a:latin typeface="华文仿宋"/>
                <a:ea typeface="华文仿宋"/>
              </a:rPr>
              <a:t>Ａ</a:t>
            </a:r>
            <a:r>
              <a:rPr lang="en-US" altLang="zh-CN" sz="1800" dirty="0">
                <a:solidFill>
                  <a:schemeClr val="tx1"/>
                </a:solidFill>
                <a:latin typeface="华文仿宋"/>
                <a:ea typeface="华文仿宋"/>
              </a:rPr>
              <a:t>,</a:t>
            </a:r>
            <a:r>
              <a:rPr lang="zh-CN" altLang="zh-CN" sz="1800" dirty="0">
                <a:solidFill>
                  <a:schemeClr val="tx1"/>
                </a:solidFill>
                <a:latin typeface="华文仿宋"/>
                <a:ea typeface="华文仿宋"/>
              </a:rPr>
              <a:t>以圆电流线圈中心为坐标原点，每隔</a:t>
            </a:r>
            <a:r>
              <a:rPr lang="en-US" altLang="zh-CN" sz="1800" dirty="0">
                <a:solidFill>
                  <a:schemeClr val="tx1"/>
                </a:solidFill>
                <a:latin typeface="华文仿宋"/>
                <a:ea typeface="华文仿宋"/>
              </a:rPr>
              <a:t>10.0 mm</a:t>
            </a:r>
            <a:r>
              <a:rPr lang="zh-CN" altLang="zh-CN" sz="1800" dirty="0">
                <a:solidFill>
                  <a:schemeClr val="tx1"/>
                </a:solidFill>
                <a:latin typeface="华文仿宋"/>
                <a:ea typeface="华文仿宋"/>
              </a:rPr>
              <a:t>测一个Ｕ</a:t>
            </a:r>
            <a:r>
              <a:rPr lang="en-US" altLang="zh-CN" sz="1800" dirty="0">
                <a:solidFill>
                  <a:schemeClr val="tx1"/>
                </a:solidFill>
                <a:latin typeface="华文仿宋"/>
                <a:ea typeface="华文仿宋"/>
              </a:rPr>
              <a:t>max</a:t>
            </a:r>
            <a:r>
              <a:rPr lang="zh-CN" altLang="zh-CN" sz="1800" dirty="0">
                <a:solidFill>
                  <a:schemeClr val="tx1"/>
                </a:solidFill>
                <a:latin typeface="华文仿宋"/>
                <a:ea typeface="华文仿宋"/>
              </a:rPr>
              <a:t>值，测量过程中注意保持励磁电流值不变。</a:t>
            </a:r>
          </a:p>
        </p:txBody>
      </p:sp>
    </p:spTree>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TM02900688[[fn=平面]]</Template>
  <TotalTime>1104</TotalTime>
  <Words>899</Words>
  <Application>Microsoft Office PowerPoint</Application>
  <PresentationFormat>自定义</PresentationFormat>
  <Paragraphs>66</Paragraphs>
  <Slides>11</Slides>
  <Notes>4</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11</vt:i4>
      </vt:variant>
    </vt:vector>
  </HeadingPairs>
  <TitlesOfParts>
    <vt:vector size="14" baseType="lpstr">
      <vt:lpstr>HDOfficeLightV0</vt:lpstr>
      <vt:lpstr>Equation</vt:lpstr>
      <vt:lpstr>MathType 6.0 Equation</vt:lpstr>
      <vt:lpstr>磁场测量与描绘</vt:lpstr>
      <vt:lpstr>一、实验简介</vt:lpstr>
      <vt:lpstr>二、实验目的</vt:lpstr>
      <vt:lpstr>三、实验仪器</vt:lpstr>
      <vt:lpstr>四、实验原理</vt:lpstr>
      <vt:lpstr>四、实验原理</vt:lpstr>
      <vt:lpstr>四、实验原理</vt:lpstr>
      <vt:lpstr>四、实验原理</vt:lpstr>
      <vt:lpstr>五、实验步骤</vt:lpstr>
      <vt:lpstr>五、实验步骤</vt:lpstr>
      <vt:lpstr>六、注意事项</vt:lpstr>
    </vt:vector>
  </TitlesOfParts>
  <Company>Win10NeT.COM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XiaZaiMa.COM</dc:creator>
  <cp:lastModifiedBy>dya</cp:lastModifiedBy>
  <cp:revision>76</cp:revision>
  <dcterms:created xsi:type="dcterms:W3CDTF">2017-05-19T00:45:05Z</dcterms:created>
  <dcterms:modified xsi:type="dcterms:W3CDTF">2017-06-07T02:19:28Z</dcterms:modified>
</cp:coreProperties>
</file>