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59" r:id="rId4"/>
    <p:sldId id="260" r:id="rId5"/>
    <p:sldId id="266" r:id="rId6"/>
    <p:sldId id="267" r:id="rId7"/>
    <p:sldId id="262" r:id="rId8"/>
    <p:sldId id="269" r:id="rId9"/>
    <p:sldId id="26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265EF-831B-483C-8F92-7AF378F8F218}" type="datetimeFigureOut">
              <a:rPr lang="zh-CN" altLang="en-US" smtClean="0"/>
              <a:t>2017/6/7 Wednesday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52093-151C-471B-86DC-FC9AD5C046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059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3A225A-B432-4EB7-BD26-27E51ECAA5B1}" type="datetimeFigureOut">
              <a:rPr lang="zh-CN" altLang="en-US" smtClean="0"/>
              <a:t>2017/6/7 Wednesday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88DCC-0D81-44F7-A7A3-D98494380B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9575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674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添加物理史、拓展应用等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399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以照片、示意图、视频为主，对教材进行改进的部分着重强调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0937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以照片、示意图、视频为主，对教材进行改进的部分着重强调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4280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54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dirty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 Wednesday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algn="ctr">
              <a:defRPr lang="en-US" altLang="zh-CN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右箭头 7"/>
          <p:cNvSpPr/>
          <p:nvPr userDrawn="1"/>
        </p:nvSpPr>
        <p:spPr>
          <a:xfrm>
            <a:off x="1524000" y="3534224"/>
            <a:ext cx="9144000" cy="6781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1294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 Wednesday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右箭头 6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103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>
            <a:lvl1pPr>
              <a:defRPr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 Wednesday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65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 Wednesday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algn="ctr">
              <a:defRPr lang="zh-CN" altLang="en-US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右箭头 6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3151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>
                <a:solidFill>
                  <a:srgbClr val="0070C0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 Wednesday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r>
              <a:rPr lang="zh-CN" altLang="en-US"/>
              <a:t>西北农林科技大学    物理实验教学示范中心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7336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 Wednesday</a:t>
            </a:fld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右箭头 7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/>
          <a:lstStyle>
            <a:lvl1pPr>
              <a:defRPr lang="zh-CN" altLang="en-US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r>
              <a:rPr lang="zh-CN" altLang="en-US" dirty="0"/>
              <a:t>西北农林科技大学    物理实验教学示范中心</a:t>
            </a:r>
          </a:p>
        </p:txBody>
      </p:sp>
    </p:spTree>
    <p:extLst>
      <p:ext uri="{BB962C8B-B14F-4D97-AF65-F5344CB8AC3E}">
        <p14:creationId xmlns:p14="http://schemas.microsoft.com/office/powerpoint/2010/main" val="66361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 Wednesday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baseline="0" dirty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1" name="右箭头 10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041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 Wednesday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7" name="右箭头 6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4547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 Wednesday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358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sz="28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sz="24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sz="20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sz="20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 baseline="0">
                <a:solidFill>
                  <a:schemeClr val="tx1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 Wednesday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0145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dirty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 baseline="0">
                <a:solidFill>
                  <a:schemeClr val="tx1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 Wednesday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66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 Wednesday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4191000" y="65087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lang="zh-CN" altLang="en-US" sz="1800" kern="120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/>
              <a:t>西北农林科技大学    物理实验教学示范中心</a:t>
            </a:r>
            <a:endParaRPr lang="zh-CN" altLang="en-US" sz="1100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1873" y="7024"/>
            <a:ext cx="3240000" cy="60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11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70C0"/>
          </a:solidFill>
          <a:latin typeface="+mj-lt"/>
          <a:ea typeface="华文仿宋" panose="02010600040101010101" pitchFamily="2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10.pn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密立根油滴实验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CN" b="1" dirty="0"/>
          </a:p>
          <a:p>
            <a:r>
              <a:rPr lang="zh-CN" altLang="en-US" b="1" dirty="0"/>
              <a:t>物理实验教学示范中心 </a:t>
            </a:r>
          </a:p>
        </p:txBody>
      </p:sp>
    </p:spTree>
    <p:extLst>
      <p:ext uri="{BB962C8B-B14F-4D97-AF65-F5344CB8AC3E}">
        <p14:creationId xmlns:p14="http://schemas.microsoft.com/office/powerpoint/2010/main" val="1598016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一、实验简介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5127" y="1828801"/>
            <a:ext cx="10515599" cy="131884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         美国物理学家密立根（</a:t>
            </a:r>
            <a:r>
              <a:rPr lang="en-US" altLang="zh-CN" sz="1800" dirty="0">
                <a:solidFill>
                  <a:schemeClr val="tx1"/>
                </a:solidFill>
              </a:rPr>
              <a:t>Robert A. Millikan</a:t>
            </a:r>
            <a:r>
              <a:rPr lang="zh-CN" altLang="en-US" sz="1800" dirty="0">
                <a:solidFill>
                  <a:schemeClr val="tx1"/>
                </a:solidFill>
              </a:rPr>
              <a:t>）在</a:t>
            </a:r>
            <a:r>
              <a:rPr lang="en-US" altLang="zh-CN" sz="1800" dirty="0" smtClean="0">
                <a:solidFill>
                  <a:schemeClr val="tx1"/>
                </a:solidFill>
              </a:rPr>
              <a:t>1909—1917</a:t>
            </a:r>
            <a:r>
              <a:rPr lang="zh-CN" altLang="en-US" sz="1800" dirty="0">
                <a:solidFill>
                  <a:schemeClr val="tx1"/>
                </a:solidFill>
              </a:rPr>
              <a:t>年所做的测量微小油滴上带所电荷的工作（即油滴实验），在全世界享负盛名，堪称物理实验的典范。</a:t>
            </a:r>
            <a:r>
              <a:rPr lang="en-US" altLang="zh-CN" sz="1800" dirty="0">
                <a:solidFill>
                  <a:schemeClr val="tx1"/>
                </a:solidFill>
              </a:rPr>
              <a:t>Millikan</a:t>
            </a:r>
            <a:r>
              <a:rPr lang="zh-CN" altLang="en-US" sz="1800" dirty="0">
                <a:solidFill>
                  <a:schemeClr val="tx1"/>
                </a:solidFill>
              </a:rPr>
              <a:t>在这一实验工作中花费了近</a:t>
            </a:r>
            <a:r>
              <a:rPr lang="en-US" altLang="zh-CN" sz="1800" dirty="0">
                <a:solidFill>
                  <a:schemeClr val="tx1"/>
                </a:solidFill>
              </a:rPr>
              <a:t>9</a:t>
            </a:r>
            <a:r>
              <a:rPr lang="zh-CN" altLang="en-US" sz="1800" dirty="0">
                <a:solidFill>
                  <a:schemeClr val="tx1"/>
                </a:solidFill>
              </a:rPr>
              <a:t>年的心血，而取得了有重大意义的研究成果。</a:t>
            </a:r>
          </a:p>
          <a:p>
            <a:pPr marL="0" indent="0" algn="just">
              <a:lnSpc>
                <a:spcPct val="160000"/>
              </a:lnSpc>
              <a:buNone/>
            </a:pPr>
            <a:endParaRPr lang="zh-CN" altLang="en-US" sz="1800" dirty="0">
              <a:solidFill>
                <a:schemeClr val="tx1"/>
              </a:solidFill>
            </a:endParaRPr>
          </a:p>
        </p:txBody>
      </p:sp>
      <p:pic>
        <p:nvPicPr>
          <p:cNvPr id="13" name="Picture 6" descr="millikan_apparatus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1904" y="3942223"/>
            <a:ext cx="2893685" cy="2213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 descr="E:\Teach Study\Millikan oil drop experiment\ELT20080302154040552052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20992" y="3942223"/>
            <a:ext cx="1786599" cy="22135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6" descr="C:\Documents and Settings\Administrator\桌面\220px-Nobel_Priz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27" y="3259185"/>
            <a:ext cx="58261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文本框 15"/>
          <p:cNvSpPr txBox="1"/>
          <p:nvPr/>
        </p:nvSpPr>
        <p:spPr>
          <a:xfrm>
            <a:off x="1427740" y="3147647"/>
            <a:ext cx="9932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</a:rPr>
              <a:t>The Nobel Prize in Physics 1923 was awarded to Robert A. Millikan </a:t>
            </a:r>
            <a:r>
              <a:rPr lang="en-US" altLang="zh-CN" i="1" dirty="0">
                <a:latin typeface="Times New Roman" panose="02020603050405020304" pitchFamily="18" charset="0"/>
              </a:rPr>
              <a:t>" for his work on the elementary charge of electricity and on the photoelectric effect"</a:t>
            </a:r>
            <a:r>
              <a:rPr lang="en-US" altLang="zh-CN" dirty="0"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5463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内容占位符 1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10515600" cy="3680525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1. </a:t>
            </a:r>
            <a:r>
              <a:rPr lang="zh-CN" altLang="en-US" dirty="0"/>
              <a:t>了解密立根（</a:t>
            </a:r>
            <a:r>
              <a:rPr lang="en-US" altLang="zh-CN" dirty="0"/>
              <a:t>R. A. Millikan</a:t>
            </a:r>
            <a:r>
              <a:rPr lang="zh-CN" altLang="en-US" dirty="0"/>
              <a:t>）将基本电荷的测量转化为宏观量测量的实验思想及方法；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2. </a:t>
            </a:r>
            <a:r>
              <a:rPr lang="zh-CN" altLang="en-US" dirty="0"/>
              <a:t>掌握用油滴法测量基本电荷量的方法，并测定基本电荷量。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二、实验目的</a:t>
            </a:r>
          </a:p>
        </p:txBody>
      </p:sp>
    </p:spTree>
    <p:extLst>
      <p:ext uri="{BB962C8B-B14F-4D97-AF65-F5344CB8AC3E}">
        <p14:creationId xmlns:p14="http://schemas.microsoft.com/office/powerpoint/2010/main" val="3434339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三、实验仪器</a:t>
            </a:r>
          </a:p>
        </p:txBody>
      </p:sp>
      <p:sp>
        <p:nvSpPr>
          <p:cNvPr id="11" name="内容占位符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1. </a:t>
            </a:r>
            <a:r>
              <a:rPr lang="zh-CN" altLang="en-US" dirty="0"/>
              <a:t>密立根油滴仪</a:t>
            </a:r>
            <a:endParaRPr lang="en-US" altLang="zh-CN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2. </a:t>
            </a:r>
            <a:r>
              <a:rPr lang="zh-CN" altLang="en-US" dirty="0"/>
              <a:t>显示器</a:t>
            </a:r>
            <a:r>
              <a:rPr lang="en-US" altLang="zh-CN" dirty="0"/>
              <a:t>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3. </a:t>
            </a:r>
            <a:r>
              <a:rPr lang="zh-CN" altLang="en-US" dirty="0"/>
              <a:t>钟油</a:t>
            </a:r>
            <a:endParaRPr lang="en-US" altLang="zh-CN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4. </a:t>
            </a:r>
            <a:r>
              <a:rPr lang="zh-CN" altLang="en-US" dirty="0"/>
              <a:t>喷雾器</a:t>
            </a:r>
            <a:endParaRPr lang="en-US" altLang="zh-CN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1508" y="4145202"/>
            <a:ext cx="2353260" cy="176799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58" t="5680" r="12859" b="12473"/>
          <a:stretch/>
        </p:blipFill>
        <p:spPr>
          <a:xfrm>
            <a:off x="4682368" y="4145202"/>
            <a:ext cx="1894278" cy="1767993"/>
          </a:xfrm>
          <a:prstGeom prst="rect">
            <a:avLst/>
          </a:prstGeom>
        </p:spPr>
      </p:pic>
      <p:pic>
        <p:nvPicPr>
          <p:cNvPr id="6" name="Picture 2" descr="http://www.caigou.com.cn/upfile/pro/2011/6/16/201106162744124203.jpg"/>
          <p:cNvPicPr>
            <a:picLocks noChangeAspect="1" noChangeArrowheads="1"/>
          </p:cNvPicPr>
          <p:nvPr/>
        </p:nvPicPr>
        <p:blipFill rotWithShape="1">
          <a:blip r:embed="rId4"/>
          <a:srcRect l="39292"/>
          <a:stretch/>
        </p:blipFill>
        <p:spPr bwMode="auto">
          <a:xfrm>
            <a:off x="4018611" y="1728142"/>
            <a:ext cx="3416221" cy="2276363"/>
          </a:xfrm>
          <a:prstGeom prst="rect">
            <a:avLst/>
          </a:prstGeom>
          <a:noFill/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61508" y="1992834"/>
            <a:ext cx="2353260" cy="1885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745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四、实验原理</a:t>
            </a:r>
          </a:p>
        </p:txBody>
      </p:sp>
      <p:grpSp>
        <p:nvGrpSpPr>
          <p:cNvPr id="46" name="Group 27"/>
          <p:cNvGrpSpPr>
            <a:grpSpLocks/>
          </p:cNvGrpSpPr>
          <p:nvPr/>
        </p:nvGrpSpPr>
        <p:grpSpPr bwMode="auto">
          <a:xfrm>
            <a:off x="7719648" y="2637937"/>
            <a:ext cx="3525838" cy="2036763"/>
            <a:chOff x="704" y="1706"/>
            <a:chExt cx="2221" cy="1283"/>
          </a:xfrm>
        </p:grpSpPr>
        <p:sp>
          <p:nvSpPr>
            <p:cNvPr id="47" name="Rectangle 62"/>
            <p:cNvSpPr>
              <a:spLocks noChangeArrowheads="1"/>
            </p:cNvSpPr>
            <p:nvPr/>
          </p:nvSpPr>
          <p:spPr bwMode="auto">
            <a:xfrm>
              <a:off x="1066" y="1706"/>
              <a:ext cx="1679" cy="9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8" name="Rectangle 63"/>
            <p:cNvSpPr>
              <a:spLocks noChangeArrowheads="1"/>
            </p:cNvSpPr>
            <p:nvPr/>
          </p:nvSpPr>
          <p:spPr bwMode="auto">
            <a:xfrm>
              <a:off x="1129" y="2898"/>
              <a:ext cx="1679" cy="9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9" name="Oval 64"/>
            <p:cNvSpPr>
              <a:spLocks noChangeArrowheads="1"/>
            </p:cNvSpPr>
            <p:nvPr/>
          </p:nvSpPr>
          <p:spPr bwMode="auto">
            <a:xfrm>
              <a:off x="1834" y="2218"/>
              <a:ext cx="136" cy="13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50" name="Line 65"/>
            <p:cNvSpPr>
              <a:spLocks noChangeShapeType="1"/>
            </p:cNvSpPr>
            <p:nvPr/>
          </p:nvSpPr>
          <p:spPr bwMode="auto">
            <a:xfrm>
              <a:off x="1904" y="2354"/>
              <a:ext cx="0" cy="317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" name="Line 66"/>
            <p:cNvSpPr>
              <a:spLocks noChangeShapeType="1"/>
            </p:cNvSpPr>
            <p:nvPr/>
          </p:nvSpPr>
          <p:spPr bwMode="auto">
            <a:xfrm>
              <a:off x="1924" y="1900"/>
              <a:ext cx="0" cy="317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triangle" w="med" len="lg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2" name="Line 71"/>
            <p:cNvSpPr>
              <a:spLocks noChangeShapeType="1"/>
            </p:cNvSpPr>
            <p:nvPr/>
          </p:nvSpPr>
          <p:spPr bwMode="auto">
            <a:xfrm flipH="1">
              <a:off x="793" y="1752"/>
              <a:ext cx="273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" name="Line 72"/>
            <p:cNvSpPr>
              <a:spLocks noChangeShapeType="1"/>
            </p:cNvSpPr>
            <p:nvPr/>
          </p:nvSpPr>
          <p:spPr bwMode="auto">
            <a:xfrm flipH="1">
              <a:off x="793" y="1752"/>
              <a:ext cx="1" cy="464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4" name="Line 73"/>
            <p:cNvSpPr>
              <a:spLocks noChangeShapeType="1"/>
            </p:cNvSpPr>
            <p:nvPr/>
          </p:nvSpPr>
          <p:spPr bwMode="auto">
            <a:xfrm>
              <a:off x="704" y="2205"/>
              <a:ext cx="227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" name="Line 74"/>
            <p:cNvSpPr>
              <a:spLocks noChangeShapeType="1"/>
            </p:cNvSpPr>
            <p:nvPr/>
          </p:nvSpPr>
          <p:spPr bwMode="auto">
            <a:xfrm>
              <a:off x="749" y="2230"/>
              <a:ext cx="91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" name="Line 75"/>
            <p:cNvSpPr>
              <a:spLocks noChangeShapeType="1"/>
            </p:cNvSpPr>
            <p:nvPr/>
          </p:nvSpPr>
          <p:spPr bwMode="auto">
            <a:xfrm>
              <a:off x="704" y="2300"/>
              <a:ext cx="227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" name="Line 76"/>
            <p:cNvSpPr>
              <a:spLocks noChangeShapeType="1"/>
            </p:cNvSpPr>
            <p:nvPr/>
          </p:nvSpPr>
          <p:spPr bwMode="auto">
            <a:xfrm>
              <a:off x="765" y="2346"/>
              <a:ext cx="91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" name="Line 77"/>
            <p:cNvSpPr>
              <a:spLocks noChangeShapeType="1"/>
            </p:cNvSpPr>
            <p:nvPr/>
          </p:nvSpPr>
          <p:spPr bwMode="auto">
            <a:xfrm flipH="1">
              <a:off x="810" y="2354"/>
              <a:ext cx="5" cy="593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" name="Line 78"/>
            <p:cNvSpPr>
              <a:spLocks noChangeShapeType="1"/>
            </p:cNvSpPr>
            <p:nvPr/>
          </p:nvSpPr>
          <p:spPr bwMode="auto">
            <a:xfrm flipH="1">
              <a:off x="815" y="2943"/>
              <a:ext cx="273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" name="Line 80"/>
            <p:cNvSpPr>
              <a:spLocks noChangeShapeType="1"/>
            </p:cNvSpPr>
            <p:nvPr/>
          </p:nvSpPr>
          <p:spPr bwMode="auto">
            <a:xfrm>
              <a:off x="2653" y="1797"/>
              <a:ext cx="0" cy="1134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triangle" w="med" len="lg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" name="Text Box 81"/>
            <p:cNvSpPr txBox="1">
              <a:spLocks noChangeArrowheads="1"/>
            </p:cNvSpPr>
            <p:nvPr/>
          </p:nvSpPr>
          <p:spPr bwMode="auto">
            <a:xfrm>
              <a:off x="2699" y="2251"/>
              <a:ext cx="2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UI 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i="1" dirty="0">
                  <a:solidFill>
                    <a:srgbClr val="C00000"/>
                  </a:solidFill>
                  <a:latin typeface="Times New Roman" panose="02020603050405020304" pitchFamily="18" charset="0"/>
                </a:rPr>
                <a:t>d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矩形 61"/>
              <p:cNvSpPr/>
              <p:nvPr/>
            </p:nvSpPr>
            <p:spPr>
              <a:xfrm>
                <a:off x="9683764" y="3781215"/>
                <a:ext cx="58779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zh-CN" alt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2" name="矩形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3764" y="3781215"/>
                <a:ext cx="587790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矩形 62"/>
              <p:cNvSpPr/>
              <p:nvPr/>
            </p:nvSpPr>
            <p:spPr>
              <a:xfrm>
                <a:off x="9704931" y="2922580"/>
                <a:ext cx="527131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𝑞𝐸</m:t>
                      </m:r>
                    </m:oMath>
                  </m:oMathPara>
                </a14:m>
                <a:endParaRPr lang="zh-CN" altLang="en-US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3" name="矩形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4931" y="2922580"/>
                <a:ext cx="527131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矩形 63"/>
              <p:cNvSpPr/>
              <p:nvPr/>
            </p:nvSpPr>
            <p:spPr>
              <a:xfrm>
                <a:off x="7333077" y="3340080"/>
                <a:ext cx="4119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</m:oMath>
                  </m:oMathPara>
                </a14:m>
                <a:endParaRPr lang="zh-CN" alt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4" name="矩形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3077" y="3340080"/>
                <a:ext cx="41197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 Box 14"/>
              <p:cNvSpPr txBox="1">
                <a:spLocks noChangeArrowheads="1"/>
              </p:cNvSpPr>
              <p:nvPr/>
            </p:nvSpPr>
            <p:spPr bwMode="auto">
              <a:xfrm>
                <a:off x="870761" y="1852228"/>
                <a:ext cx="6191250" cy="43559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MS UI Gothic" panose="020B0600070205080204" pitchFamily="34" charset="-128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MS UI Gothic" panose="020B0600070205080204" pitchFamily="34" charset="-128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MS UI Gothic" panose="020B0600070205080204" pitchFamily="34" charset="-128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MS UI Gothic" panose="020B0600070205080204" pitchFamily="34" charset="-128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MS UI 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MS UI 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MS UI 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MS UI 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MS UI Gothic" panose="020B0600070205080204" pitchFamily="34" charset="-128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zh-CN" altLang="en-US" b="0" dirty="0">
                    <a:latin typeface="华文仿宋" panose="02010600040101010101" pitchFamily="2" charset="-122"/>
                    <a:ea typeface="华文仿宋" panose="02010600040101010101" pitchFamily="2" charset="-122"/>
                  </a:rPr>
                  <a:t>       带电油滴库仑力、空气阻力和重力平衡。</a:t>
                </a:r>
                <a:endParaRPr lang="en-US" altLang="zh-CN" b="0" dirty="0">
                  <a:latin typeface="华文仿宋" panose="02010600040101010101" pitchFamily="2" charset="-122"/>
                  <a:ea typeface="华文仿宋" panose="02010600040101010101" pitchFamily="2" charset="-122"/>
                </a:endParaRPr>
              </a:p>
              <a:p>
                <a:pPr eaLnBrk="1" hangingPunct="1"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zh-CN" altLang="en-US" b="0" dirty="0">
                    <a:latin typeface="华文仿宋" panose="02010600040101010101" pitchFamily="2" charset="-122"/>
                    <a:ea typeface="华文仿宋" panose="02010600040101010101" pitchFamily="2" charset="-122"/>
                  </a:rPr>
                  <a:t>匀速下落时</a:t>
                </a:r>
                <a:endParaRPr lang="en-US" altLang="zh-CN" b="0" dirty="0">
                  <a:latin typeface="华文仿宋" panose="02010600040101010101" pitchFamily="2" charset="-122"/>
                  <a:ea typeface="华文仿宋" panose="02010600040101010101" pitchFamily="2" charset="-122"/>
                </a:endParaRPr>
              </a:p>
              <a:p>
                <a:pPr eaLnBrk="1" hangingPunct="1">
                  <a:lnSpc>
                    <a:spcPct val="150000"/>
                  </a:lnSpc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b="0" i="1">
                          <a:latin typeface="Cambria Math" panose="02040503050406030204" pitchFamily="18" charset="0"/>
                        </a:rPr>
                        <m:t>𝑚𝑔</m:t>
                      </m:r>
                      <m:r>
                        <a:rPr lang="zh-CN" altLang="en-US" b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zh-CN" altLang="en-US" b="0" i="1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zh-CN" altLang="en-US" b="0" i="1">
                          <a:latin typeface="Cambria Math" panose="02040503050406030204" pitchFamily="18" charset="0"/>
                        </a:rPr>
                        <m:t>𝜋</m:t>
                      </m:r>
                      <m:r>
                        <m:rPr>
                          <m:nor/>
                        </m:rPr>
                        <a:rPr lang="zh-CN" altLang="en-US" b="0" i="1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zh-CN" altLang="en-US" b="0" i="1">
                          <a:latin typeface="Cambria Math" panose="02040503050406030204" pitchFamily="18" charset="0"/>
                        </a:rPr>
                        <m:t>𝜂</m:t>
                      </m:r>
                      <m:sSub>
                        <m:sSubPr>
                          <m:ctrlPr>
                            <a:rPr lang="zh-CN" altLang="en-US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zh-CN" altLang="en-US" b="0" i="1"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zh-CN" altLang="en-US" b="0">
                              <a:latin typeface="Cambria Math" panose="02040503050406030204" pitchFamily="18" charset="0"/>
                            </a:rPr>
                            <m:t>e</m:t>
                          </m:r>
                        </m:sub>
                      </m:sSub>
                    </m:oMath>
                  </m:oMathPara>
                </a14:m>
                <a:endParaRPr lang="en-US" altLang="zh-CN" b="0" dirty="0">
                  <a:latin typeface="华文仿宋" panose="02010600040101010101" pitchFamily="2" charset="-122"/>
                  <a:ea typeface="华文仿宋" panose="02010600040101010101" pitchFamily="2" charset="-122"/>
                </a:endParaRPr>
              </a:p>
              <a:p>
                <a:pPr eaLnBrk="1" hangingPunct="1"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zh-CN" altLang="en-US" b="0" dirty="0">
                    <a:latin typeface="华文仿宋" panose="02010600040101010101" pitchFamily="2" charset="-122"/>
                    <a:ea typeface="华文仿宋" panose="02010600040101010101" pitchFamily="2" charset="-122"/>
                  </a:rPr>
                  <a:t>上升时</a:t>
                </a:r>
                <a:endParaRPr lang="en-US" altLang="zh-CN" b="0" dirty="0">
                  <a:latin typeface="华文仿宋" panose="02010600040101010101" pitchFamily="2" charset="-122"/>
                  <a:ea typeface="华文仿宋" panose="02010600040101010101" pitchFamily="2" charset="-122"/>
                </a:endParaRPr>
              </a:p>
              <a:p>
                <a:pPr eaLnBrk="1" hangingPunct="1">
                  <a:lnSpc>
                    <a:spcPct val="150000"/>
                  </a:lnSpc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b="0" i="1">
                          <a:latin typeface="Cambria Math" panose="02040503050406030204" pitchFamily="18" charset="0"/>
                        </a:rPr>
                        <m:t>𝑞𝐸</m:t>
                      </m:r>
                      <m:r>
                        <a:rPr lang="zh-CN" altLang="en-US" b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zh-CN" altLang="en-US" b="0" i="1">
                          <a:latin typeface="Cambria Math" panose="02040503050406030204" pitchFamily="18" charset="0"/>
                        </a:rPr>
                        <m:t>𝑚𝑔</m:t>
                      </m:r>
                      <m:r>
                        <a:rPr lang="zh-CN" altLang="en-US" b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zh-CN" altLang="en-US" b="0" i="1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zh-CN" altLang="en-US" b="0" i="1">
                          <a:latin typeface="Cambria Math" panose="02040503050406030204" pitchFamily="18" charset="0"/>
                        </a:rPr>
                        <m:t>𝜋</m:t>
                      </m:r>
                      <m:r>
                        <m:rPr>
                          <m:nor/>
                        </m:rPr>
                        <a:rPr lang="zh-CN" altLang="en-US" b="0" i="1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zh-CN" altLang="en-US" b="0" i="1">
                          <a:latin typeface="Cambria Math" panose="02040503050406030204" pitchFamily="18" charset="0"/>
                        </a:rPr>
                        <m:t>𝜂</m:t>
                      </m:r>
                      <m:sSub>
                        <m:sSubPr>
                          <m:ctrlPr>
                            <a:rPr lang="zh-CN" altLang="en-US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zh-CN" altLang="en-US" b="0" i="1"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zh-CN" altLang="en-US" b="0">
                              <a:latin typeface="Cambria Math" panose="02040503050406030204" pitchFamily="18" charset="0"/>
                            </a:rPr>
                            <m:t>e</m:t>
                          </m:r>
                        </m:sub>
                      </m:sSub>
                    </m:oMath>
                  </m:oMathPara>
                </a14:m>
                <a:endParaRPr lang="en-US" altLang="zh-CN" b="0" dirty="0" smtClean="0"/>
              </a:p>
              <a:p>
                <a:pPr eaLnBrk="1" hangingPunct="1">
                  <a:lnSpc>
                    <a:spcPct val="150000"/>
                  </a:lnSpc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zh-CN" altLang="en-US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zh-CN" altLang="en-US" b="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zh-CN" altLang="en-US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b="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zh-CN" altLang="en-US" b="0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sub>
                              </m:sSub>
                              <m:r>
                                <a:rPr lang="zh-CN" altLang="en-US" b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zh-CN" altLang="en-US" b="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zh-CN" altLang="en-US" b="0" i="1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zh-CN" altLang="en-US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CN" altLang="en-US" b="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zh-CN" altLang="en-US" b="0" i="1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zh-CN" altLang="en-US" b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zh-CN" altLang="en-US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b="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zh-CN" altLang="en-US" b="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</m:sSub>
                              <m:r>
                                <a:rPr lang="zh-CN" altLang="en-US" b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zh-CN" altLang="en-US" b="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zh-CN" altLang="en-US" b="0" i="1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zh-CN" altLang="en-US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CN" altLang="en-US" b="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zh-CN" altLang="en-US" b="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e>
                              <m:d>
                                <m:dPr>
                                  <m:begChr m:val=""/>
                                  <m:ctrlPr>
                                    <a:rPr lang="zh-CN" altLang="en-US" b="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zh-CN" altLang="en-US" b="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zh-CN" altLang="en-US" b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zh-CN" altLang="en-US" b="0" i="1">
                                      <a:latin typeface="Cambria Math" panose="02040503050406030204" pitchFamily="18" charset="0"/>
                                    </a:rPr>
                                    <m:t>𝑚𝑔</m:t>
                                  </m:r>
                                  <m:f>
                                    <m:fPr>
                                      <m:ctrlPr>
                                        <a:rPr lang="zh-CN" altLang="en-US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zh-CN" altLang="en-US" b="0" i="1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num>
                                    <m:den>
                                      <m:r>
                                        <a:rPr lang="zh-CN" altLang="en-US" b="0" i="1">
                                          <a:latin typeface="Cambria Math" panose="02040503050406030204" pitchFamily="18" charset="0"/>
                                        </a:rPr>
                                        <m:t>𝑈</m:t>
                                      </m:r>
                                    </m:den>
                                  </m:f>
                                  <m:r>
                                    <a:rPr lang="zh-CN" altLang="en-US" b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f>
                                    <m:fPr>
                                      <m:ctrlPr>
                                        <a:rPr lang="zh-CN" altLang="en-US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zh-CN" altLang="en-US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zh-CN" altLang="en-US" b="0" i="1">
                                              <a:latin typeface="Cambria Math" panose="02040503050406030204" pitchFamily="18" charset="0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zh-CN" altLang="en-US" b="0" i="1">
                                              <a:latin typeface="Cambria Math" panose="02040503050406030204" pitchFamily="18" charset="0"/>
                                            </a:rPr>
                                            <m:t>𝑔</m:t>
                                          </m:r>
                                        </m:sub>
                                      </m:sSub>
                                      <m:r>
                                        <a:rPr lang="zh-CN" altLang="en-US" b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zh-CN" altLang="en-US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zh-CN" altLang="en-US" b="0" i="1">
                                              <a:latin typeface="Cambria Math" panose="02040503050406030204" pitchFamily="18" charset="0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zh-CN" altLang="en-US" b="0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zh-CN" altLang="en-US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zh-CN" altLang="en-US" b="0" i="1">
                                              <a:latin typeface="Cambria Math" panose="02040503050406030204" pitchFamily="18" charset="0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zh-CN" altLang="en-US" b="0" i="1">
                                              <a:latin typeface="Cambria Math" panose="02040503050406030204" pitchFamily="18" charset="0"/>
                                            </a:rPr>
                                            <m:t>𝑔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</m:eqArr>
                        </m:e>
                      </m:d>
                      <m:r>
                        <a:rPr lang="zh-CN" altLang="en-US" b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zh-CN" altLang="en-US" b="0" i="1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zh-CN" altLang="en-US" b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b="0" i="1"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zh-CN" altLang="en-US" b="0" i="1">
                              <a:latin typeface="Cambria Math" panose="02040503050406030204" pitchFamily="18" charset="0"/>
                            </a:rPr>
                            <m:t>𝑈</m:t>
                          </m:r>
                        </m:den>
                      </m:f>
                      <m:r>
                        <a:rPr lang="zh-CN" altLang="en-US" b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zh-CN" altLang="en-US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b="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zh-CN" altLang="en-US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b="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zh-CN" altLang="en-US" b="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  <m:r>
                        <a:rPr lang="zh-CN" altLang="en-US" b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zh-CN" altLang="en-US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b="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zh-CN" altLang="en-US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b="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zh-CN" altLang="en-US" b="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</m:den>
                      </m:f>
                      <m:r>
                        <a:rPr lang="zh-CN" altLang="en-US" b="0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zh-CN" altLang="en-US" b="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zh-CN" altLang="en-US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zh-CN" altLang="en-US" b="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zh-CN" altLang="en-US" b="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zh-CN" altLang="en-US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CN" altLang="en-US" b="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zh-CN" altLang="en-US" b="0" i="1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zh-CN" altLang="en-US" b="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zh-CN" altLang="en-US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zh-CN" altLang="en-US" b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zh-CN" altLang="en-US" b="0">
                          <a:latin typeface="Cambria Math" panose="02040503050406030204" pitchFamily="18" charset="0"/>
                        </a:rPr>
                        <m:t>动态）</m:t>
                      </m:r>
                    </m:oMath>
                  </m:oMathPara>
                </a14:m>
                <a:endParaRPr lang="zh-CN" altLang="en-US" b="0" dirty="0">
                  <a:latin typeface="华文仿宋" panose="02010600040101010101" pitchFamily="2" charset="-122"/>
                  <a:ea typeface="华文仿宋" panose="02010600040101010101" pitchFamily="2" charset="-122"/>
                </a:endParaRPr>
              </a:p>
            </p:txBody>
          </p:sp>
        </mc:Choice>
        <mc:Fallback>
          <p:sp>
            <p:nvSpPr>
              <p:cNvPr id="67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70761" y="1852228"/>
                <a:ext cx="6191250" cy="4355936"/>
              </a:xfrm>
              <a:prstGeom prst="rect">
                <a:avLst/>
              </a:prstGeom>
              <a:blipFill>
                <a:blip r:embed="rId6"/>
                <a:stretch>
                  <a:fillRect l="-88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0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9540953"/>
              </p:ext>
            </p:extLst>
          </p:nvPr>
        </p:nvGraphicFramePr>
        <p:xfrm>
          <a:off x="4662123" y="5945065"/>
          <a:ext cx="35814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7" imgW="1866600" imgH="469800" progId="Equation.DSMT4">
                  <p:embed/>
                </p:oleObj>
              </mc:Choice>
              <mc:Fallback>
                <p:oleObj name="Equation" r:id="rId7" imgW="1866600" imgH="469800" progId="Equation.DSMT4">
                  <p:embed/>
                  <p:pic>
                    <p:nvPicPr>
                      <p:cNvPr id="208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2123" y="5945065"/>
                        <a:ext cx="35814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5118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四、实验原理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 Box 4"/>
              <p:cNvSpPr txBox="1">
                <a:spLocks noChangeArrowheads="1"/>
              </p:cNvSpPr>
              <p:nvPr/>
            </p:nvSpPr>
            <p:spPr bwMode="auto">
              <a:xfrm>
                <a:off x="845127" y="1838693"/>
                <a:ext cx="10515600" cy="4664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MS UI Gothic" panose="020B0600070205080204" pitchFamily="34" charset="-128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MS UI Gothic" panose="020B0600070205080204" pitchFamily="34" charset="-128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MS UI Gothic" panose="020B0600070205080204" pitchFamily="34" charset="-128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MS UI Gothic" panose="020B0600070205080204" pitchFamily="34" charset="-128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MS UI 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MS UI 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MS UI 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MS UI 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anose="020B0604020202020204" pitchFamily="34" charset="0"/>
                    <a:ea typeface="MS UI Gothic" panose="020B0600070205080204" pitchFamily="34" charset="-128"/>
                  </a:defRPr>
                </a:lvl9pPr>
              </a:lstStyle>
              <a:p>
                <a:pPr lvl="0" eaLnBrk="1" hangingPunct="1">
                  <a:lnSpc>
                    <a:spcPct val="150000"/>
                  </a:lnSpc>
                </a:pPr>
                <a:r>
                  <a:rPr lang="zh-CN" altLang="en-US" b="0" dirty="0">
                    <a:latin typeface="华文仿宋" panose="02010600040101010101" pitchFamily="2" charset="-122"/>
                    <a:ea typeface="华文仿宋" panose="02010600040101010101" pitchFamily="2" charset="-122"/>
                  </a:rPr>
                  <a:t>      由喷雾器喷出的小油滴的半径</a:t>
                </a:r>
                <a:r>
                  <a:rPr lang="en-US" altLang="zh-CN" b="0" i="1" dirty="0">
                    <a:latin typeface="华文仿宋" panose="02010600040101010101" pitchFamily="2" charset="-122"/>
                    <a:ea typeface="华文仿宋" panose="02010600040101010101" pitchFamily="2" charset="-122"/>
                  </a:rPr>
                  <a:t>a</a:t>
                </a:r>
                <a:r>
                  <a:rPr lang="zh-CN" altLang="en-US" b="0" dirty="0">
                    <a:latin typeface="华文仿宋" panose="02010600040101010101" pitchFamily="2" charset="-122"/>
                    <a:ea typeface="华文仿宋" panose="02010600040101010101" pitchFamily="2" charset="-122"/>
                  </a:rPr>
                  <a:t>是微米数量级，其粘度需要修正</a:t>
                </a:r>
                <a:endParaRPr lang="en-US" altLang="zh-CN" b="0" dirty="0">
                  <a:latin typeface="华文仿宋" panose="02010600040101010101" pitchFamily="2" charset="-122"/>
                  <a:ea typeface="华文仿宋" panose="02010600040101010101" pitchFamily="2" charset="-122"/>
                </a:endParaRPr>
              </a:p>
              <a:p>
                <a:pPr lvl="0"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CN" altLang="en-US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p>
                          <m:r>
                            <a:rPr lang="zh-CN" altLang="en-US" b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zh-CN" altLang="en-US" b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𝜂</m:t>
                          </m:r>
                        </m:num>
                        <m:den>
                          <m:r>
                            <a:rPr lang="zh-CN" altLang="en-US" b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zh-CN" altLang="en-US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zh-CN" altLang="en-US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𝑝𝑏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altLang="zh-CN" b="0" dirty="0">
                  <a:solidFill>
                    <a:prstClr val="black"/>
                  </a:solidFill>
                  <a:latin typeface="华文仿宋" panose="02010600040101010101" pitchFamily="2" charset="-122"/>
                  <a:ea typeface="华文仿宋" panose="02010600040101010101" pitchFamily="2" charset="-122"/>
                </a:endParaRPr>
              </a:p>
              <a:p>
                <a:pPr lvl="0" eaLnBrk="1" hangingPunct="1">
                  <a:lnSpc>
                    <a:spcPct val="150000"/>
                  </a:lnSpc>
                </a:pPr>
                <a:r>
                  <a:rPr lang="en-US" altLang="zh-CN" b="0" dirty="0">
                    <a:solidFill>
                      <a:prstClr val="black"/>
                    </a:solidFill>
                    <a:latin typeface="华文仿宋" panose="02010600040101010101" pitchFamily="2" charset="-122"/>
                    <a:ea typeface="华文仿宋" panose="02010600040101010101" pitchFamily="2" charset="-122"/>
                  </a:rPr>
                  <a:t>b</a:t>
                </a:r>
                <a:r>
                  <a:rPr lang="zh-CN" altLang="en-US" b="0" dirty="0">
                    <a:solidFill>
                      <a:prstClr val="black"/>
                    </a:solidFill>
                    <a:latin typeface="华文仿宋" panose="02010600040101010101" pitchFamily="2" charset="-122"/>
                    <a:ea typeface="华文仿宋" panose="02010600040101010101" pitchFamily="2" charset="-122"/>
                  </a:rPr>
                  <a:t>为修正常数，</a:t>
                </a:r>
                <a:r>
                  <a:rPr lang="en-US" altLang="zh-CN" b="0" dirty="0">
                    <a:solidFill>
                      <a:prstClr val="black"/>
                    </a:solidFill>
                    <a:latin typeface="华文仿宋" panose="02010600040101010101" pitchFamily="2" charset="-122"/>
                    <a:ea typeface="华文仿宋" panose="02010600040101010101" pitchFamily="2" charset="-122"/>
                  </a:rPr>
                  <a:t>b=6.17×10-6m.cmHg</a:t>
                </a:r>
                <a:r>
                  <a:rPr lang="zh-CN" altLang="en-US" b="0" dirty="0">
                    <a:solidFill>
                      <a:prstClr val="black"/>
                    </a:solidFill>
                    <a:latin typeface="华文仿宋" panose="02010600040101010101" pitchFamily="2" charset="-122"/>
                    <a:ea typeface="华文仿宋" panose="02010600040101010101" pitchFamily="2" charset="-122"/>
                  </a:rPr>
                  <a:t>，</a:t>
                </a:r>
                <a:r>
                  <a:rPr lang="en-US" altLang="zh-CN" b="0" dirty="0">
                    <a:solidFill>
                      <a:prstClr val="black"/>
                    </a:solidFill>
                    <a:latin typeface="华文仿宋" panose="02010600040101010101" pitchFamily="2" charset="-122"/>
                    <a:ea typeface="华文仿宋" panose="02010600040101010101" pitchFamily="2" charset="-122"/>
                  </a:rPr>
                  <a:t>p</a:t>
                </a:r>
                <a:r>
                  <a:rPr lang="zh-CN" altLang="en-US" b="0" dirty="0">
                    <a:solidFill>
                      <a:prstClr val="black"/>
                    </a:solidFill>
                    <a:latin typeface="华文仿宋" panose="02010600040101010101" pitchFamily="2" charset="-122"/>
                    <a:ea typeface="华文仿宋" panose="02010600040101010101" pitchFamily="2" charset="-122"/>
                  </a:rPr>
                  <a:t>为大气压强，</a:t>
                </a:r>
                <a:r>
                  <a:rPr lang="en-US" altLang="zh-CN" b="0" dirty="0">
                    <a:solidFill>
                      <a:prstClr val="black"/>
                    </a:solidFill>
                    <a:latin typeface="华文仿宋" panose="02010600040101010101" pitchFamily="2" charset="-122"/>
                    <a:ea typeface="华文仿宋" panose="02010600040101010101" pitchFamily="2" charset="-122"/>
                  </a:rPr>
                  <a:t>a</a:t>
                </a:r>
                <a:r>
                  <a:rPr lang="zh-CN" altLang="en-US" b="0" dirty="0">
                    <a:solidFill>
                      <a:prstClr val="black"/>
                    </a:solidFill>
                    <a:latin typeface="华文仿宋" panose="02010600040101010101" pitchFamily="2" charset="-122"/>
                    <a:ea typeface="华文仿宋" panose="02010600040101010101" pitchFamily="2" charset="-122"/>
                  </a:rPr>
                  <a:t>为未修正过的油滴半径。</a:t>
                </a:r>
              </a:p>
              <a:p>
                <a:pPr eaLnBrk="1" hangingPunct="1">
                  <a:lnSpc>
                    <a:spcPct val="150000"/>
                  </a:lnSpc>
                </a:pPr>
                <a:r>
                  <a:rPr lang="en-US" altLang="zh-CN" b="0" dirty="0">
                    <a:latin typeface="华文仿宋" panose="02010600040101010101" pitchFamily="2" charset="-122"/>
                    <a:ea typeface="华文仿宋" panose="02010600040101010101" pitchFamily="2" charset="-122"/>
                  </a:rPr>
                  <a:t>        </a:t>
                </a:r>
                <a:r>
                  <a:rPr lang="zh-CN" altLang="en-US" b="0" dirty="0">
                    <a:latin typeface="华文仿宋" panose="02010600040101010101" pitchFamily="2" charset="-122"/>
                    <a:ea typeface="华文仿宋" panose="02010600040101010101" pitchFamily="2" charset="-122"/>
                  </a:rPr>
                  <a:t>静态法：</a:t>
                </a:r>
                <a:r>
                  <a:rPr lang="en-US" altLang="zh-CN" b="0" dirty="0">
                    <a:latin typeface="华文仿宋" panose="02010600040101010101" pitchFamily="2" charset="-122"/>
                    <a:ea typeface="华文仿宋" panose="02010600040101010101" pitchFamily="2" charset="-122"/>
                  </a:rPr>
                  <a:t> </a:t>
                </a:r>
              </a:p>
              <a:p>
                <a:pPr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zh-CN" altLang="en-US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>
                              <a:latin typeface="Cambria Math" panose="02040503050406030204" pitchFamily="18" charset="0"/>
                            </a:rPr>
                            <m:t>18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CN" altLang="en-US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𝑝𝑔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𝜂</m:t>
                                  </m:r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num>
                                <m:den>
                                  <m:d>
                                    <m:dPr>
                                      <m:begChr m:val=""/>
                                      <m:ctrlP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zh-CN" alt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zh-CN" altLang="en-US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zh-CN" altLang="en-US" i="0">
                                              <a:latin typeface="Cambria Math" panose="02040503050406030204" pitchFamily="18" charset="0"/>
                                            </a:rPr>
                                            <m:t>𝐠</m:t>
                                          </m:r>
                                        </m:sub>
                                      </m:sSub>
                                      <m:r>
                                        <a:rPr lang="zh-CN" altLang="en-US">
                                          <a:latin typeface="Cambria Math" panose="02040503050406030204" pitchFamily="18" charset="0"/>
                                        </a:rPr>
                                        <m:t>(1+</m:t>
                                      </m:r>
                                      <m:f>
                                        <m:fPr>
                                          <m:ctrlPr>
                                            <a:rPr lang="zh-CN" alt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zh-CN" altLang="en-US" i="1">
                                              <a:latin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</m:num>
                                        <m:den>
                                          <m:r>
                                            <a:rPr lang="zh-CN" altLang="en-US" i="1">
                                              <a:latin typeface="Cambria Math" panose="02040503050406030204" pitchFamily="18" charset="0"/>
                                            </a:rPr>
                                            <m:t>𝑝𝑎</m:t>
                                          </m:r>
                                        </m:den>
                                      </m:f>
                                    </m:e>
                                  </m:d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type m:val="lin"/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zh-CN" altLang="en-US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𝑈</m:t>
                          </m:r>
                        </m:den>
                      </m:f>
                    </m:oMath>
                  </m:oMathPara>
                </a14:m>
                <a:endParaRPr lang="en-US" altLang="zh-CN" b="0" dirty="0">
                  <a:latin typeface="华文仿宋" panose="02010600040101010101" pitchFamily="2" charset="-122"/>
                  <a:ea typeface="华文仿宋" panose="02010600040101010101" pitchFamily="2" charset="-122"/>
                </a:endParaRPr>
              </a:p>
              <a:p>
                <a:pPr eaLnBrk="1" hangingPunct="1">
                  <a:lnSpc>
                    <a:spcPct val="150000"/>
                  </a:lnSpc>
                </a:pPr>
                <a:r>
                  <a:rPr lang="zh-CN" altLang="en-US" b="0" dirty="0">
                    <a:latin typeface="华文仿宋" panose="02010600040101010101" pitchFamily="2" charset="-122"/>
                    <a:ea typeface="华文仿宋" panose="02010600040101010101" pitchFamily="2" charset="-122"/>
                  </a:rPr>
                  <a:t>其中</a:t>
                </a:r>
                <a14:m>
                  <m:oMath xmlns:m="http://schemas.openxmlformats.org/officeDocument/2006/math">
                    <m:r>
                      <a:rPr lang="zh-CN" altLang="en-US" b="0" i="1" dirty="0">
                        <a:latin typeface="Cambria Math" panose="02040503050406030204" pitchFamily="18" charset="0"/>
                      </a:rPr>
                      <m:t>，</m:t>
                    </m:r>
                    <m:r>
                      <a:rPr lang="en-US" altLang="zh-CN" b="1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zh-CN" altLang="en-US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zh-CN" alt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zh-CN" alt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zh-CN" altLang="en-US">
                                <a:latin typeface="Cambria Math" panose="02040503050406030204" pitchFamily="18" charset="0"/>
                              </a:rPr>
                              <m:t>9</m:t>
                            </m:r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𝜂</m:t>
                            </m:r>
                            <m:sSub>
                              <m:sSubPr>
                                <m:ctrlP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zh-CN" altLang="en-US" i="0">
                                    <a:latin typeface="Cambria Math" panose="02040503050406030204" pitchFamily="18" charset="0"/>
                                  </a:rPr>
                                  <m:t>𝐠</m:t>
                                </m:r>
                              </m:sub>
                            </m:sSub>
                          </m:num>
                          <m:den>
                            <m:r>
                              <a:rPr lang="zh-CN" alt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den>
                        </m:f>
                      </m:e>
                    </m:rad>
                  </m:oMath>
                </a14:m>
                <a:r>
                  <a:rPr lang="zh-CN" altLang="en-US" b="0" dirty="0" smtClean="0">
                    <a:latin typeface="华文仿宋" panose="02010600040101010101" pitchFamily="2" charset="-122"/>
                    <a:ea typeface="华文仿宋" panose="02010600040101010101" pitchFamily="2" charset="-122"/>
                  </a:rPr>
                  <a:t>。</a:t>
                </a:r>
                <a:endParaRPr lang="en-US" altLang="zh-CN" b="0" dirty="0">
                  <a:latin typeface="华文仿宋" panose="02010600040101010101" pitchFamily="2" charset="-122"/>
                  <a:ea typeface="华文仿宋" panose="02010600040101010101" pitchFamily="2" charset="-122"/>
                </a:endParaRPr>
              </a:p>
            </p:txBody>
          </p:sp>
        </mc:Choice>
        <mc:Fallback>
          <p:sp>
            <p:nvSpPr>
              <p:cNvPr id="25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45127" y="1838693"/>
                <a:ext cx="10515600" cy="4664162"/>
              </a:xfrm>
              <a:prstGeom prst="rect">
                <a:avLst/>
              </a:prstGeom>
              <a:blipFill>
                <a:blip r:embed="rId2"/>
                <a:stretch>
                  <a:fillRect l="-5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538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五、实验步骤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5127" y="1828800"/>
            <a:ext cx="5133642" cy="435133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1. </a:t>
            </a:r>
            <a:r>
              <a:rPr lang="zh-CN" altLang="en-US" dirty="0"/>
              <a:t>调整仪器：</a:t>
            </a:r>
            <a:endParaRPr lang="en-US" altLang="zh-CN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dirty="0">
                <a:solidFill>
                  <a:schemeClr val="tx1"/>
                </a:solidFill>
              </a:rPr>
              <a:t>    </a:t>
            </a:r>
            <a:r>
              <a:rPr lang="zh-CN" altLang="en-US" sz="1800" dirty="0">
                <a:solidFill>
                  <a:schemeClr val="tx1"/>
                </a:solidFill>
              </a:rPr>
              <a:t>调整仪器水平，检查油雾孔开关。</a:t>
            </a:r>
            <a:endParaRPr lang="en-US" altLang="zh-CN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2. </a:t>
            </a:r>
            <a:r>
              <a:rPr lang="zh-CN" altLang="en-US" dirty="0"/>
              <a:t>油滴选择：</a:t>
            </a:r>
            <a:endParaRPr lang="en-US" altLang="zh-CN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dirty="0">
                <a:solidFill>
                  <a:schemeClr val="tx1"/>
                </a:solidFill>
              </a:rPr>
              <a:t>   (a) </a:t>
            </a:r>
            <a:r>
              <a:rPr lang="zh-CN" altLang="en-US" sz="1800" dirty="0">
                <a:solidFill>
                  <a:schemeClr val="tx1"/>
                </a:solidFill>
              </a:rPr>
              <a:t>微调显微镜焦距，观察油滴运动，练习控制油滴。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dirty="0">
                <a:solidFill>
                  <a:schemeClr val="tx1"/>
                </a:solidFill>
              </a:rPr>
              <a:t>   (b) </a:t>
            </a:r>
            <a:r>
              <a:rPr lang="zh-CN" altLang="en-US" sz="1800" dirty="0">
                <a:solidFill>
                  <a:schemeClr val="tx1"/>
                </a:solidFill>
              </a:rPr>
              <a:t>寻找合适的油滴。通常选择平衡电压在</a:t>
            </a:r>
            <a:r>
              <a:rPr lang="en-US" altLang="zh-CN" sz="1800" dirty="0">
                <a:solidFill>
                  <a:schemeClr val="tx1"/>
                </a:solidFill>
              </a:rPr>
              <a:t>100~300V</a:t>
            </a:r>
            <a:r>
              <a:rPr lang="zh-CN" altLang="en-US" sz="1800" dirty="0">
                <a:solidFill>
                  <a:schemeClr val="tx1"/>
                </a:solidFill>
              </a:rPr>
              <a:t>，在</a:t>
            </a:r>
            <a:r>
              <a:rPr lang="en-US" altLang="zh-CN" sz="1800" dirty="0">
                <a:solidFill>
                  <a:schemeClr val="tx1"/>
                </a:solidFill>
              </a:rPr>
              <a:t>8</a:t>
            </a:r>
            <a:r>
              <a:rPr lang="zh-CN" altLang="en-US" sz="1800" dirty="0">
                <a:solidFill>
                  <a:schemeClr val="tx1"/>
                </a:solidFill>
              </a:rPr>
              <a:t>－</a:t>
            </a:r>
            <a:r>
              <a:rPr lang="en-US" altLang="zh-CN" sz="1800" dirty="0">
                <a:solidFill>
                  <a:schemeClr val="tx1"/>
                </a:solidFill>
              </a:rPr>
              <a:t>30</a:t>
            </a:r>
            <a:r>
              <a:rPr lang="zh-CN" altLang="en-US" sz="1800" dirty="0">
                <a:solidFill>
                  <a:schemeClr val="tx1"/>
                </a:solidFill>
              </a:rPr>
              <a:t>秒内匀速下落</a:t>
            </a:r>
            <a:r>
              <a:rPr lang="en-US" altLang="zh-CN" sz="1800" dirty="0">
                <a:solidFill>
                  <a:schemeClr val="tx1"/>
                </a:solidFill>
              </a:rPr>
              <a:t>1.5</a:t>
            </a:r>
            <a:r>
              <a:rPr lang="zh-CN" altLang="en-US" sz="1800" dirty="0">
                <a:solidFill>
                  <a:schemeClr val="tx1"/>
                </a:solidFill>
              </a:rPr>
              <a:t>毫米的油滴比较合适 。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1800" dirty="0"/>
          </a:p>
          <a:p>
            <a:pPr>
              <a:lnSpc>
                <a:spcPct val="150000"/>
              </a:lnSpc>
            </a:pPr>
            <a:endParaRPr lang="zh-CN" altLang="en-US" sz="18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682" y="2500899"/>
            <a:ext cx="4575790" cy="3192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372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五、实验步骤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dirty="0"/>
                  <a:t>3. </a:t>
                </a:r>
                <a:r>
                  <a:rPr lang="zh-CN" altLang="en-US" dirty="0"/>
                  <a:t>正式测量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zh-CN" sz="1800" dirty="0">
                    <a:solidFill>
                      <a:schemeClr val="tx1"/>
                    </a:solidFill>
                  </a:rPr>
                  <a:t>(1) </a:t>
                </a:r>
                <a:r>
                  <a:rPr lang="zh-CN" altLang="en-US" sz="1800" dirty="0">
                    <a:solidFill>
                      <a:schemeClr val="tx1"/>
                    </a:solidFill>
                  </a:rPr>
                  <a:t>移动到某横线附近，细调平衡电压，使油滴静止，得到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sub>
                    </m:sSub>
                  </m:oMath>
                </a14:m>
                <a:r>
                  <a:rPr lang="zh-CN" altLang="en-US" sz="1800" dirty="0">
                    <a:solidFill>
                      <a:schemeClr val="tx1"/>
                    </a:solidFill>
                  </a:rPr>
                  <a:t>。</a:t>
                </a:r>
                <a:endParaRPr lang="en-US" altLang="zh-CN" sz="1800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zh-CN" sz="1800" dirty="0">
                    <a:solidFill>
                      <a:schemeClr val="tx1"/>
                    </a:solidFill>
                  </a:rPr>
                  <a:t>(2) </a:t>
                </a:r>
                <a:r>
                  <a:rPr lang="zh-CN" altLang="en-US" sz="1800" dirty="0">
                    <a:solidFill>
                      <a:schemeClr val="tx1"/>
                    </a:solidFill>
                  </a:rPr>
                  <a:t>移动到零刻度线以上，选择下落档，测量匀速下落</a:t>
                </a:r>
                <a:r>
                  <a:rPr lang="en-US" altLang="zh-CN" sz="1800" dirty="0">
                    <a:solidFill>
                      <a:schemeClr val="tx1"/>
                    </a:solidFill>
                  </a:rPr>
                  <a:t>1.6mm</a:t>
                </a:r>
                <a:r>
                  <a:rPr lang="zh-CN" altLang="en-US" sz="1800" dirty="0">
                    <a:solidFill>
                      <a:schemeClr val="tx1"/>
                    </a:solidFill>
                  </a:rPr>
                  <a:t>距离的时间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</m:oMath>
                </a14:m>
                <a:r>
                  <a:rPr lang="zh-CN" altLang="en-US" sz="1800" dirty="0">
                    <a:solidFill>
                      <a:schemeClr val="tx1"/>
                    </a:solidFill>
                  </a:rPr>
                  <a:t>，重复测量</a:t>
                </a:r>
                <a:r>
                  <a:rPr lang="en-US" altLang="zh-CN" sz="1800" dirty="0">
                    <a:solidFill>
                      <a:schemeClr val="tx1"/>
                    </a:solidFill>
                  </a:rPr>
                  <a:t>5</a:t>
                </a:r>
                <a:r>
                  <a:rPr lang="zh-CN" altLang="en-US" sz="1800" dirty="0">
                    <a:solidFill>
                      <a:schemeClr val="tx1"/>
                    </a:solidFill>
                  </a:rPr>
                  <a:t>次。</a:t>
                </a:r>
                <a:endParaRPr lang="en-US" altLang="zh-CN" sz="1800" dirty="0">
                  <a:solidFill>
                    <a:schemeClr val="tx1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zh-CN" sz="1800" dirty="0">
                    <a:solidFill>
                      <a:schemeClr val="tx1"/>
                    </a:solidFill>
                  </a:rPr>
                  <a:t>(3) </a:t>
                </a:r>
                <a:r>
                  <a:rPr lang="zh-CN" altLang="en-US" sz="1800" dirty="0">
                    <a:solidFill>
                      <a:schemeClr val="tx1"/>
                    </a:solidFill>
                  </a:rPr>
                  <a:t>选择</a:t>
                </a:r>
                <a:r>
                  <a:rPr lang="en-US" altLang="zh-CN" sz="1800" dirty="0">
                    <a:solidFill>
                      <a:schemeClr val="tx1"/>
                    </a:solidFill>
                  </a:rPr>
                  <a:t>10</a:t>
                </a:r>
                <a:r>
                  <a:rPr lang="zh-CN" altLang="en-US" sz="1800" dirty="0">
                    <a:solidFill>
                      <a:schemeClr val="tx1"/>
                    </a:solidFill>
                  </a:rPr>
                  <a:t>个油滴重复</a:t>
                </a:r>
                <a:r>
                  <a:rPr lang="en-US" altLang="zh-CN" sz="1800" dirty="0">
                    <a:solidFill>
                      <a:schemeClr val="tx1"/>
                    </a:solidFill>
                  </a:rPr>
                  <a:t>2</a:t>
                </a:r>
                <a:r>
                  <a:rPr lang="zh-CN" altLang="en-US" sz="1800" dirty="0">
                    <a:solidFill>
                      <a:schemeClr val="tx1"/>
                    </a:solidFill>
                  </a:rPr>
                  <a:t>、</a:t>
                </a:r>
                <a:r>
                  <a:rPr lang="en-US" altLang="zh-CN" sz="1800" dirty="0">
                    <a:solidFill>
                      <a:schemeClr val="tx1"/>
                    </a:solidFill>
                  </a:rPr>
                  <a:t>3</a:t>
                </a:r>
                <a:r>
                  <a:rPr lang="zh-CN" altLang="en-US" sz="1800" dirty="0">
                    <a:solidFill>
                      <a:schemeClr val="tx1"/>
                    </a:solidFill>
                  </a:rPr>
                  <a:t>过程，记录平衡电压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sub>
                    </m:sSub>
                  </m:oMath>
                </a14:m>
                <a:r>
                  <a:rPr lang="zh-CN" altLang="en-US" sz="1800" dirty="0">
                    <a:solidFill>
                      <a:schemeClr val="tx1"/>
                    </a:solidFill>
                  </a:rPr>
                  <a:t>和下落时间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</m:oMath>
                </a14:m>
                <a:r>
                  <a:rPr lang="zh-CN" altLang="en-US" sz="1800" dirty="0">
                    <a:solidFill>
                      <a:schemeClr val="tx1"/>
                    </a:solidFill>
                  </a:rPr>
                  <a:t>。</a:t>
                </a:r>
              </a:p>
              <a:p>
                <a:pPr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en-US" altLang="zh-CN" dirty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8683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六、注意事项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1. </a:t>
            </a:r>
            <a:r>
              <a:rPr lang="zh-CN" altLang="en-US" dirty="0"/>
              <a:t>通电过程中，禁止触摸两电极的基板</a:t>
            </a:r>
            <a:endParaRPr lang="en-US" altLang="zh-CN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2. </a:t>
            </a:r>
            <a:r>
              <a:rPr lang="zh-CN" altLang="en-US" dirty="0"/>
              <a:t>注意油壶竖拿，禁止连续喷油，交换油壶进行上述实验</a:t>
            </a:r>
            <a:endParaRPr lang="en-US" altLang="zh-CN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3. </a:t>
            </a:r>
            <a:r>
              <a:rPr lang="zh-CN" altLang="en-US" dirty="0"/>
              <a:t>做完实验，整理仪器，打扫实验室卫生</a:t>
            </a:r>
            <a:endParaRPr lang="en-US" altLang="zh-CN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89192059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TM02900688[[fn=平面]]</Template>
  <TotalTime>958</TotalTime>
  <Words>615</Words>
  <Application>Microsoft Office PowerPoint</Application>
  <PresentationFormat>宽屏</PresentationFormat>
  <Paragraphs>54</Paragraphs>
  <Slides>9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3" baseType="lpstr">
      <vt:lpstr>MS UI Gothic</vt:lpstr>
      <vt:lpstr>等线</vt:lpstr>
      <vt:lpstr>华文仿宋</vt:lpstr>
      <vt:lpstr>华文新魏</vt:lpstr>
      <vt:lpstr>宋体</vt:lpstr>
      <vt:lpstr>Arial</vt:lpstr>
      <vt:lpstr>Calibri</vt:lpstr>
      <vt:lpstr>Calibri Light</vt:lpstr>
      <vt:lpstr>Cambria Math</vt:lpstr>
      <vt:lpstr>Times New Roman</vt:lpstr>
      <vt:lpstr>Wingdings</vt:lpstr>
      <vt:lpstr>Wingdings 2</vt:lpstr>
      <vt:lpstr>HDOfficeLightV0</vt:lpstr>
      <vt:lpstr>Equation</vt:lpstr>
      <vt:lpstr>密立根油滴实验</vt:lpstr>
      <vt:lpstr>一、实验简介</vt:lpstr>
      <vt:lpstr>二、实验目的</vt:lpstr>
      <vt:lpstr>三、实验仪器</vt:lpstr>
      <vt:lpstr>四、实验原理</vt:lpstr>
      <vt:lpstr>四、实验原理</vt:lpstr>
      <vt:lpstr>五、实验步骤</vt:lpstr>
      <vt:lpstr>五、实验步骤</vt:lpstr>
      <vt:lpstr>六、注意事项</vt:lpstr>
    </vt:vector>
  </TitlesOfParts>
  <Company>Win10NeT.COM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XiaZaiMa.COM</dc:creator>
  <cp:lastModifiedBy>XiaZaiMa.COM</cp:lastModifiedBy>
  <cp:revision>44</cp:revision>
  <dcterms:created xsi:type="dcterms:W3CDTF">2017-05-19T00:45:05Z</dcterms:created>
  <dcterms:modified xsi:type="dcterms:W3CDTF">2017-06-07T02:25:05Z</dcterms:modified>
</cp:coreProperties>
</file>