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59" r:id="rId4"/>
    <p:sldId id="260" r:id="rId5"/>
    <p:sldId id="261" r:id="rId6"/>
    <p:sldId id="269" r:id="rId7"/>
    <p:sldId id="266" r:id="rId8"/>
    <p:sldId id="262" r:id="rId9"/>
    <p:sldId id="271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3366"/>
    <a:srgbClr val="D608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724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65EF-831B-483C-8F92-7AF378F8F218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2093-151C-471B-86DC-FC9AD5C0463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205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A225A-B432-4EB7-BD26-27E51ECAA5B1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88DCC-0D81-44F7-A7A3-D98494380B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4957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26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添加物理史、拓展应用等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4399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1093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10937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48037"/>
            <a:ext cx="4114800" cy="365125"/>
          </a:xfrm>
        </p:spPr>
        <p:txBody>
          <a:bodyPr vert="horz" lIns="91440" tIns="45720" rIns="91440" bIns="45720" rtlCol="0" anchor="ctr"/>
          <a:lstStyle>
            <a:lvl1pPr algn="ctr">
              <a:defRPr lang="en-US" altLang="zh-CN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1524000" y="3534224"/>
            <a:ext cx="9144000" cy="678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94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103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7565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zh-CN" altLang="en-US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51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>
                <a:solidFill>
                  <a:srgbClr val="0070C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/>
              <a:t>西北农林科技大学    物理实验教学示范中心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6733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/>
          <a:lstStyle>
            <a:lvl1pPr>
              <a:defRPr lang="zh-CN" altLang="en-US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/>
              <a:t>西北农林科技大学    物理实验教学示范中心</a:t>
            </a:r>
          </a:p>
        </p:txBody>
      </p:sp>
    </p:spTree>
    <p:extLst>
      <p:ext uri="{BB962C8B-B14F-4D97-AF65-F5344CB8AC3E}">
        <p14:creationId xmlns:p14="http://schemas.microsoft.com/office/powerpoint/2010/main" xmlns="" val="6636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1" name="右箭头 10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04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54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235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sz="28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sz="2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4014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536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altLang="en-US" sz="1800" kern="12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 dirty="0"/>
              <a:t>西北农林科技大学              物理实验教学示范中心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7325" y="60949"/>
            <a:ext cx="3039235" cy="51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81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华文仿宋" panose="0201060004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0.jpeg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17443" y="806482"/>
            <a:ext cx="11082131" cy="2387600"/>
          </a:xfrm>
        </p:spPr>
        <p:txBody>
          <a:bodyPr/>
          <a:lstStyle/>
          <a:p>
            <a:r>
              <a:rPr lang="zh-CN" altLang="zh-CN" b="1" dirty="0"/>
              <a:t>稳态法测量不良导体的导热系数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b="1" dirty="0"/>
          </a:p>
          <a:p>
            <a:r>
              <a:rPr lang="zh-CN" altLang="en-US" b="1" dirty="0"/>
              <a:t>物理实验教学示范中心 </a:t>
            </a:r>
          </a:p>
        </p:txBody>
      </p:sp>
    </p:spTree>
    <p:extLst>
      <p:ext uri="{BB962C8B-B14F-4D97-AF65-F5344CB8AC3E}">
        <p14:creationId xmlns:p14="http://schemas.microsoft.com/office/powerpoint/2010/main" xmlns="" val="159801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/>
              <a:t>1</a:t>
            </a:r>
            <a:r>
              <a:rPr lang="en-US" altLang="zh-CN" sz="2400" b="1" dirty="0">
                <a:solidFill>
                  <a:schemeClr val="tx1"/>
                </a:solidFill>
              </a:rPr>
              <a:t>. </a:t>
            </a:r>
            <a:r>
              <a:rPr lang="zh-CN" altLang="en-US" sz="2400" b="1" dirty="0">
                <a:solidFill>
                  <a:schemeClr val="tx1"/>
                </a:solidFill>
              </a:rPr>
              <a:t>为了准确测定加热盘和散热盘的温度，实验中应该在两个传感器上涂些导热硅脂或者硅油，以使</a:t>
            </a:r>
            <a:r>
              <a:rPr lang="zh-CN" altLang="en-US" sz="2400" b="1" dirty="0">
                <a:solidFill>
                  <a:srgbClr val="FF0000"/>
                </a:solidFill>
              </a:rPr>
              <a:t>传感器和加热盘、散热盘充分接触</a:t>
            </a:r>
            <a:r>
              <a:rPr lang="zh-CN" altLang="en-US" sz="2400" b="1" dirty="0"/>
              <a:t>；</a:t>
            </a:r>
            <a:endParaRPr lang="en-US" altLang="zh-CN" sz="24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/>
              <a:t> 2. </a:t>
            </a:r>
            <a:r>
              <a:rPr lang="zh-CN" altLang="en-US" sz="2400" b="1" dirty="0">
                <a:solidFill>
                  <a:schemeClr val="tx1"/>
                </a:solidFill>
              </a:rPr>
              <a:t>另外，加热橡皮样品的时候，为达到稳定的传热，调节底部的三个微调螺丝，使</a:t>
            </a:r>
            <a:r>
              <a:rPr lang="zh-CN" altLang="en-US" sz="2400" b="1" dirty="0">
                <a:solidFill>
                  <a:srgbClr val="FF0000"/>
                </a:solidFill>
              </a:rPr>
              <a:t>样品与加热盘、散热盘紧密接触</a:t>
            </a:r>
            <a:r>
              <a:rPr lang="zh-CN" altLang="en-US" sz="2400" b="1" dirty="0"/>
              <a:t>，</a:t>
            </a:r>
            <a:r>
              <a:rPr lang="zh-CN" altLang="en-US" sz="2400" b="1" dirty="0">
                <a:solidFill>
                  <a:schemeClr val="tx1"/>
                </a:solidFill>
              </a:rPr>
              <a:t>但注意不宜过紧或过松</a:t>
            </a:r>
            <a:r>
              <a:rPr lang="zh-CN" altLang="en-US" sz="2400" b="1" dirty="0"/>
              <a:t>；</a:t>
            </a:r>
            <a:endParaRPr lang="en-US" altLang="zh-CN" sz="24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/>
              <a:t> 3. </a:t>
            </a:r>
            <a:r>
              <a:rPr lang="zh-CN" altLang="zh-CN" sz="2400" b="1" dirty="0">
                <a:solidFill>
                  <a:schemeClr val="tx1"/>
                </a:solidFill>
              </a:rPr>
              <a:t>加热盘和散热盘两个传感器要</a:t>
            </a:r>
            <a:r>
              <a:rPr lang="zh-CN" altLang="zh-CN" sz="2400" b="1" dirty="0">
                <a:solidFill>
                  <a:srgbClr val="FF0000"/>
                </a:solidFill>
              </a:rPr>
              <a:t>一一对应，不可互换</a:t>
            </a:r>
            <a:r>
              <a:rPr lang="zh-CN" altLang="zh-CN" sz="2400" b="1" dirty="0"/>
              <a:t>。</a:t>
            </a:r>
            <a:endParaRPr lang="en-US" altLang="zh-CN" sz="24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/>
              <a:t> 4. </a:t>
            </a:r>
            <a:r>
              <a:rPr lang="zh-CN" altLang="en-US" sz="2400" b="1" dirty="0">
                <a:solidFill>
                  <a:schemeClr val="tx1"/>
                </a:solidFill>
              </a:rPr>
              <a:t>在测试散热盘的散热速率时</a:t>
            </a:r>
            <a:r>
              <a:rPr lang="zh-CN" altLang="en-US" sz="2400" b="1" dirty="0"/>
              <a:t>，</a:t>
            </a:r>
            <a:r>
              <a:rPr lang="zh-CN" altLang="en-US" sz="2400" b="1" dirty="0">
                <a:solidFill>
                  <a:srgbClr val="FF0000"/>
                </a:solidFill>
              </a:rPr>
              <a:t>取走样品之前，一定要先关掉电源，</a:t>
            </a:r>
            <a:r>
              <a:rPr lang="zh-CN" altLang="en-US" sz="2400" b="1" dirty="0">
                <a:solidFill>
                  <a:schemeClr val="tx1"/>
                </a:solidFill>
              </a:rPr>
              <a:t>然后再让加热盘与散热盘接触，同时</a:t>
            </a:r>
            <a:r>
              <a:rPr lang="zh-CN" altLang="en-US" sz="2400" b="1" dirty="0">
                <a:solidFill>
                  <a:srgbClr val="FF0000"/>
                </a:solidFill>
              </a:rPr>
              <a:t>绝不能用手去碰触</a:t>
            </a:r>
            <a:r>
              <a:rPr lang="zh-CN" altLang="en-US" sz="2400" b="1" dirty="0">
                <a:solidFill>
                  <a:schemeClr val="tx1"/>
                </a:solidFill>
              </a:rPr>
              <a:t>加热盘与散热盘</a:t>
            </a:r>
            <a:r>
              <a:rPr lang="zh-CN" altLang="en-US" sz="2400" b="1" dirty="0"/>
              <a:t>。</a:t>
            </a:r>
            <a:r>
              <a:rPr lang="zh-CN" altLang="en-US" sz="2400" b="1" dirty="0">
                <a:solidFill>
                  <a:srgbClr val="FF0000"/>
                </a:solidFill>
              </a:rPr>
              <a:t>小心操作！注意安全，避免烫伤。</a:t>
            </a:r>
            <a:endParaRPr lang="en-US" altLang="zh-CN" sz="2400" b="1" dirty="0"/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8919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一、实验简介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solidFill>
                  <a:schemeClr val="tx1"/>
                </a:solidFill>
                <a:latin typeface="华文仿宋" pitchFamily="2" charset="-122"/>
              </a:rPr>
              <a:t>导热系数是描述材料特性的一个基本物理量，</a:t>
            </a: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用于描述物质的热传导性质，</a:t>
            </a:r>
            <a:r>
              <a:rPr lang="zh-CN" altLang="zh-CN" sz="2400" b="1" dirty="0">
                <a:solidFill>
                  <a:schemeClr val="tx1"/>
                </a:solidFill>
                <a:latin typeface="华文仿宋" pitchFamily="2" charset="-122"/>
              </a:rPr>
              <a:t>其大小取决于材料的成分、结构和所含杂质的多少。</a:t>
            </a:r>
            <a:endParaRPr lang="en-US" altLang="zh-CN" sz="2400" b="1" dirty="0">
              <a:solidFill>
                <a:schemeClr val="tx1"/>
              </a:solidFill>
              <a:latin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在科学实验和工程技术中，</a:t>
            </a:r>
            <a:r>
              <a:rPr lang="zh-CN" altLang="zh-CN" sz="2400" b="1" dirty="0">
                <a:solidFill>
                  <a:schemeClr val="tx1"/>
                </a:solidFill>
                <a:latin typeface="华文仿宋" pitchFamily="2" charset="-122"/>
              </a:rPr>
              <a:t>材料的导热系数</a:t>
            </a: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通常</a:t>
            </a:r>
            <a:r>
              <a:rPr lang="zh-CN" altLang="zh-CN" sz="2400" b="1" dirty="0">
                <a:solidFill>
                  <a:schemeClr val="tx1"/>
                </a:solidFill>
                <a:latin typeface="华文仿宋" pitchFamily="2" charset="-122"/>
              </a:rPr>
              <a:t>需要</a:t>
            </a: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通过</a:t>
            </a:r>
            <a:r>
              <a:rPr lang="zh-CN" altLang="zh-CN" sz="2400" b="1" dirty="0">
                <a:solidFill>
                  <a:schemeClr val="tx1"/>
                </a:solidFill>
                <a:latin typeface="华文仿宋" pitchFamily="2" charset="-122"/>
              </a:rPr>
              <a:t>实验</a:t>
            </a: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来</a:t>
            </a:r>
            <a:r>
              <a:rPr lang="zh-CN" altLang="zh-CN" sz="2400" b="1" dirty="0">
                <a:solidFill>
                  <a:schemeClr val="tx1"/>
                </a:solidFill>
                <a:latin typeface="华文仿宋" pitchFamily="2" charset="-122"/>
              </a:rPr>
              <a:t>具体测定</a:t>
            </a: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，一般分为稳态法和动态法两类</a:t>
            </a: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  <a:cs typeface="Times New Roman" pitchFamily="18" charset="0"/>
              </a:rPr>
              <a:t>。</a:t>
            </a:r>
            <a:endParaRPr lang="en-US" altLang="zh-CN" sz="2400" b="1" dirty="0">
              <a:solidFill>
                <a:schemeClr val="tx1"/>
              </a:solidFill>
              <a:latin typeface="华文仿宋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不良导体指导热系数小、导热性能差的材料。良导体如铜的导热系数为</a:t>
            </a:r>
            <a:r>
              <a:rPr lang="en-US" altLang="zh-CN" sz="2400" b="1" dirty="0">
                <a:solidFill>
                  <a:schemeClr val="tx1"/>
                </a:solidFill>
              </a:rPr>
              <a:t>4.0×10</a:t>
            </a:r>
            <a:r>
              <a:rPr lang="en-US" altLang="zh-CN" sz="2400" b="1" baseline="30000" dirty="0">
                <a:solidFill>
                  <a:schemeClr val="tx1"/>
                </a:solidFill>
              </a:rPr>
              <a:t>2</a:t>
            </a:r>
            <a:r>
              <a:rPr lang="en-US" altLang="zh-CN" sz="2400" b="1" dirty="0">
                <a:solidFill>
                  <a:schemeClr val="tx1"/>
                </a:solidFill>
              </a:rPr>
              <a:t> W.m</a:t>
            </a:r>
            <a:r>
              <a:rPr lang="en-US" altLang="zh-CN" sz="2400" b="1" baseline="30000" dirty="0">
                <a:solidFill>
                  <a:schemeClr val="tx1"/>
                </a:solidFill>
              </a:rPr>
              <a:t>-1</a:t>
            </a:r>
            <a:r>
              <a:rPr lang="en-US" altLang="zh-CN" sz="2400" b="1" dirty="0">
                <a:solidFill>
                  <a:schemeClr val="tx1"/>
                </a:solidFill>
              </a:rPr>
              <a:t>.K</a:t>
            </a:r>
            <a:r>
              <a:rPr lang="en-US" altLang="zh-CN" sz="2400" b="1" baseline="30000" dirty="0">
                <a:solidFill>
                  <a:schemeClr val="tx1"/>
                </a:solidFill>
              </a:rPr>
              <a:t>-1</a:t>
            </a:r>
            <a:r>
              <a:rPr lang="en-US" altLang="zh-CN" sz="2400" baseline="30000" dirty="0">
                <a:solidFill>
                  <a:schemeClr val="tx1"/>
                </a:solidFill>
              </a:rPr>
              <a:t> </a:t>
            </a:r>
            <a:r>
              <a:rPr lang="zh-CN" altLang="en-US" sz="2400" dirty="0">
                <a:solidFill>
                  <a:schemeClr val="tx1"/>
                </a:solidFill>
              </a:rPr>
              <a:t>，</a:t>
            </a: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不良导体如橡胶导热系数为</a:t>
            </a:r>
            <a:r>
              <a:rPr lang="en-US" altLang="zh-CN" sz="2400" b="1" dirty="0">
                <a:solidFill>
                  <a:schemeClr val="tx1"/>
                </a:solidFill>
              </a:rPr>
              <a:t>0.22 W.m</a:t>
            </a:r>
            <a:r>
              <a:rPr lang="en-US" altLang="zh-CN" sz="2400" b="1" baseline="30000" dirty="0">
                <a:solidFill>
                  <a:schemeClr val="tx1"/>
                </a:solidFill>
              </a:rPr>
              <a:t>-1</a:t>
            </a:r>
            <a:r>
              <a:rPr lang="en-US" altLang="zh-CN" sz="2400" b="1" dirty="0">
                <a:solidFill>
                  <a:schemeClr val="tx1"/>
                </a:solidFill>
              </a:rPr>
              <a:t>.K</a:t>
            </a:r>
            <a:r>
              <a:rPr lang="en-US" altLang="zh-CN" sz="2400" b="1" baseline="30000" dirty="0">
                <a:solidFill>
                  <a:schemeClr val="tx1"/>
                </a:solidFill>
              </a:rPr>
              <a:t>-1</a:t>
            </a:r>
            <a:r>
              <a:rPr lang="zh-CN" altLang="en-US" sz="2400" b="1" dirty="0">
                <a:solidFill>
                  <a:schemeClr val="tx1"/>
                </a:solidFill>
              </a:rPr>
              <a:t>。</a:t>
            </a:r>
            <a:endParaRPr lang="en-US" altLang="zh-CN" sz="2400" b="1" dirty="0">
              <a:solidFill>
                <a:schemeClr val="tx1"/>
              </a:solidFill>
              <a:latin typeface="华文仿宋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  <a:cs typeface="Times New Roman" pitchFamily="18" charset="0"/>
              </a:rPr>
              <a:t>本实验采用</a:t>
            </a:r>
            <a:r>
              <a:rPr lang="zh-CN" altLang="zh-CN" sz="2400" b="1" dirty="0">
                <a:solidFill>
                  <a:schemeClr val="tx1"/>
                </a:solidFill>
                <a:latin typeface="华文仿宋" pitchFamily="2" charset="-122"/>
              </a:rPr>
              <a:t>稳态法</a:t>
            </a:r>
            <a:r>
              <a:rPr lang="zh-CN" altLang="en-US" sz="2400" b="1" dirty="0">
                <a:solidFill>
                  <a:schemeClr val="tx1"/>
                </a:solidFill>
                <a:latin typeface="华文仿宋" pitchFamily="2" charset="-122"/>
              </a:rPr>
              <a:t>测定不良导体的导热系数，即利用热源传热在待测样品内部形成稳定的温度分布，然后进行测量。</a:t>
            </a:r>
          </a:p>
        </p:txBody>
      </p:sp>
    </p:spTree>
    <p:extLst>
      <p:ext uri="{BB962C8B-B14F-4D97-AF65-F5344CB8AC3E}">
        <p14:creationId xmlns:p14="http://schemas.microsoft.com/office/powerpoint/2010/main" xmlns="" val="296546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内容占位符 13"/>
          <p:cNvSpPr>
            <a:spLocks noGrp="1"/>
          </p:cNvSpPr>
          <p:nvPr>
            <p:ph sz="half" idx="2"/>
          </p:nvPr>
        </p:nvSpPr>
        <p:spPr>
          <a:xfrm>
            <a:off x="1670073" y="2150554"/>
            <a:ext cx="9690653" cy="36805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 1. </a:t>
            </a:r>
            <a:r>
              <a:rPr lang="zh-CN" altLang="en-US" b="1" dirty="0">
                <a:latin typeface="华文仿宋" pitchFamily="2" charset="-122"/>
              </a:rPr>
              <a:t>通过实验掌握用稳态法测量不良导体导热系数的方法。</a:t>
            </a:r>
            <a:endParaRPr lang="en-US" altLang="zh-CN" b="1" dirty="0">
              <a:latin typeface="华文仿宋" pitchFamily="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华文仿宋" pitchFamily="2" charset="-122"/>
              </a:rPr>
              <a:t> 2. </a:t>
            </a:r>
            <a:r>
              <a:rPr lang="zh-CN" altLang="en-US" b="1" dirty="0">
                <a:latin typeface="华文仿宋" pitchFamily="2" charset="-122"/>
              </a:rPr>
              <a:t>体会参量转换法的实验设计思想。</a:t>
            </a:r>
            <a:endParaRPr lang="en-US" altLang="zh-CN" b="1" dirty="0">
              <a:latin typeface="华文仿宋" pitchFamily="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华文仿宋" pitchFamily="2" charset="-122"/>
              </a:rPr>
              <a:t> 3. </a:t>
            </a:r>
            <a:r>
              <a:rPr lang="zh-CN" altLang="zh-CN" b="1" dirty="0">
                <a:latin typeface="华文仿宋" pitchFamily="2" charset="-122"/>
              </a:rPr>
              <a:t>掌握</a:t>
            </a:r>
            <a:r>
              <a:rPr lang="en-US" altLang="zh-CN" b="1" dirty="0">
                <a:latin typeface="华文仿宋" pitchFamily="2" charset="-122"/>
                <a:cs typeface="Times New Roman" pitchFamily="18" charset="0"/>
              </a:rPr>
              <a:t>FD-TC-B</a:t>
            </a:r>
            <a:r>
              <a:rPr lang="zh-CN" altLang="zh-CN" b="1" dirty="0">
                <a:latin typeface="华文仿宋" pitchFamily="2" charset="-122"/>
              </a:rPr>
              <a:t>型导热系数测定仪的使用方法。</a:t>
            </a:r>
            <a:endParaRPr lang="en-US" altLang="zh-CN" b="1" dirty="0">
              <a:latin typeface="华文仿宋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二、实验目的</a:t>
            </a:r>
          </a:p>
        </p:txBody>
      </p:sp>
    </p:spTree>
    <p:extLst>
      <p:ext uri="{BB962C8B-B14F-4D97-AF65-F5344CB8AC3E}">
        <p14:creationId xmlns:p14="http://schemas.microsoft.com/office/powerpoint/2010/main" xmlns="" val="343433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三、实验仪器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>
              <a:buNone/>
            </a:pPr>
            <a:endParaRPr lang="en-US" altLang="zh-CN" dirty="0"/>
          </a:p>
        </p:txBody>
      </p:sp>
      <p:pic>
        <p:nvPicPr>
          <p:cNvPr id="7" name="Picture 3" descr="C:\Documents and Settings\Administrator\桌面\03.jpg"/>
          <p:cNvPicPr>
            <a:picLocks noChangeAspect="1" noChangeArrowheads="1"/>
          </p:cNvPicPr>
          <p:nvPr/>
        </p:nvPicPr>
        <p:blipFill>
          <a:blip r:embed="rId2" cstate="print"/>
          <a:srcRect l="10706"/>
          <a:stretch>
            <a:fillRect/>
          </a:stretch>
        </p:blipFill>
        <p:spPr bwMode="auto">
          <a:xfrm>
            <a:off x="7066721" y="2087217"/>
            <a:ext cx="3684593" cy="275313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图片 11" descr="QQ图片201706051452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9754" y="2283628"/>
            <a:ext cx="4268230" cy="3202772"/>
          </a:xfrm>
          <a:prstGeom prst="rect">
            <a:avLst/>
          </a:prstGeom>
        </p:spPr>
      </p:pic>
      <p:sp>
        <p:nvSpPr>
          <p:cNvPr id="10" name="椭圆形标注 9"/>
          <p:cNvSpPr/>
          <p:nvPr/>
        </p:nvSpPr>
        <p:spPr>
          <a:xfrm>
            <a:off x="7017025" y="2057422"/>
            <a:ext cx="3697358" cy="2763078"/>
          </a:xfrm>
          <a:prstGeom prst="wedgeEllipseCallout">
            <a:avLst>
              <a:gd name="adj1" fmla="val -135860"/>
              <a:gd name="adj2" fmla="val 14690"/>
            </a:avLst>
          </a:prstGeom>
          <a:noFill/>
          <a:ln w="381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华文仿宋" panose="0201060004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33652" y="1987826"/>
            <a:ext cx="944218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b="1" dirty="0" smtClean="0"/>
              <a:t>加热盘</a:t>
            </a:r>
            <a:endParaRPr lang="zh-CN" alt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188765" y="4644886"/>
            <a:ext cx="944218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b="1" dirty="0" smtClean="0"/>
              <a:t>散热盘</a:t>
            </a:r>
            <a:endParaRPr lang="zh-CN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793895" y="4499113"/>
            <a:ext cx="1119810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b="1" dirty="0" smtClean="0"/>
              <a:t>待测样品</a:t>
            </a:r>
            <a:endParaRPr lang="zh-CN" altLang="en-US" b="1" dirty="0"/>
          </a:p>
        </p:txBody>
      </p:sp>
      <p:cxnSp>
        <p:nvCxnSpPr>
          <p:cNvPr id="16" name="直接箭头连接符 15"/>
          <p:cNvCxnSpPr/>
          <p:nvPr/>
        </p:nvCxnSpPr>
        <p:spPr>
          <a:xfrm flipV="1">
            <a:off x="9929191" y="2335696"/>
            <a:ext cx="884583" cy="69573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9425608" y="3293167"/>
            <a:ext cx="1288775" cy="136828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7255565" y="3525080"/>
            <a:ext cx="1527312" cy="128545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17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/>
              <a:t> </a:t>
            </a:r>
            <a:r>
              <a:rPr lang="en-US" altLang="zh-CN" b="1" dirty="0"/>
              <a:t>1</a:t>
            </a:r>
            <a:r>
              <a:rPr lang="zh-CN" altLang="en-US" b="1" dirty="0"/>
              <a:t>、热传导遵循的基本规律</a:t>
            </a:r>
            <a:r>
              <a:rPr lang="en-US" altLang="zh-CN" b="1" dirty="0"/>
              <a:t>——</a:t>
            </a:r>
            <a:r>
              <a:rPr lang="zh-CN" altLang="en-US" b="1" dirty="0"/>
              <a:t>傅立叶定律</a:t>
            </a:r>
            <a:endParaRPr lang="en-US" altLang="zh-CN" b="1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endParaRPr lang="zh-CN" altLang="en-US" dirty="0"/>
          </a:p>
        </p:txBody>
      </p:sp>
      <p:grpSp>
        <p:nvGrpSpPr>
          <p:cNvPr id="4" name="组合 19"/>
          <p:cNvGrpSpPr>
            <a:grpSpLocks/>
          </p:cNvGrpSpPr>
          <p:nvPr/>
        </p:nvGrpSpPr>
        <p:grpSpPr bwMode="auto">
          <a:xfrm>
            <a:off x="9548813" y="815008"/>
            <a:ext cx="1887813" cy="2948486"/>
            <a:chOff x="5357813" y="1071563"/>
            <a:chExt cx="3011487" cy="4761547"/>
          </a:xfrm>
        </p:grpSpPr>
        <p:sp>
          <p:nvSpPr>
            <p:cNvPr id="5" name="矩形 2"/>
            <p:cNvSpPr>
              <a:spLocks noChangeArrowheads="1"/>
            </p:cNvSpPr>
            <p:nvPr/>
          </p:nvSpPr>
          <p:spPr bwMode="auto">
            <a:xfrm>
              <a:off x="6143626" y="4857750"/>
              <a:ext cx="1353244" cy="596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rgbClr val="0000FF"/>
                  </a:solidFill>
                  <a:latin typeface="华文宋体" panose="02010600040101010101" pitchFamily="2" charset="-122"/>
                  <a:ea typeface="华文宋体" panose="02010600040101010101" pitchFamily="2" charset="-122"/>
                </a:rPr>
                <a:t>Fourier</a:t>
              </a:r>
              <a:endParaRPr lang="zh-CN" altLang="en-US" dirty="0">
                <a:solidFill>
                  <a:srgbClr val="0000FF"/>
                </a:solidFill>
                <a:latin typeface="华文宋体" panose="02010600040101010101" pitchFamily="2" charset="-122"/>
                <a:ea typeface="华文宋体" panose="02010600040101010101" pitchFamily="2" charset="-122"/>
              </a:endParaRPr>
            </a:p>
          </p:txBody>
        </p:sp>
        <p:pic>
          <p:nvPicPr>
            <p:cNvPr id="6" name="Picture 3" descr="C:\Documents and Settings\Administrator\桌面\00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57813" y="1071563"/>
              <a:ext cx="3011487" cy="3657600"/>
            </a:xfrm>
            <a:prstGeom prst="rect">
              <a:avLst/>
            </a:prstGeom>
            <a:noFill/>
            <a:ln w="15875">
              <a:solidFill>
                <a:srgbClr val="00FFFF"/>
              </a:solidFill>
              <a:miter lim="800000"/>
              <a:headEnd/>
              <a:tailEnd/>
            </a:ln>
          </p:spPr>
        </p:pic>
        <p:sp>
          <p:nvSpPr>
            <p:cNvPr id="7" name="矩形 4"/>
            <p:cNvSpPr>
              <a:spLocks noChangeArrowheads="1"/>
            </p:cNvSpPr>
            <p:nvPr/>
          </p:nvSpPr>
          <p:spPr bwMode="auto">
            <a:xfrm>
              <a:off x="6000749" y="5286375"/>
              <a:ext cx="1724032" cy="546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600" dirty="0">
                  <a:solidFill>
                    <a:srgbClr val="0000FF"/>
                  </a:solidFill>
                  <a:ea typeface="华文仿宋" panose="02010600040101010101" pitchFamily="2" charset="-122"/>
                </a:rPr>
                <a:t>1768-1830</a:t>
              </a:r>
              <a:endParaRPr lang="zh-CN" altLang="en-US" sz="1600" dirty="0">
                <a:solidFill>
                  <a:srgbClr val="0000FF"/>
                </a:solidFill>
                <a:ea typeface="华文仿宋" panose="02010600040101010101" pitchFamily="2" charset="-122"/>
              </a:endParaRPr>
            </a:p>
          </p:txBody>
        </p:sp>
      </p:grp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4937885" y="2836380"/>
          <a:ext cx="3214687" cy="952500"/>
        </p:xfrm>
        <a:graphic>
          <a:graphicData uri="http://schemas.openxmlformats.org/presentationml/2006/ole">
            <p:oleObj spid="_x0000_s1062" name="公式" r:id="rId5" imgW="1002865" imgH="393529" progId="Equation.3">
              <p:embed/>
            </p:oleObj>
          </a:graphicData>
        </a:graphic>
      </p:graphicFrame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3592927" y="4520979"/>
            <a:ext cx="8208962" cy="153272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5050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Times New Roman" pitchFamily="18" charset="0"/>
              </a:rPr>
              <a:t>导热系数 </a:t>
            </a:r>
            <a:r>
              <a:rPr lang="zh-CN" altLang="en-US" sz="2400" b="1" dirty="0">
                <a:solidFill>
                  <a:srgbClr val="FF505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  <a:sym typeface="Symbol" pitchFamily="18" charset="2"/>
              </a:rPr>
              <a:t></a:t>
            </a:r>
            <a:r>
              <a:rPr lang="zh-CN" altLang="en-US" sz="2400" b="1" dirty="0">
                <a:solidFill>
                  <a:srgbClr val="FF5050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CN" sz="2400" b="1" dirty="0">
                <a:solidFill>
                  <a:srgbClr val="FF5050"/>
                </a:solidFill>
                <a:latin typeface="Times New Roman"/>
                <a:ea typeface="华文仿宋" panose="02010600040101010101" pitchFamily="2" charset="-122"/>
                <a:cs typeface="Times New Roman" pitchFamily="18" charset="0"/>
                <a:sym typeface="Symbol" pitchFamily="18" charset="2"/>
              </a:rPr>
              <a:t>——</a:t>
            </a:r>
            <a:r>
              <a:rPr lang="zh-CN" altLang="en-US" sz="2400" b="1" dirty="0">
                <a:latin typeface="华文仿宋" panose="02010600040101010101" pitchFamily="2" charset="-122"/>
                <a:ea typeface="华文仿宋" panose="02010600040101010101" pitchFamily="2" charset="-122"/>
                <a:cs typeface="Times New Roman" pitchFamily="18" charset="0"/>
                <a:sym typeface="Symbol" pitchFamily="18" charset="2"/>
              </a:rPr>
              <a:t>表示相距单位长度的两平面的温度相差为一个单位时，在单位时间内通过单位面积所传递的热量，单位是</a:t>
            </a:r>
            <a:r>
              <a:rPr lang="en-US" altLang="zh-CN" sz="2400" b="1" dirty="0">
                <a:solidFill>
                  <a:srgbClr val="0070C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W.m</a:t>
            </a:r>
            <a:r>
              <a:rPr lang="en-US" altLang="zh-CN" sz="2400" b="1" baseline="30000" dirty="0">
                <a:solidFill>
                  <a:srgbClr val="0070C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-1</a:t>
            </a:r>
            <a:r>
              <a:rPr lang="en-US" altLang="zh-CN" sz="2400" b="1" dirty="0">
                <a:solidFill>
                  <a:srgbClr val="0070C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.K</a:t>
            </a:r>
            <a:r>
              <a:rPr lang="en-US" altLang="zh-CN" sz="2400" b="1" baseline="30000" dirty="0">
                <a:solidFill>
                  <a:srgbClr val="0070C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-1</a:t>
            </a:r>
            <a:r>
              <a:rPr lang="en-US" altLang="zh-CN" sz="2400" b="1" baseline="30000" dirty="0">
                <a:ea typeface="华文仿宋" panose="02010600040101010101" pitchFamily="2" charset="-122"/>
              </a:rPr>
              <a:t> </a:t>
            </a:r>
            <a:r>
              <a:rPr lang="zh-CN" altLang="en-US" sz="2400" b="1" dirty="0">
                <a:latin typeface="华文仿宋" panose="02010600040101010101" pitchFamily="2" charset="-122"/>
                <a:ea typeface="华文仿宋" panose="02010600040101010101" pitchFamily="2" charset="-122"/>
                <a:cs typeface="Times New Roman" pitchFamily="18" charset="0"/>
                <a:sym typeface="Symbol" pitchFamily="18" charset="2"/>
              </a:rPr>
              <a:t>。</a:t>
            </a:r>
            <a:endParaRPr lang="en-US" altLang="zh-CN" sz="2400" b="1" dirty="0">
              <a:latin typeface="华文仿宋" panose="02010600040101010101" pitchFamily="2" charset="-122"/>
              <a:ea typeface="华文仿宋" panose="02010600040101010101" pitchFamily="2" charset="-122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3" name="组合 28"/>
          <p:cNvGrpSpPr>
            <a:grpSpLocks/>
          </p:cNvGrpSpPr>
          <p:nvPr/>
        </p:nvGrpSpPr>
        <p:grpSpPr bwMode="auto">
          <a:xfrm>
            <a:off x="119901" y="2499716"/>
            <a:ext cx="3338512" cy="3071813"/>
            <a:chOff x="1142976" y="857232"/>
            <a:chExt cx="3338537" cy="3071834"/>
          </a:xfrm>
        </p:grpSpPr>
        <p:sp>
          <p:nvSpPr>
            <p:cNvPr id="24" name="流程图: 磁盘 6"/>
            <p:cNvSpPr>
              <a:spLocks noChangeArrowheads="1"/>
            </p:cNvSpPr>
            <p:nvPr/>
          </p:nvSpPr>
          <p:spPr bwMode="auto">
            <a:xfrm rot="5400000">
              <a:off x="1571604" y="1714488"/>
              <a:ext cx="2357454" cy="2071702"/>
            </a:xfrm>
            <a:prstGeom prst="flowChartMagneticDisk">
              <a:avLst/>
            </a:prstGeom>
            <a:noFill/>
            <a:ln w="22225" algn="ctr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CN" altLang="en-US"/>
            </a:p>
          </p:txBody>
        </p:sp>
        <p:cxnSp>
          <p:nvCxnSpPr>
            <p:cNvPr id="26" name="直接箭头连接符 8"/>
            <p:cNvCxnSpPr>
              <a:cxnSpLocks noChangeShapeType="1"/>
            </p:cNvCxnSpPr>
            <p:nvPr/>
          </p:nvCxnSpPr>
          <p:spPr bwMode="auto">
            <a:xfrm>
              <a:off x="1142976" y="2714620"/>
              <a:ext cx="571504" cy="1"/>
            </a:xfrm>
            <a:prstGeom prst="straightConnector1">
              <a:avLst/>
            </a:prstGeom>
            <a:noFill/>
            <a:ln w="41275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27" name="直接箭头连接符 10"/>
            <p:cNvCxnSpPr>
              <a:cxnSpLocks noChangeShapeType="1"/>
            </p:cNvCxnSpPr>
            <p:nvPr/>
          </p:nvCxnSpPr>
          <p:spPr bwMode="auto">
            <a:xfrm>
              <a:off x="3428992" y="2714620"/>
              <a:ext cx="642942" cy="1588"/>
            </a:xfrm>
            <a:prstGeom prst="straightConnector1">
              <a:avLst/>
            </a:prstGeom>
            <a:noFill/>
            <a:ln w="41275" algn="ctr">
              <a:solidFill>
                <a:srgbClr val="0000FF"/>
              </a:solidFill>
              <a:round/>
              <a:headEnd/>
              <a:tailEnd type="triangle" w="lg" len="lg"/>
            </a:ln>
          </p:spPr>
        </p:cxnSp>
        <p:cxnSp>
          <p:nvCxnSpPr>
            <p:cNvPr id="28" name="直接连接符 12"/>
            <p:cNvCxnSpPr>
              <a:cxnSpLocks noChangeShapeType="1"/>
            </p:cNvCxnSpPr>
            <p:nvPr/>
          </p:nvCxnSpPr>
          <p:spPr bwMode="auto">
            <a:xfrm rot="5400000">
              <a:off x="1714480" y="1285860"/>
              <a:ext cx="571504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" name="直接连接符 14"/>
            <p:cNvCxnSpPr>
              <a:cxnSpLocks noChangeShapeType="1"/>
            </p:cNvCxnSpPr>
            <p:nvPr/>
          </p:nvCxnSpPr>
          <p:spPr bwMode="auto">
            <a:xfrm rot="5400000">
              <a:off x="3144034" y="1285066"/>
              <a:ext cx="571504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" name="直接箭头连接符 15"/>
            <p:cNvCxnSpPr>
              <a:cxnSpLocks noChangeShapeType="1"/>
            </p:cNvCxnSpPr>
            <p:nvPr/>
          </p:nvCxnSpPr>
          <p:spPr bwMode="auto">
            <a:xfrm>
              <a:off x="2000232" y="1285860"/>
              <a:ext cx="1428792" cy="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</p:cxnSp>
        <p:graphicFrame>
          <p:nvGraphicFramePr>
            <p:cNvPr id="31" name="Object 8"/>
            <p:cNvGraphicFramePr>
              <a:graphicFrameLocks/>
            </p:cNvGraphicFramePr>
            <p:nvPr/>
          </p:nvGraphicFramePr>
          <p:xfrm>
            <a:off x="2571736" y="857232"/>
            <a:ext cx="306388" cy="354012"/>
          </p:xfrm>
          <a:graphic>
            <a:graphicData uri="http://schemas.openxmlformats.org/presentationml/2006/ole">
              <p:oleObj spid="_x0000_s1063" name="公式" r:id="rId6" imgW="126720" imgH="177480" progId="Equation.3">
                <p:embed/>
              </p:oleObj>
            </a:graphicData>
          </a:graphic>
        </p:graphicFrame>
        <p:graphicFrame>
          <p:nvGraphicFramePr>
            <p:cNvPr id="32" name="Object 3"/>
            <p:cNvGraphicFramePr>
              <a:graphicFrameLocks/>
            </p:cNvGraphicFramePr>
            <p:nvPr/>
          </p:nvGraphicFramePr>
          <p:xfrm>
            <a:off x="1255713" y="2890838"/>
            <a:ext cx="368300" cy="430212"/>
          </p:xfrm>
          <a:graphic>
            <a:graphicData uri="http://schemas.openxmlformats.org/presentationml/2006/ole">
              <p:oleObj spid="_x0000_s1064" name="公式" r:id="rId7" imgW="152280" imgH="215640" progId="Equation.3">
                <p:embed/>
              </p:oleObj>
            </a:graphicData>
          </a:graphic>
        </p:graphicFrame>
        <p:graphicFrame>
          <p:nvGraphicFramePr>
            <p:cNvPr id="33" name="Object 4"/>
            <p:cNvGraphicFramePr>
              <a:graphicFrameLocks/>
            </p:cNvGraphicFramePr>
            <p:nvPr/>
          </p:nvGraphicFramePr>
          <p:xfrm>
            <a:off x="3313113" y="2819400"/>
            <a:ext cx="396875" cy="430213"/>
          </p:xfrm>
          <a:graphic>
            <a:graphicData uri="http://schemas.openxmlformats.org/presentationml/2006/ole">
              <p:oleObj spid="_x0000_s1065" name="公式" r:id="rId8" imgW="164880" imgH="215640" progId="Equation.3">
                <p:embed/>
              </p:oleObj>
            </a:graphicData>
          </a:graphic>
        </p:graphicFrame>
        <p:graphicFrame>
          <p:nvGraphicFramePr>
            <p:cNvPr id="34" name="Object 5"/>
            <p:cNvGraphicFramePr>
              <a:graphicFrameLocks/>
            </p:cNvGraphicFramePr>
            <p:nvPr/>
          </p:nvGraphicFramePr>
          <p:xfrm>
            <a:off x="4113213" y="2546350"/>
            <a:ext cx="368300" cy="404813"/>
          </p:xfrm>
          <a:graphic>
            <a:graphicData uri="http://schemas.openxmlformats.org/presentationml/2006/ole">
              <p:oleObj spid="_x0000_s1066" name="公式" r:id="rId9" imgW="152280" imgH="203040" progId="Equation.3">
                <p:embed/>
              </p:oleObj>
            </a:graphicData>
          </a:graphic>
        </p:graphicFrame>
        <p:graphicFrame>
          <p:nvGraphicFramePr>
            <p:cNvPr id="35" name="Object 6"/>
            <p:cNvGraphicFramePr>
              <a:graphicFrameLocks/>
            </p:cNvGraphicFramePr>
            <p:nvPr/>
          </p:nvGraphicFramePr>
          <p:xfrm>
            <a:off x="3271838" y="1714500"/>
            <a:ext cx="336550" cy="354013"/>
          </p:xfrm>
          <a:graphic>
            <a:graphicData uri="http://schemas.openxmlformats.org/presentationml/2006/ole">
              <p:oleObj spid="_x0000_s1067" name="公式" r:id="rId10" imgW="139680" imgH="177480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217775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>
          <a:xfrm>
            <a:off x="997527" y="19812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华文仿宋" panose="02010600040101010101" pitchFamily="2" charset="-122"/>
                <a:cs typeface="+mn-cs"/>
              </a:rPr>
              <a:t>实验方案设计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华文仿宋" panose="02010600040101010101" pitchFamily="2" charset="-122"/>
              <a:cs typeface="+mn-cs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887302" y="3278652"/>
          <a:ext cx="2344738" cy="571500"/>
        </p:xfrm>
        <a:graphic>
          <a:graphicData uri="http://schemas.openxmlformats.org/presentationml/2006/ole">
            <p:oleObj spid="_x0000_s23589" name="公式" r:id="rId3" imgW="888614" imgH="215806" progId="Equation.3">
              <p:embed/>
            </p:oleObj>
          </a:graphicData>
        </a:graphic>
      </p:graphicFrame>
      <p:grpSp>
        <p:nvGrpSpPr>
          <p:cNvPr id="6" name="组合 14"/>
          <p:cNvGrpSpPr>
            <a:grpSpLocks/>
          </p:cNvGrpSpPr>
          <p:nvPr/>
        </p:nvGrpSpPr>
        <p:grpSpPr bwMode="auto">
          <a:xfrm>
            <a:off x="1672865" y="2421402"/>
            <a:ext cx="4143375" cy="592535"/>
            <a:chOff x="500063" y="1000125"/>
            <a:chExt cx="4143375" cy="592535"/>
          </a:xfrm>
        </p:grpSpPr>
        <p:sp>
          <p:nvSpPr>
            <p:cNvPr id="7" name="TextBox 1"/>
            <p:cNvSpPr txBox="1">
              <a:spLocks noChangeArrowheads="1"/>
            </p:cNvSpPr>
            <p:nvPr/>
          </p:nvSpPr>
          <p:spPr bwMode="auto">
            <a:xfrm>
              <a:off x="500063" y="1000125"/>
              <a:ext cx="4143375" cy="592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  <a:buFont typeface="Wingdings" pitchFamily="2" charset="2"/>
                <a:buChar char="Ø"/>
              </a:pPr>
              <a:r>
                <a:rPr lang="zh-CN" altLang="en-US" sz="2400" dirty="0">
                  <a:solidFill>
                    <a:srgbClr val="0000FF"/>
                  </a:solidFill>
                  <a:ea typeface="华文仿宋" panose="02010600040101010101" pitchFamily="2" charset="-122"/>
                </a:rPr>
                <a:t>  </a:t>
              </a:r>
              <a:r>
                <a:rPr lang="zh-CN" altLang="en-US" sz="2400" b="1" dirty="0">
                  <a:solidFill>
                    <a:srgbClr val="0000FF"/>
                  </a:solidFill>
                  <a:ea typeface="华文仿宋" panose="02010600040101010101" pitchFamily="2" charset="-122"/>
                </a:rPr>
                <a:t>用热电偶测量温差</a:t>
              </a:r>
              <a:endParaRPr lang="zh-CN" altLang="en-US" sz="2400" b="1" dirty="0">
                <a:solidFill>
                  <a:srgbClr val="FF0000"/>
                </a:solidFill>
                <a:ea typeface="华文仿宋" panose="02010600040101010101" pitchFamily="2" charset="-122"/>
              </a:endParaRPr>
            </a:p>
          </p:txBody>
        </p:sp>
        <p:graphicFrame>
          <p:nvGraphicFramePr>
            <p:cNvPr id="8" name="Object 4"/>
            <p:cNvGraphicFramePr>
              <a:graphicFrameLocks noChangeAspect="1"/>
            </p:cNvGraphicFramePr>
            <p:nvPr/>
          </p:nvGraphicFramePr>
          <p:xfrm>
            <a:off x="3571875" y="1082675"/>
            <a:ext cx="928688" cy="495300"/>
          </p:xfrm>
          <a:graphic>
            <a:graphicData uri="http://schemas.openxmlformats.org/presentationml/2006/ole">
              <p:oleObj spid="_x0000_s23590" name="公式" r:id="rId4" imgW="406048" imgH="215713" progId="Equation.3">
                <p:embed/>
              </p:oleObj>
            </a:graphicData>
          </a:graphic>
        </p:graphicFrame>
      </p:grpSp>
      <p:sp>
        <p:nvSpPr>
          <p:cNvPr id="9" name="矩形 9"/>
          <p:cNvSpPr>
            <a:spLocks noChangeArrowheads="1"/>
          </p:cNvSpPr>
          <p:nvPr/>
        </p:nvSpPr>
        <p:spPr bwMode="auto">
          <a:xfrm>
            <a:off x="5566517" y="2421402"/>
            <a:ext cx="17235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ea typeface="华文仿宋" panose="02010600040101010101" pitchFamily="2" charset="-122"/>
              </a:rPr>
              <a:t>（转换法）</a:t>
            </a:r>
          </a:p>
        </p:txBody>
      </p:sp>
      <p:grpSp>
        <p:nvGrpSpPr>
          <p:cNvPr id="24" name="组合 15"/>
          <p:cNvGrpSpPr>
            <a:grpSpLocks/>
          </p:cNvGrpSpPr>
          <p:nvPr/>
        </p:nvGrpSpPr>
        <p:grpSpPr bwMode="auto">
          <a:xfrm>
            <a:off x="1742439" y="3785541"/>
            <a:ext cx="5715000" cy="592535"/>
            <a:chOff x="569637" y="1244257"/>
            <a:chExt cx="5715000" cy="592534"/>
          </a:xfrm>
        </p:grpSpPr>
        <p:sp>
          <p:nvSpPr>
            <p:cNvPr id="25" name="TextBox 5"/>
            <p:cNvSpPr txBox="1">
              <a:spLocks noChangeArrowheads="1"/>
            </p:cNvSpPr>
            <p:nvPr/>
          </p:nvSpPr>
          <p:spPr bwMode="auto">
            <a:xfrm>
              <a:off x="569637" y="1244257"/>
              <a:ext cx="5715000" cy="592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50000"/>
                </a:spcBef>
                <a:buFont typeface="Wingdings" pitchFamily="2" charset="2"/>
                <a:buChar char="Ø"/>
              </a:pPr>
              <a:r>
                <a:rPr lang="zh-CN" altLang="en-US" sz="2400" dirty="0">
                  <a:solidFill>
                    <a:srgbClr val="0000FF"/>
                  </a:solidFill>
                  <a:ea typeface="华文仿宋" panose="02010600040101010101" pitchFamily="2" charset="-122"/>
                </a:rPr>
                <a:t>  </a:t>
              </a:r>
              <a:r>
                <a:rPr lang="zh-CN" altLang="en-US" sz="2400" b="1" dirty="0">
                  <a:solidFill>
                    <a:srgbClr val="0000FF"/>
                  </a:solidFill>
                  <a:ea typeface="华文仿宋" panose="02010600040101010101" pitchFamily="2" charset="-122"/>
                </a:rPr>
                <a:t>用游标卡尺测量相关尺寸</a:t>
              </a:r>
              <a:endParaRPr lang="zh-CN" altLang="en-US" sz="2400" b="1" dirty="0">
                <a:solidFill>
                  <a:srgbClr val="FF0000"/>
                </a:solidFill>
                <a:ea typeface="华文仿宋" panose="02010600040101010101" pitchFamily="2" charset="-122"/>
              </a:endParaRPr>
            </a:p>
          </p:txBody>
        </p:sp>
        <p:graphicFrame>
          <p:nvGraphicFramePr>
            <p:cNvPr id="26" name="Object 5"/>
            <p:cNvGraphicFramePr>
              <a:graphicFrameLocks noChangeAspect="1"/>
            </p:cNvGraphicFramePr>
            <p:nvPr/>
          </p:nvGraphicFramePr>
          <p:xfrm>
            <a:off x="4470746" y="1407011"/>
            <a:ext cx="812800" cy="407987"/>
          </p:xfrm>
          <a:graphic>
            <a:graphicData uri="http://schemas.openxmlformats.org/presentationml/2006/ole">
              <p:oleObj spid="_x0000_s23593" name="公式" r:id="rId5" imgW="355138" imgH="177569" progId="Equation.3">
                <p:embed/>
              </p:oleObj>
            </a:graphicData>
          </a:graphic>
        </p:graphicFrame>
      </p:grpSp>
      <p:sp>
        <p:nvSpPr>
          <p:cNvPr id="27" name="矩形 11"/>
          <p:cNvSpPr>
            <a:spLocks noChangeArrowheads="1"/>
          </p:cNvSpPr>
          <p:nvPr/>
        </p:nvSpPr>
        <p:spPr bwMode="auto">
          <a:xfrm>
            <a:off x="6387740" y="3805434"/>
            <a:ext cx="17235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ea typeface="华文仿宋" panose="02010600040101010101" pitchFamily="2" charset="-122"/>
              </a:rPr>
              <a:t>（放大法）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702686" y="4425158"/>
            <a:ext cx="3714750" cy="592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2400" dirty="0">
                <a:solidFill>
                  <a:srgbClr val="0000FF"/>
                </a:solidFill>
                <a:ea typeface="华文仿宋" panose="02010600040101010101" pitchFamily="2" charset="-122"/>
              </a:rPr>
              <a:t>  </a:t>
            </a:r>
            <a:r>
              <a:rPr lang="zh-CN" altLang="en-US" sz="2400" b="1" dirty="0">
                <a:solidFill>
                  <a:srgbClr val="0000FF"/>
                </a:solidFill>
                <a:ea typeface="华文仿宋" panose="02010600040101010101" pitchFamily="2" charset="-122"/>
              </a:rPr>
              <a:t>热流量               的测定</a:t>
            </a:r>
            <a:endParaRPr lang="zh-CN" altLang="en-US" sz="2400" b="1" dirty="0">
              <a:solidFill>
                <a:srgbClr val="FF0000"/>
              </a:solidFill>
              <a:ea typeface="华文仿宋" panose="02010600040101010101" pitchFamily="2" charset="-122"/>
            </a:endParaRPr>
          </a:p>
        </p:txBody>
      </p:sp>
      <p:sp>
        <p:nvSpPr>
          <p:cNvPr id="29" name="矩形 14"/>
          <p:cNvSpPr>
            <a:spLocks noChangeArrowheads="1"/>
          </p:cNvSpPr>
          <p:nvPr/>
        </p:nvSpPr>
        <p:spPr bwMode="auto">
          <a:xfrm>
            <a:off x="4777597" y="4445037"/>
            <a:ext cx="17235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ea typeface="华文仿宋" panose="02010600040101010101" pitchFamily="2" charset="-122"/>
              </a:rPr>
              <a:t>（稳态法）</a:t>
            </a:r>
          </a:p>
        </p:txBody>
      </p:sp>
      <p:graphicFrame>
        <p:nvGraphicFramePr>
          <p:cNvPr id="30" name="对象 29"/>
          <p:cNvGraphicFramePr>
            <a:graphicFrameLocks noChangeAspect="1"/>
          </p:cNvGraphicFramePr>
          <p:nvPr/>
        </p:nvGraphicFramePr>
        <p:xfrm>
          <a:off x="3126119" y="4558230"/>
          <a:ext cx="912437" cy="470935"/>
        </p:xfrm>
        <a:graphic>
          <a:graphicData uri="http://schemas.openxmlformats.org/presentationml/2006/ole">
            <p:oleObj spid="_x0000_s23594" name="公式" r:id="rId6" imgW="393529" imgH="203112" progId="Equation.3">
              <p:embed/>
            </p:oleObj>
          </a:graphicData>
        </a:graphic>
      </p:graphicFrame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1530614" y="5015435"/>
            <a:ext cx="10346647" cy="1146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  <a:ea typeface="华文仿宋" panose="02010600040101010101" pitchFamily="2" charset="-122"/>
              </a:rPr>
              <a:t>    稳态时</a:t>
            </a:r>
            <a:r>
              <a:rPr lang="en-US" altLang="zh-CN" sz="2400" b="1" dirty="0">
                <a:solidFill>
                  <a:srgbClr val="0000FF"/>
                </a:solidFill>
                <a:ea typeface="华文仿宋" panose="02010600040101010101" pitchFamily="2" charset="-122"/>
              </a:rPr>
              <a:t>:</a:t>
            </a:r>
            <a:r>
              <a:rPr lang="zh-CN" altLang="en-US" sz="2400" b="1" dirty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传入的热量等于散出的热量</a:t>
            </a:r>
            <a:r>
              <a:rPr lang="zh-CN" altLang="en-US" sz="2400" b="1" dirty="0">
                <a:solidFill>
                  <a:srgbClr val="0000FF"/>
                </a:solidFill>
                <a:ea typeface="华文仿宋" panose="02010600040101010101" pitchFamily="2" charset="-122"/>
              </a:rPr>
              <a:t>。样品盘上表面的热流量等于铜盘向环境散热的速率。</a:t>
            </a:r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4022219" y="5495907"/>
          <a:ext cx="3214687" cy="1138238"/>
        </p:xfrm>
        <a:graphic>
          <a:graphicData uri="http://schemas.openxmlformats.org/presentationml/2006/ole">
            <p:oleObj spid="_x0000_s23595" name="公式" r:id="rId7" imgW="1002865" imgH="469696" progId="Equation.3">
              <p:embed/>
            </p:oleObj>
          </a:graphicData>
        </a:graphic>
      </p:graphicFrame>
      <p:sp>
        <p:nvSpPr>
          <p:cNvPr id="32" name="标题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</p:spPr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grpSp>
        <p:nvGrpSpPr>
          <p:cNvPr id="33" name="组合 16"/>
          <p:cNvGrpSpPr>
            <a:grpSpLocks/>
          </p:cNvGrpSpPr>
          <p:nvPr/>
        </p:nvGrpSpPr>
        <p:grpSpPr bwMode="auto">
          <a:xfrm>
            <a:off x="7584799" y="2090945"/>
            <a:ext cx="4000500" cy="1614488"/>
            <a:chOff x="2285958" y="1571612"/>
            <a:chExt cx="4000528" cy="1614556"/>
          </a:xfrm>
        </p:grpSpPr>
        <p:grpSp>
          <p:nvGrpSpPr>
            <p:cNvPr id="34" name="组合 28"/>
            <p:cNvGrpSpPr>
              <a:grpSpLocks/>
            </p:cNvGrpSpPr>
            <p:nvPr/>
          </p:nvGrpSpPr>
          <p:grpSpPr bwMode="auto">
            <a:xfrm>
              <a:off x="2571734" y="1571612"/>
              <a:ext cx="3365500" cy="1111250"/>
              <a:chOff x="5572132" y="3500438"/>
              <a:chExt cx="3365538" cy="1111505"/>
            </a:xfrm>
          </p:grpSpPr>
          <p:grpSp>
            <p:nvGrpSpPr>
              <p:cNvPr id="42" name="组合 25"/>
              <p:cNvGrpSpPr>
                <a:grpSpLocks/>
              </p:cNvGrpSpPr>
              <p:nvPr/>
            </p:nvGrpSpPr>
            <p:grpSpPr bwMode="auto">
              <a:xfrm>
                <a:off x="6000760" y="3500438"/>
                <a:ext cx="2520000" cy="1111505"/>
                <a:chOff x="6000760" y="3500438"/>
                <a:chExt cx="2520000" cy="1111505"/>
              </a:xfrm>
            </p:grpSpPr>
            <p:sp>
              <p:nvSpPr>
                <p:cNvPr id="45" name="新月形 23"/>
                <p:cNvSpPr>
                  <a:spLocks/>
                </p:cNvSpPr>
                <p:nvPr/>
              </p:nvSpPr>
              <p:spPr bwMode="auto">
                <a:xfrm rot="5400000">
                  <a:off x="6990760" y="2510438"/>
                  <a:ext cx="540000" cy="2520000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FF"/>
                </a:solidFill>
                <a:ln w="38100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lang="zh-CN" altLang="en-US"/>
                </a:p>
              </p:txBody>
            </p:sp>
            <p:sp>
              <p:nvSpPr>
                <p:cNvPr id="46" name="新月形 24"/>
                <p:cNvSpPr>
                  <a:spLocks/>
                </p:cNvSpPr>
                <p:nvPr/>
              </p:nvSpPr>
              <p:spPr bwMode="auto">
                <a:xfrm rot="-5400000">
                  <a:off x="6990760" y="3081943"/>
                  <a:ext cx="540000" cy="2520000"/>
                </a:xfrm>
                <a:prstGeom prst="moon">
                  <a:avLst>
                    <a:gd name="adj" fmla="val 50000"/>
                  </a:avLst>
                </a:prstGeom>
                <a:solidFill>
                  <a:srgbClr val="FF0000"/>
                </a:solidFill>
                <a:ln w="38100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lang="zh-CN" altLang="en-US"/>
                </a:p>
              </p:txBody>
            </p:sp>
          </p:grpSp>
          <p:sp>
            <p:nvSpPr>
              <p:cNvPr id="43" name="Text Box 87"/>
              <p:cNvSpPr txBox="1">
                <a:spLocks noChangeArrowheads="1"/>
              </p:cNvSpPr>
              <p:nvPr/>
            </p:nvSpPr>
            <p:spPr bwMode="auto">
              <a:xfrm>
                <a:off x="5572108" y="3786266"/>
                <a:ext cx="436571" cy="6415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>
                  <a:spcBef>
                    <a:spcPct val="50000"/>
                  </a:spcBef>
                  <a:defRPr/>
                </a:pPr>
                <a:r>
                  <a:rPr lang="en-US" altLang="zh-CN" sz="2400" dirty="0">
                    <a:solidFill>
                      <a:srgbClr val="0000FF"/>
                    </a:solidFill>
                    <a:ea typeface="+mn-ea"/>
                    <a:cs typeface="Times New Roman" pitchFamily="18" charset="0"/>
                  </a:rPr>
                  <a:t>A</a:t>
                </a:r>
                <a:endParaRPr lang="zh-CN" altLang="zh-CN" sz="2400" dirty="0">
                  <a:solidFill>
                    <a:srgbClr val="0000FF"/>
                  </a:solidFill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44" name="Text Box 87"/>
              <p:cNvSpPr txBox="1">
                <a:spLocks noChangeArrowheads="1"/>
              </p:cNvSpPr>
              <p:nvPr/>
            </p:nvSpPr>
            <p:spPr bwMode="auto">
              <a:xfrm>
                <a:off x="8501100" y="3786266"/>
                <a:ext cx="436570" cy="6415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>
                  <a:spcBef>
                    <a:spcPct val="50000"/>
                  </a:spcBef>
                  <a:defRPr/>
                </a:pPr>
                <a:r>
                  <a:rPr lang="en-US" altLang="zh-CN" sz="2400" dirty="0">
                    <a:solidFill>
                      <a:srgbClr val="0000FF"/>
                    </a:solidFill>
                    <a:ea typeface="+mn-ea"/>
                    <a:cs typeface="Times New Roman" pitchFamily="18" charset="0"/>
                  </a:rPr>
                  <a:t>B</a:t>
                </a:r>
                <a:endParaRPr lang="zh-CN" altLang="zh-CN" sz="2400" dirty="0">
                  <a:solidFill>
                    <a:srgbClr val="0000FF"/>
                  </a:solidFill>
                  <a:ea typeface="+mn-ea"/>
                  <a:cs typeface="Times New Roman" pitchFamily="18" charset="0"/>
                </a:endParaRPr>
              </a:p>
            </p:txBody>
          </p:sp>
        </p:grpSp>
        <p:grpSp>
          <p:nvGrpSpPr>
            <p:cNvPr id="35" name="组合 35"/>
            <p:cNvGrpSpPr>
              <a:grpSpLocks/>
            </p:cNvGrpSpPr>
            <p:nvPr/>
          </p:nvGrpSpPr>
          <p:grpSpPr bwMode="auto">
            <a:xfrm>
              <a:off x="2600280" y="2071679"/>
              <a:ext cx="400105" cy="657236"/>
              <a:chOff x="5608622" y="4392614"/>
              <a:chExt cx="400105" cy="657233"/>
            </a:xfrm>
          </p:grpSpPr>
          <p:cxnSp>
            <p:nvCxnSpPr>
              <p:cNvPr id="40" name="直接箭头连接符 30"/>
              <p:cNvCxnSpPr>
                <a:cxnSpLocks noChangeShapeType="1"/>
              </p:cNvCxnSpPr>
              <p:nvPr/>
            </p:nvCxnSpPr>
            <p:spPr bwMode="auto">
              <a:xfrm flipH="1">
                <a:off x="6008706" y="4392614"/>
                <a:ext cx="21" cy="536583"/>
              </a:xfrm>
              <a:prstGeom prst="straightConnector1">
                <a:avLst/>
              </a:prstGeom>
              <a:noFill/>
              <a:ln w="25400" algn="ctr">
                <a:solidFill>
                  <a:srgbClr val="0000FF"/>
                </a:solidFill>
                <a:round/>
                <a:headEnd/>
                <a:tailEnd type="arrow" w="med" len="med"/>
              </a:ln>
            </p:spPr>
          </p:cxnSp>
          <p:graphicFrame>
            <p:nvGraphicFramePr>
              <p:cNvPr id="41" name="Object 16"/>
              <p:cNvGraphicFramePr>
                <a:graphicFrameLocks noChangeAspect="1"/>
              </p:cNvGraphicFramePr>
              <p:nvPr/>
            </p:nvGraphicFramePr>
            <p:xfrm>
              <a:off x="5608622" y="4606936"/>
              <a:ext cx="350838" cy="442911"/>
            </p:xfrm>
            <a:graphic>
              <a:graphicData uri="http://schemas.openxmlformats.org/presentationml/2006/ole">
                <p:oleObj spid="_x0000_s23596" name="公式" r:id="rId8" imgW="152280" imgH="215640" progId="Equation.3">
                  <p:embed/>
                </p:oleObj>
              </a:graphicData>
            </a:graphic>
          </p:graphicFrame>
        </p:grpSp>
        <p:grpSp>
          <p:nvGrpSpPr>
            <p:cNvPr id="36" name="组合 36"/>
            <p:cNvGrpSpPr>
              <a:grpSpLocks/>
            </p:cNvGrpSpPr>
            <p:nvPr/>
          </p:nvGrpSpPr>
          <p:grpSpPr bwMode="auto">
            <a:xfrm>
              <a:off x="5543474" y="2143104"/>
              <a:ext cx="442944" cy="657248"/>
              <a:chOff x="8858280" y="4071942"/>
              <a:chExt cx="442944" cy="657252"/>
            </a:xfrm>
          </p:grpSpPr>
          <p:cxnSp>
            <p:nvCxnSpPr>
              <p:cNvPr id="38" name="直接箭头连接符 31"/>
              <p:cNvCxnSpPr>
                <a:cxnSpLocks noChangeShapeType="1"/>
              </p:cNvCxnSpPr>
              <p:nvPr/>
            </p:nvCxnSpPr>
            <p:spPr bwMode="auto">
              <a:xfrm flipH="1">
                <a:off x="8858280" y="4071942"/>
                <a:ext cx="21" cy="536583"/>
              </a:xfrm>
              <a:prstGeom prst="straightConnector1">
                <a:avLst/>
              </a:prstGeom>
              <a:noFill/>
              <a:ln w="25400" algn="ctr">
                <a:solidFill>
                  <a:srgbClr val="0000FF"/>
                </a:solidFill>
                <a:round/>
                <a:headEnd/>
                <a:tailEnd type="arrow" w="med" len="med"/>
              </a:ln>
            </p:spPr>
          </p:cxnSp>
          <p:graphicFrame>
            <p:nvGraphicFramePr>
              <p:cNvPr id="39" name="Object 31"/>
              <p:cNvGraphicFramePr>
                <a:graphicFrameLocks noChangeAspect="1"/>
              </p:cNvGraphicFramePr>
              <p:nvPr/>
            </p:nvGraphicFramePr>
            <p:xfrm>
              <a:off x="8920224" y="4286279"/>
              <a:ext cx="381000" cy="442915"/>
            </p:xfrm>
            <a:graphic>
              <a:graphicData uri="http://schemas.openxmlformats.org/presentationml/2006/ole">
                <p:oleObj spid="_x0000_s23597" name="公式" r:id="rId9" imgW="164880" imgH="215640" progId="Equation.3">
                  <p:embed/>
                </p:oleObj>
              </a:graphicData>
            </a:graphic>
          </p:graphicFrame>
        </p:grpSp>
        <p:sp>
          <p:nvSpPr>
            <p:cNvPr id="37" name="矩形 21"/>
            <p:cNvSpPr>
              <a:spLocks noChangeArrowheads="1"/>
            </p:cNvSpPr>
            <p:nvPr/>
          </p:nvSpPr>
          <p:spPr bwMode="auto">
            <a:xfrm>
              <a:off x="2285958" y="2786058"/>
              <a:ext cx="40005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000">
                  <a:solidFill>
                    <a:srgbClr val="0000FF"/>
                  </a:solidFill>
                  <a:ea typeface="楷体" pitchFamily="49" charset="-122"/>
                  <a:cs typeface="Times New Roman" pitchFamily="18" charset="0"/>
                </a:rPr>
                <a:t>        （高温为正极，低温为负极）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3940" y="3059394"/>
            <a:ext cx="5187651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7817" y="2440241"/>
            <a:ext cx="5120104" cy="3135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内容占位符 2"/>
          <p:cNvSpPr>
            <a:spLocks noGrp="1"/>
          </p:cNvSpPr>
          <p:nvPr>
            <p:ph idx="1"/>
          </p:nvPr>
        </p:nvSpPr>
        <p:spPr>
          <a:xfrm>
            <a:off x="894823" y="1868557"/>
            <a:ext cx="10515600" cy="43513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b="1" dirty="0"/>
              <a:t> </a:t>
            </a:r>
            <a:r>
              <a:rPr lang="en-US" altLang="zh-CN" b="1" dirty="0"/>
              <a:t>2</a:t>
            </a:r>
            <a:r>
              <a:rPr lang="zh-CN" altLang="en-US" b="1" dirty="0"/>
              <a:t>、</a:t>
            </a:r>
            <a:r>
              <a:rPr lang="zh-CN" altLang="en-US" b="1" dirty="0">
                <a:solidFill>
                  <a:srgbClr val="0000FF"/>
                </a:solidFill>
              </a:rPr>
              <a:t>考虑散热盘自由冷却与稳态时的散热面积不同，导热系数计算公式修正为：</a:t>
            </a:r>
            <a:endParaRPr lang="zh-CN" altLang="en-US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20079" y="4343400"/>
            <a:ext cx="504907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2">
                    <a:lumMod val="50000"/>
                  </a:schemeClr>
                </a:solidFill>
                <a:ea typeface="华文仿宋" panose="02010600040101010101" pitchFamily="2" charset="-122"/>
              </a:rPr>
              <a:t>式中：</a:t>
            </a: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m</a:t>
            </a:r>
            <a:r>
              <a:rPr lang="zh-CN" altLang="en-US" b="1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为</a:t>
            </a:r>
            <a:r>
              <a:rPr lang="zh-CN" altLang="en-US" b="1" dirty="0">
                <a:solidFill>
                  <a:srgbClr val="C00000"/>
                </a:solidFill>
                <a:ea typeface="华文仿宋" panose="02010600040101010101" pitchFamily="2" charset="-122"/>
              </a:rPr>
              <a:t>铜盘的质量；</a:t>
            </a:r>
            <a:endParaRPr lang="en-US" altLang="zh-CN" b="1" dirty="0">
              <a:solidFill>
                <a:srgbClr val="C00000"/>
              </a:solidFill>
              <a:ea typeface="华文仿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C00000"/>
                </a:solidFill>
                <a:ea typeface="华文仿宋" panose="02010600040101010101" pitchFamily="2" charset="-122"/>
              </a:rPr>
              <a:t>            </a:t>
            </a: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 c</a:t>
            </a:r>
            <a:r>
              <a:rPr lang="zh-CN" altLang="en-US" b="1" dirty="0">
                <a:solidFill>
                  <a:srgbClr val="C00000"/>
                </a:solidFill>
                <a:ea typeface="华文仿宋" panose="02010600040101010101" pitchFamily="2" charset="-122"/>
              </a:rPr>
              <a:t>为铜盘的比热容，</a:t>
            </a:r>
            <a:endParaRPr lang="en-US" altLang="zh-CN" b="1" dirty="0">
              <a:solidFill>
                <a:srgbClr val="C00000"/>
              </a:solidFill>
              <a:ea typeface="华文仿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             R</a:t>
            </a:r>
            <a:r>
              <a:rPr lang="en-US" altLang="zh-CN" b="1" baseline="-25000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p</a:t>
            </a: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  h</a:t>
            </a:r>
            <a:r>
              <a:rPr lang="en-US" altLang="zh-CN" b="1" baseline="-25000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p</a:t>
            </a:r>
            <a:r>
              <a:rPr lang="zh-CN" altLang="en-US" b="1" dirty="0">
                <a:solidFill>
                  <a:srgbClr val="C00000"/>
                </a:solidFill>
                <a:ea typeface="华文仿宋" panose="02010600040101010101" pitchFamily="2" charset="-122"/>
              </a:rPr>
              <a:t>分别为铜盘的半径和厚度；</a:t>
            </a:r>
            <a:endParaRPr lang="en-US" altLang="zh-CN" b="1" dirty="0">
              <a:solidFill>
                <a:srgbClr val="C00000"/>
              </a:solidFill>
              <a:ea typeface="华文仿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             d</a:t>
            </a:r>
            <a:r>
              <a:rPr lang="en-US" altLang="zh-CN" b="1" baseline="-25000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B</a:t>
            </a:r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  </a:t>
            </a:r>
            <a:r>
              <a:rPr lang="en-US" altLang="zh-CN" b="1" dirty="0" err="1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h</a:t>
            </a:r>
            <a:r>
              <a:rPr lang="en-US" altLang="zh-CN" b="1" baseline="-25000" dirty="0" err="1">
                <a:solidFill>
                  <a:srgbClr val="C00000"/>
                </a:solidFill>
                <a:latin typeface="Times New Roman" pitchFamily="18" charset="0"/>
                <a:ea typeface="华文仿宋" panose="02010600040101010101" pitchFamily="2" charset="-122"/>
                <a:cs typeface="Times New Roman" pitchFamily="18" charset="0"/>
              </a:rPr>
              <a:t>B</a:t>
            </a:r>
            <a:r>
              <a:rPr lang="zh-CN" altLang="en-US" b="1" dirty="0">
                <a:solidFill>
                  <a:srgbClr val="C00000"/>
                </a:solidFill>
                <a:ea typeface="华文仿宋" panose="02010600040101010101" pitchFamily="2" charset="-122"/>
              </a:rPr>
              <a:t>分别为待测样品的直径和厚度。</a:t>
            </a:r>
            <a:r>
              <a:rPr lang="en-US" altLang="zh-CN" b="1" dirty="0">
                <a:solidFill>
                  <a:srgbClr val="C00000"/>
                </a:solidFill>
                <a:ea typeface="华文仿宋" panose="02010600040101010101" pitchFamily="2" charset="-122"/>
              </a:rPr>
              <a:t>                </a:t>
            </a:r>
          </a:p>
          <a:p>
            <a:pPr>
              <a:lnSpc>
                <a:spcPct val="150000"/>
              </a:lnSpc>
            </a:pPr>
            <a:endParaRPr lang="en-US" altLang="zh-CN" dirty="0">
              <a:ea typeface="华文仿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ea typeface="华文仿宋" panose="02010600040101010101" pitchFamily="2" charset="-122"/>
              </a:rPr>
              <a:t>                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ea typeface="华文仿宋" panose="02010600040101010101" pitchFamily="2" charset="-122"/>
              </a:rPr>
              <a:t>             </a:t>
            </a:r>
            <a:endParaRPr lang="zh-CN" altLang="en-US" dirty="0">
              <a:ea typeface="华文仿宋" panose="02010600040101010101" pitchFamily="2" charset="-122"/>
            </a:endParaRPr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320" y="4784933"/>
            <a:ext cx="2859915" cy="40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</p:spPr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5127" y="1843790"/>
            <a:ext cx="10515600" cy="435133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tx1"/>
                </a:solidFill>
              </a:rPr>
              <a:t>1. </a:t>
            </a:r>
            <a:r>
              <a:rPr lang="zh-CN" altLang="zh-CN" sz="2400" b="1" dirty="0">
                <a:solidFill>
                  <a:schemeClr val="tx1"/>
                </a:solidFill>
              </a:rPr>
              <a:t>用游标卡尺测量待测样品</a:t>
            </a:r>
            <a:r>
              <a:rPr lang="en-US" altLang="zh-CN" sz="2400" b="1" i="1" dirty="0">
                <a:solidFill>
                  <a:schemeClr val="tx1"/>
                </a:solidFill>
              </a:rPr>
              <a:t>B</a:t>
            </a:r>
            <a:r>
              <a:rPr lang="zh-CN" altLang="zh-CN" sz="2400" b="1" dirty="0">
                <a:solidFill>
                  <a:schemeClr val="tx1"/>
                </a:solidFill>
              </a:rPr>
              <a:t>及散热铜盘</a:t>
            </a:r>
            <a:r>
              <a:rPr lang="en-US" altLang="zh-CN" sz="2400" b="1" i="1" dirty="0">
                <a:solidFill>
                  <a:schemeClr val="tx1"/>
                </a:solidFill>
              </a:rPr>
              <a:t>P</a:t>
            </a:r>
            <a:r>
              <a:rPr lang="zh-CN" altLang="zh-CN" sz="2400" b="1" dirty="0">
                <a:solidFill>
                  <a:schemeClr val="tx1"/>
                </a:solidFill>
              </a:rPr>
              <a:t>的几何尺寸，用天平测出铜盘质量</a:t>
            </a:r>
            <a:r>
              <a:rPr lang="en-US" altLang="zh-CN" sz="2400" b="1" i="1" dirty="0">
                <a:solidFill>
                  <a:schemeClr val="tx1"/>
                </a:solidFill>
              </a:rPr>
              <a:t>m</a:t>
            </a:r>
            <a:r>
              <a:rPr lang="zh-CN" altLang="zh-CN" sz="2400" b="1" dirty="0">
                <a:solidFill>
                  <a:schemeClr val="tx1"/>
                </a:solidFill>
              </a:rPr>
              <a:t>。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tx1"/>
                </a:solidFill>
              </a:rPr>
              <a:t>2. </a:t>
            </a:r>
            <a:r>
              <a:rPr lang="zh-CN" altLang="en-US" sz="2400" b="1" dirty="0">
                <a:solidFill>
                  <a:schemeClr val="tx1"/>
                </a:solidFill>
              </a:rPr>
              <a:t>取下固定螺丝，将样品放在加热盘与散热盘中间。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tx1"/>
                </a:solidFill>
              </a:rPr>
              <a:t>3. </a:t>
            </a:r>
            <a:r>
              <a:rPr lang="zh-CN" altLang="zh-CN" sz="2400" b="1" dirty="0">
                <a:solidFill>
                  <a:schemeClr val="tx1"/>
                </a:solidFill>
              </a:rPr>
              <a:t>加热盘的温度上升到设定温度值时，在</a:t>
            </a:r>
            <a:r>
              <a:rPr lang="en-US" altLang="zh-CN" sz="2400" b="1" dirty="0">
                <a:solidFill>
                  <a:schemeClr val="tx1"/>
                </a:solidFill>
              </a:rPr>
              <a:t>10</a:t>
            </a:r>
            <a:r>
              <a:rPr lang="zh-CN" altLang="zh-CN" sz="2400" b="1" dirty="0">
                <a:solidFill>
                  <a:schemeClr val="tx1"/>
                </a:solidFill>
              </a:rPr>
              <a:t>分钟或更长的时间内加热盘和散热盘的温度值基本不变，达到稳定状态。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>
                <a:solidFill>
                  <a:schemeClr val="tx1"/>
                </a:solidFill>
              </a:rPr>
              <a:t>4. </a:t>
            </a:r>
            <a:r>
              <a:rPr lang="zh-CN" altLang="zh-CN" sz="2400" b="1" dirty="0">
                <a:solidFill>
                  <a:schemeClr val="tx1"/>
                </a:solidFill>
              </a:rPr>
              <a:t>停止加热，取走样品，调节三个螺栓使加热盘和散热盘接触良好，再设定温度到</a:t>
            </a:r>
            <a:r>
              <a:rPr lang="en-US" altLang="zh-CN" sz="2400" b="1" dirty="0">
                <a:solidFill>
                  <a:schemeClr val="tx1"/>
                </a:solidFill>
              </a:rPr>
              <a:t>80 </a:t>
            </a:r>
            <a:r>
              <a:rPr lang="zh-CN" altLang="en-US" sz="2400" b="1" dirty="0">
                <a:solidFill>
                  <a:schemeClr val="tx1"/>
                </a:solidFill>
              </a:rPr>
              <a:t>℃</a:t>
            </a:r>
            <a:r>
              <a:rPr lang="zh-CN" altLang="zh-CN" sz="2400" b="1" dirty="0">
                <a:solidFill>
                  <a:schemeClr val="tx1"/>
                </a:solidFill>
              </a:rPr>
              <a:t>，加快散热盘的温度上升，使散热盘温度上升到高于稳态时的</a:t>
            </a:r>
            <a:r>
              <a:rPr lang="en-US" altLang="zh-CN" sz="2400" b="1" dirty="0">
                <a:solidFill>
                  <a:schemeClr val="tx1"/>
                </a:solidFill>
              </a:rPr>
              <a:t> </a:t>
            </a:r>
            <a:r>
              <a:rPr lang="zh-CN" altLang="zh-CN" sz="2400" b="1" dirty="0">
                <a:solidFill>
                  <a:schemeClr val="tx1"/>
                </a:solidFill>
              </a:rPr>
              <a:t>值</a:t>
            </a:r>
            <a:r>
              <a:rPr lang="en-US" altLang="zh-CN" sz="2400" b="1" dirty="0">
                <a:solidFill>
                  <a:schemeClr val="tx1"/>
                </a:solidFill>
              </a:rPr>
              <a:t> </a:t>
            </a:r>
            <a:r>
              <a:rPr lang="zh-CN" altLang="zh-CN" sz="2400" b="1" dirty="0">
                <a:solidFill>
                  <a:schemeClr val="tx1"/>
                </a:solidFill>
              </a:rPr>
              <a:t>左右即可。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2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372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15310" y="1769166"/>
                <a:ext cx="10515600" cy="4351337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endParaRPr lang="zh-CN" altLang="zh-CN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7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b="1" dirty="0">
                    <a:solidFill>
                      <a:schemeClr val="tx1"/>
                    </a:solidFill>
                  </a:rPr>
                  <a:t>5. </a:t>
                </a:r>
                <a:r>
                  <a:rPr lang="zh-CN" altLang="zh-CN" b="1" dirty="0">
                    <a:solidFill>
                      <a:schemeClr val="tx1"/>
                    </a:solidFill>
                  </a:rPr>
                  <a:t>移去加热盘，让散热圆盘在风扇作用下冷却</a:t>
                </a:r>
                <a:r>
                  <a:rPr lang="zh-CN" altLang="en-US" b="1" dirty="0">
                    <a:solidFill>
                      <a:schemeClr val="tx1"/>
                    </a:solidFill>
                  </a:rPr>
                  <a:t>，</a:t>
                </a:r>
                <a:r>
                  <a:rPr lang="zh-CN" altLang="zh-CN" b="1" dirty="0">
                    <a:solidFill>
                      <a:schemeClr val="tx1"/>
                    </a:solidFill>
                  </a:rPr>
                  <a:t>由临近</a:t>
                </a:r>
                <a:r>
                  <a:rPr lang="en-US" altLang="zh-CN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zh-CN" altLang="zh-CN" b="1" dirty="0">
                    <a:solidFill>
                      <a:schemeClr val="tx1"/>
                    </a:solidFill>
                  </a:rPr>
                  <a:t>值的温度数据计算散热盘冷却速率</a:t>
                </a:r>
                <a:r>
                  <a:rPr lang="en-US" altLang="zh-CN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b="1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𝐝</m:t>
                                </m:r>
                                <m:r>
                                  <a:rPr lang="en-US" altLang="zh-CN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num>
                              <m:den>
                                <m:r>
                                  <a:rPr lang="en-US" altLang="zh-CN" b="1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𝐝</m:t>
                                </m:r>
                                <m:r>
                                  <a:rPr lang="en-US" altLang="zh-CN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den>
                            </m:f>
                          </m:e>
                        </m:d>
                      </m:e>
                      <m:sub>
                        <m:sSub>
                          <m:sSubPr>
                            <m:ctrlPr>
                              <a:rPr lang="en-US" altLang="zh-CN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n-US" altLang="zh-CN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zh-CN" altLang="zh-CN" b="1" dirty="0">
                    <a:solidFill>
                      <a:schemeClr val="tx1"/>
                    </a:solidFill>
                  </a:rPr>
                  <a:t>。可根据记录数据做冷却曲线，然后作曲线在</a:t>
                </a:r>
                <a:r>
                  <a:rPr lang="en-US" altLang="zh-CN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zh-CN" altLang="zh-CN" b="1" dirty="0">
                    <a:solidFill>
                      <a:schemeClr val="tx1"/>
                    </a:solidFill>
                  </a:rPr>
                  <a:t>点的切线，切线斜率即为</a:t>
                </a:r>
                <a:r>
                  <a:rPr lang="en-US" altLang="zh-CN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altLang="zh-CN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b="1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𝐝</m:t>
                                </m:r>
                                <m:r>
                                  <a:rPr lang="en-US" altLang="zh-CN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num>
                              <m:den>
                                <m:r>
                                  <a:rPr lang="en-US" altLang="zh-CN" b="1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𝐝</m:t>
                                </m:r>
                                <m:r>
                                  <a:rPr lang="en-US" altLang="zh-CN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den>
                            </m:f>
                          </m:e>
                        </m:d>
                      </m:e>
                      <m:sub>
                        <m:sSub>
                          <m:sSubPr>
                            <m:ctrlPr>
                              <a:rPr lang="en-US" altLang="zh-CN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n-US" altLang="zh-CN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zh-CN" b="1" dirty="0">
                    <a:solidFill>
                      <a:schemeClr val="tx1"/>
                    </a:solidFill>
                  </a:rPr>
                  <a:t> </a:t>
                </a:r>
                <a:r>
                  <a:rPr lang="zh-CN" altLang="zh-CN" b="1" dirty="0">
                    <a:solidFill>
                      <a:schemeClr val="tx1"/>
                    </a:solidFill>
                  </a:rPr>
                  <a:t>。</a:t>
                </a:r>
              </a:p>
              <a:p>
                <a:pPr>
                  <a:lnSpc>
                    <a:spcPct val="17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b="1" dirty="0">
                    <a:solidFill>
                      <a:schemeClr val="tx1"/>
                    </a:solidFill>
                  </a:rPr>
                  <a:t>6. </a:t>
                </a:r>
                <a:r>
                  <a:rPr lang="zh-CN" altLang="zh-CN" b="1" dirty="0">
                    <a:solidFill>
                      <a:schemeClr val="tx1"/>
                    </a:solidFill>
                  </a:rPr>
                  <a:t>根据测量得到的稳态时的温度值</a:t>
                </a:r>
                <a:r>
                  <a:rPr lang="en-US" altLang="zh-CN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zh-CN" altLang="zh-CN" b="1" dirty="0">
                    <a:solidFill>
                      <a:schemeClr val="tx1"/>
                    </a:solidFill>
                  </a:rPr>
                  <a:t>和</a:t>
                </a:r>
                <a:r>
                  <a:rPr lang="en-US" altLang="zh-CN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zh-CN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zh-CN" b="1" dirty="0">
                    <a:solidFill>
                      <a:schemeClr val="tx1"/>
                    </a:solidFill>
                  </a:rPr>
                  <a:t>，以及在温度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zh-CN" altLang="zh-CN" b="1" dirty="0">
                    <a:solidFill>
                      <a:schemeClr val="tx1"/>
                    </a:solidFill>
                  </a:rPr>
                  <a:t>时的冷却速率，由公式计算不良导体样品的导热系数。</a:t>
                </a:r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5310" y="1769166"/>
                <a:ext cx="10515600" cy="4351337"/>
              </a:xfrm>
              <a:blipFill>
                <a:blip r:embed="rId3" cstate="print"/>
                <a:stretch>
                  <a:fillRect l="-812" r="-8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0237231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TM02900688[[fn=平面]]</Template>
  <TotalTime>1216</TotalTime>
  <Words>726</Words>
  <Application>Microsoft Office PowerPoint</Application>
  <PresentationFormat>自定义</PresentationFormat>
  <Paragraphs>66</Paragraphs>
  <Slides>10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HDOfficeLightV0</vt:lpstr>
      <vt:lpstr>公式</vt:lpstr>
      <vt:lpstr>稳态法测量不良导体的导热系数</vt:lpstr>
      <vt:lpstr>一、实验简介</vt:lpstr>
      <vt:lpstr>二、实验目的</vt:lpstr>
      <vt:lpstr>三、实验仪器</vt:lpstr>
      <vt:lpstr>四、实验原理</vt:lpstr>
      <vt:lpstr>四、实验原理</vt:lpstr>
      <vt:lpstr>四、实验原理</vt:lpstr>
      <vt:lpstr>五、实验步骤</vt:lpstr>
      <vt:lpstr>五、实验步骤</vt:lpstr>
      <vt:lpstr>六、注意事项</vt:lpstr>
    </vt:vector>
  </TitlesOfParts>
  <Company>Win10NeT.COM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解迎革</cp:lastModifiedBy>
  <cp:revision>74</cp:revision>
  <dcterms:created xsi:type="dcterms:W3CDTF">2017-05-19T00:45:05Z</dcterms:created>
  <dcterms:modified xsi:type="dcterms:W3CDTF">2017-06-07T00:31:09Z</dcterms:modified>
</cp:coreProperties>
</file>