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tiff" ContentType="image/tif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5" r:id="rId3"/>
    <p:sldId id="259" r:id="rId4"/>
    <p:sldId id="260" r:id="rId5"/>
    <p:sldId id="261" r:id="rId6"/>
    <p:sldId id="266" r:id="rId7"/>
    <p:sldId id="268" r:id="rId8"/>
    <p:sldId id="267" r:id="rId9"/>
    <p:sldId id="269" r:id="rId10"/>
    <p:sldId id="262" r:id="rId11"/>
    <p:sldId id="270" r:id="rId12"/>
    <p:sldId id="272" r:id="rId13"/>
    <p:sldId id="273" r:id="rId14"/>
    <p:sldId id="274" r:id="rId15"/>
    <p:sldId id="271" r:id="rId16"/>
    <p:sldId id="264" r:id="rId17"/>
    <p:sldId id="275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00B050"/>
    <a:srgbClr val="4171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2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31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21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12" Type="http://schemas.openxmlformats.org/officeDocument/2006/relationships/image" Target="../media/image20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11" Type="http://schemas.openxmlformats.org/officeDocument/2006/relationships/image" Target="../media/image19.wmf"/><Relationship Id="rId5" Type="http://schemas.openxmlformats.org/officeDocument/2006/relationships/image" Target="../media/image1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265EF-831B-483C-8F92-7AF378F8F218}" type="datetimeFigureOut">
              <a:rPr lang="zh-CN" altLang="en-US" smtClean="0"/>
              <a:t>2017/6/8 Thursday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A52093-151C-471B-86DC-FC9AD5C046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059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3A225A-B432-4EB7-BD26-27E51ECAA5B1}" type="datetimeFigureOut">
              <a:rPr lang="zh-CN" altLang="en-US" smtClean="0"/>
              <a:t>2017/6/8 Thursday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88DCC-0D81-44F7-A7A3-D98494380BC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9575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88DCC-0D81-44F7-A7A3-D98494380BC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674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添加物理史、拓展应用等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88DCC-0D81-44F7-A7A3-D98494380BC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3993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以照片、示意图、视频为主，对教材进行改进的部分着重强调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88DCC-0D81-44F7-A7A3-D98494380BC8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0937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88DCC-0D81-44F7-A7A3-D98494380BC8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5585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88DCC-0D81-44F7-A7A3-D98494380BC8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5264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54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dirty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2017/6/8 Thursday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48037"/>
            <a:ext cx="4114800" cy="365125"/>
          </a:xfrm>
        </p:spPr>
        <p:txBody>
          <a:bodyPr vert="horz" lIns="91440" tIns="45720" rIns="91440" bIns="45720" rtlCol="0" anchor="ctr"/>
          <a:lstStyle>
            <a:lvl1pPr algn="ctr">
              <a:defRPr lang="en-US" altLang="zh-CN" dirty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右箭头 7"/>
          <p:cNvSpPr/>
          <p:nvPr userDrawn="1"/>
        </p:nvSpPr>
        <p:spPr>
          <a:xfrm>
            <a:off x="1524000" y="3534224"/>
            <a:ext cx="9144000" cy="6781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1294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2pPr>
            <a:lvl3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3pPr>
            <a:lvl4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4pPr>
            <a:lvl5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2017/6/8 Thursday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右箭头 6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aseline="0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81030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>
            <a:lvl1pPr>
              <a:defRPr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2pPr>
            <a:lvl3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3pPr>
            <a:lvl4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4pPr>
            <a:lvl5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2017/6/8 Thursday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5650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2pPr>
            <a:lvl3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3pPr>
            <a:lvl4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4pPr>
            <a:lvl5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2017/6/8 Thursday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algn="ctr">
              <a:defRPr lang="zh-CN" altLang="en-US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右箭头 6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31513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>
                <a:solidFill>
                  <a:srgbClr val="0070C0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2017/6/8 Thursday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defRPr>
            </a:lvl1pPr>
          </a:lstStyle>
          <a:p>
            <a:r>
              <a:rPr lang="zh-CN" altLang="en-US"/>
              <a:t>西北农林科技大学    物理实验教学示范中心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7336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2017/6/8 Thursday</a:t>
            </a:fld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右箭头 7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/>
          <a:lstStyle>
            <a:lvl1pPr>
              <a:defRPr lang="zh-CN" altLang="en-US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defRPr>
            </a:lvl1pPr>
          </a:lstStyle>
          <a:p>
            <a:r>
              <a:rPr lang="zh-CN" altLang="en-US" dirty="0"/>
              <a:t>西北农林科技大学    物理实验教学示范中心</a:t>
            </a:r>
          </a:p>
        </p:txBody>
      </p:sp>
    </p:spTree>
    <p:extLst>
      <p:ext uri="{BB962C8B-B14F-4D97-AF65-F5344CB8AC3E}">
        <p14:creationId xmlns:p14="http://schemas.microsoft.com/office/powerpoint/2010/main" val="663616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2017/6/8 Thursday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baseline="0" dirty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11" name="右箭头 10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2041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2017/6/8 Thursday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7" name="右箭头 6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aseline="0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45472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2017/6/8 Thursday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3581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>
              <a:defRPr sz="28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2pPr>
            <a:lvl3pPr>
              <a:defRPr sz="24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3pPr>
            <a:lvl4pPr>
              <a:defRPr sz="20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4pPr>
            <a:lvl5pPr>
              <a:defRPr sz="20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 baseline="0">
                <a:solidFill>
                  <a:schemeClr val="tx1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2017/6/8 Thursday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0145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dirty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 baseline="0">
                <a:solidFill>
                  <a:schemeClr val="tx1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2017/6/8 Thursday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3666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2017/6/8 Thursday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4191000" y="65087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lang="zh-CN" altLang="en-US" sz="1800" kern="120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100" dirty="0"/>
              <a:t>西北农林科技大学              物理实验教学示范中心</a:t>
            </a:r>
          </a:p>
        </p:txBody>
      </p: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7325" y="60949"/>
            <a:ext cx="3039235" cy="514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117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70C0"/>
          </a:solidFill>
          <a:latin typeface="+mj-lt"/>
          <a:ea typeface="华文仿宋" panose="02010600040101010101" pitchFamily="2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2.jpeg"/><Relationship Id="rId7" Type="http://schemas.openxmlformats.org/officeDocument/2006/relationships/image" Target="../media/image33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3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5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3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3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" Type="http://schemas.openxmlformats.org/officeDocument/2006/relationships/image" Target="../media/image18.png"/><Relationship Id="rId21" Type="http://schemas.openxmlformats.org/officeDocument/2006/relationships/image" Target="../media/image17.wmf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5.wmf"/><Relationship Id="rId25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21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2.w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9.wmf"/><Relationship Id="rId15" Type="http://schemas.openxmlformats.org/officeDocument/2006/relationships/image" Target="../media/image14.wmf"/><Relationship Id="rId23" Type="http://schemas.openxmlformats.org/officeDocument/2006/relationships/image" Target="../media/image18.wmf"/><Relationship Id="rId28" Type="http://schemas.openxmlformats.org/officeDocument/2006/relationships/oleObject" Target="../embeddings/oleObject13.bin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6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2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用分光计测量棱镜的折射率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zh-CN" b="1" dirty="0"/>
          </a:p>
          <a:p>
            <a:r>
              <a:rPr lang="zh-CN" altLang="en-US" b="1" dirty="0"/>
              <a:t>物理实验教学示范中心 </a:t>
            </a:r>
          </a:p>
        </p:txBody>
      </p:sp>
    </p:spTree>
    <p:extLst>
      <p:ext uri="{BB962C8B-B14F-4D97-AF65-F5344CB8AC3E}">
        <p14:creationId xmlns:p14="http://schemas.microsoft.com/office/powerpoint/2010/main" val="159801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矩形 410"/>
          <p:cNvSpPr/>
          <p:nvPr/>
        </p:nvSpPr>
        <p:spPr>
          <a:xfrm>
            <a:off x="9322889" y="4851873"/>
            <a:ext cx="1579482" cy="16473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华文仿宋" panose="02010600040101010101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五、实验步骤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45127" y="1828800"/>
            <a:ext cx="6997611" cy="4351337"/>
          </a:xfrm>
        </p:spPr>
        <p:txBody>
          <a:bodyPr>
            <a:normAutofit/>
          </a:bodyPr>
          <a:lstStyle/>
          <a:p>
            <a:pPr marL="0" indent="-45720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000" b="1" dirty="0">
                <a:solidFill>
                  <a:schemeClr val="tx1"/>
                </a:solidFill>
              </a:rPr>
              <a:t>5.1  </a:t>
            </a:r>
            <a:r>
              <a:rPr lang="zh-CN" altLang="en-US" sz="2000" b="1" dirty="0">
                <a:solidFill>
                  <a:schemeClr val="tx1"/>
                </a:solidFill>
              </a:rPr>
              <a:t>调节望远镜自准</a:t>
            </a:r>
            <a:endParaRPr lang="en-US" altLang="zh-CN" sz="2000" b="1" dirty="0">
              <a:solidFill>
                <a:schemeClr val="tx1"/>
              </a:solidFill>
            </a:endParaRPr>
          </a:p>
          <a:p>
            <a:pPr marL="0" indent="-45720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zh-CN" altLang="en-US" sz="1800" dirty="0">
                <a:solidFill>
                  <a:schemeClr val="tx1"/>
                </a:solidFill>
              </a:rPr>
              <a:t>打开分光计光源，调节自准目镜手轮，使分划板上的叉丝清晰；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-45720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zh-CN" altLang="en-US" sz="1800" dirty="0">
                <a:solidFill>
                  <a:schemeClr val="tx1"/>
                </a:solidFill>
              </a:rPr>
              <a:t>将平面镜扣于望远镜物镜上，松开自准目镜固定螺丝，伸缩自准目镜套筒，使十字的反射像清晰（此时</a:t>
            </a:r>
            <a:r>
              <a:rPr lang="zh-CN" altLang="en-US" sz="1800" b="1" dirty="0">
                <a:solidFill>
                  <a:srgbClr val="FF0000"/>
                </a:solidFill>
              </a:rPr>
              <a:t>无需调节反射像的位置</a:t>
            </a:r>
            <a:r>
              <a:rPr lang="zh-CN" altLang="en-US" sz="1800" dirty="0">
                <a:solidFill>
                  <a:schemeClr val="tx1"/>
                </a:solidFill>
              </a:rPr>
              <a:t>）；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000" b="1" dirty="0">
                <a:solidFill>
                  <a:schemeClr val="tx1"/>
                </a:solidFill>
              </a:rPr>
              <a:t>5.2  </a:t>
            </a:r>
            <a:r>
              <a:rPr lang="zh-CN" altLang="en-US" sz="2000" b="1" dirty="0">
                <a:solidFill>
                  <a:schemeClr val="tx1"/>
                </a:solidFill>
              </a:rPr>
              <a:t>调节望远镜与载物台平行</a:t>
            </a:r>
            <a:endParaRPr lang="en-US" altLang="zh-CN" sz="2000" b="1" dirty="0">
              <a:solidFill>
                <a:schemeClr val="tx1"/>
              </a:solidFill>
            </a:endParaRPr>
          </a:p>
          <a:p>
            <a:pPr mar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 startAt="3"/>
            </a:pPr>
            <a:r>
              <a:rPr lang="zh-CN" altLang="en-US" sz="1800" dirty="0">
                <a:solidFill>
                  <a:schemeClr val="tx1"/>
                </a:solidFill>
              </a:rPr>
              <a:t>粗调望远镜方位调节螺丝，使望远镜大致水平；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 startAt="3"/>
            </a:pPr>
            <a:r>
              <a:rPr lang="zh-CN" altLang="en-US" sz="1800" dirty="0">
                <a:solidFill>
                  <a:schemeClr val="tx1"/>
                </a:solidFill>
              </a:rPr>
              <a:t>初步调节三个载物台倾斜度调节螺丝，使伸出基座的长度约为总长度一半；松开载物台固定螺丝，调节载物台高度，使其低于望远镜光轴高度大约为三棱镜高度一半；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 startAt="3"/>
            </a:pPr>
            <a:r>
              <a:rPr lang="zh-CN" altLang="en-US" sz="1800" dirty="0">
                <a:solidFill>
                  <a:schemeClr val="tx1"/>
                </a:solidFill>
              </a:rPr>
              <a:t>将水准仪置于载物台，调节载物台倾斜度调节螺丝使其水平；</a:t>
            </a: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7938516" y="2692111"/>
            <a:ext cx="3658064" cy="1963107"/>
            <a:chOff x="2349" y="2083"/>
            <a:chExt cx="5760" cy="3307"/>
          </a:xfrm>
        </p:grpSpPr>
        <p:sp>
          <p:nvSpPr>
            <p:cNvPr id="5" name="Oval 313"/>
            <p:cNvSpPr>
              <a:spLocks noChangeAspect="1" noChangeArrowheads="1"/>
            </p:cNvSpPr>
            <p:nvPr/>
          </p:nvSpPr>
          <p:spPr bwMode="auto">
            <a:xfrm>
              <a:off x="4702" y="3128"/>
              <a:ext cx="119" cy="119"/>
            </a:xfrm>
            <a:prstGeom prst="ellipse">
              <a:avLst/>
            </a:prstGeom>
            <a:solidFill>
              <a:srgbClr val="DDDDDD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grpSp>
          <p:nvGrpSpPr>
            <p:cNvPr id="6" name="Group 33"/>
            <p:cNvGrpSpPr>
              <a:grpSpLocks/>
            </p:cNvGrpSpPr>
            <p:nvPr/>
          </p:nvGrpSpPr>
          <p:grpSpPr bwMode="auto">
            <a:xfrm>
              <a:off x="2349" y="2083"/>
              <a:ext cx="5760" cy="3307"/>
              <a:chOff x="2471" y="7031"/>
              <a:chExt cx="5760" cy="3307"/>
            </a:xfrm>
          </p:grpSpPr>
          <p:grpSp>
            <p:nvGrpSpPr>
              <p:cNvPr id="16" name="Group 39"/>
              <p:cNvGrpSpPr>
                <a:grpSpLocks noChangeAspect="1"/>
              </p:cNvGrpSpPr>
              <p:nvPr/>
            </p:nvGrpSpPr>
            <p:grpSpPr bwMode="auto">
              <a:xfrm>
                <a:off x="2471" y="7031"/>
                <a:ext cx="5760" cy="3307"/>
                <a:chOff x="2428" y="3191"/>
                <a:chExt cx="7198" cy="4133"/>
              </a:xfrm>
            </p:grpSpPr>
            <p:grpSp>
              <p:nvGrpSpPr>
                <p:cNvPr id="22" name="Group 306"/>
                <p:cNvGrpSpPr>
                  <a:grpSpLocks noChangeAspect="1"/>
                </p:cNvGrpSpPr>
                <p:nvPr/>
              </p:nvGrpSpPr>
              <p:grpSpPr bwMode="auto">
                <a:xfrm>
                  <a:off x="9206" y="3302"/>
                  <a:ext cx="420" cy="403"/>
                  <a:chOff x="9206" y="3302"/>
                  <a:chExt cx="420" cy="403"/>
                </a:xfrm>
              </p:grpSpPr>
              <p:sp>
                <p:nvSpPr>
                  <p:cNvPr id="289" name="AutoShape 312" descr="窄横线"/>
                  <p:cNvSpPr>
                    <a:spLocks noChangeAspect="1" noChangeArrowheads="1"/>
                  </p:cNvSpPr>
                  <p:nvPr/>
                </p:nvSpPr>
                <p:spPr bwMode="auto">
                  <a:xfrm rot="16200000" flipH="1">
                    <a:off x="9245" y="3323"/>
                    <a:ext cx="402" cy="360"/>
                  </a:xfrm>
                  <a:prstGeom prst="can">
                    <a:avLst>
                      <a:gd name="adj" fmla="val 25829"/>
                    </a:avLst>
                  </a:prstGeom>
                  <a:pattFill prst="narHorz">
                    <a:fgClr>
                      <a:srgbClr val="969696"/>
                    </a:fgClr>
                    <a:bgClr>
                      <a:srgbClr val="1E1E1E"/>
                    </a:bgClr>
                  </a:patt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90" name="Freeform 311"/>
                  <p:cNvSpPr>
                    <a:spLocks noChangeAspect="1"/>
                  </p:cNvSpPr>
                  <p:nvPr/>
                </p:nvSpPr>
                <p:spPr bwMode="auto">
                  <a:xfrm>
                    <a:off x="9212" y="3302"/>
                    <a:ext cx="138" cy="195"/>
                  </a:xfrm>
                  <a:custGeom>
                    <a:avLst/>
                    <a:gdLst>
                      <a:gd name="T0" fmla="*/ 0 w 147"/>
                      <a:gd name="T1" fmla="*/ 36 h 195"/>
                      <a:gd name="T2" fmla="*/ 96 w 147"/>
                      <a:gd name="T3" fmla="*/ 0 h 195"/>
                      <a:gd name="T4" fmla="*/ 123 w 147"/>
                      <a:gd name="T5" fmla="*/ 36 h 195"/>
                      <a:gd name="T6" fmla="*/ 138 w 147"/>
                      <a:gd name="T7" fmla="*/ 84 h 195"/>
                      <a:gd name="T8" fmla="*/ 147 w 147"/>
                      <a:gd name="T9" fmla="*/ 135 h 195"/>
                      <a:gd name="T10" fmla="*/ 147 w 147"/>
                      <a:gd name="T11" fmla="*/ 195 h 195"/>
                      <a:gd name="T12" fmla="*/ 0 w 147"/>
                      <a:gd name="T13" fmla="*/ 195 h 195"/>
                      <a:gd name="T14" fmla="*/ 0 w 147"/>
                      <a:gd name="T15" fmla="*/ 36 h 1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47" h="195">
                        <a:moveTo>
                          <a:pt x="0" y="36"/>
                        </a:moveTo>
                        <a:lnTo>
                          <a:pt x="96" y="0"/>
                        </a:lnTo>
                        <a:cubicBezTo>
                          <a:pt x="116" y="0"/>
                          <a:pt x="116" y="22"/>
                          <a:pt x="123" y="36"/>
                        </a:cubicBezTo>
                        <a:cubicBezTo>
                          <a:pt x="130" y="50"/>
                          <a:pt x="134" y="68"/>
                          <a:pt x="138" y="84"/>
                        </a:cubicBezTo>
                        <a:cubicBezTo>
                          <a:pt x="142" y="100"/>
                          <a:pt x="146" y="117"/>
                          <a:pt x="147" y="135"/>
                        </a:cubicBezTo>
                        <a:lnTo>
                          <a:pt x="147" y="195"/>
                        </a:lnTo>
                        <a:lnTo>
                          <a:pt x="0" y="195"/>
                        </a:lnTo>
                        <a:lnTo>
                          <a:pt x="0" y="36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C0C0C0"/>
                      </a:gs>
                      <a:gs pos="100000">
                        <a:srgbClr val="C0C0C0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91" name="Freeform 310"/>
                  <p:cNvSpPr>
                    <a:spLocks noChangeAspect="1"/>
                  </p:cNvSpPr>
                  <p:nvPr/>
                </p:nvSpPr>
                <p:spPr bwMode="auto">
                  <a:xfrm>
                    <a:off x="9206" y="3488"/>
                    <a:ext cx="147" cy="216"/>
                  </a:xfrm>
                  <a:custGeom>
                    <a:avLst/>
                    <a:gdLst>
                      <a:gd name="T0" fmla="*/ 0 w 147"/>
                      <a:gd name="T1" fmla="*/ 180 h 216"/>
                      <a:gd name="T2" fmla="*/ 90 w 147"/>
                      <a:gd name="T3" fmla="*/ 216 h 216"/>
                      <a:gd name="T4" fmla="*/ 127 w 147"/>
                      <a:gd name="T5" fmla="*/ 181 h 216"/>
                      <a:gd name="T6" fmla="*/ 139 w 147"/>
                      <a:gd name="T7" fmla="*/ 130 h 216"/>
                      <a:gd name="T8" fmla="*/ 145 w 147"/>
                      <a:gd name="T9" fmla="*/ 79 h 216"/>
                      <a:gd name="T10" fmla="*/ 147 w 147"/>
                      <a:gd name="T11" fmla="*/ 3 h 216"/>
                      <a:gd name="T12" fmla="*/ 8 w 147"/>
                      <a:gd name="T13" fmla="*/ 0 h 216"/>
                      <a:gd name="T14" fmla="*/ 0 w 147"/>
                      <a:gd name="T15" fmla="*/ 180 h 2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47" h="216">
                        <a:moveTo>
                          <a:pt x="0" y="180"/>
                        </a:moveTo>
                        <a:lnTo>
                          <a:pt x="90" y="216"/>
                        </a:lnTo>
                        <a:cubicBezTo>
                          <a:pt x="111" y="216"/>
                          <a:pt x="119" y="195"/>
                          <a:pt x="127" y="181"/>
                        </a:cubicBezTo>
                        <a:cubicBezTo>
                          <a:pt x="135" y="167"/>
                          <a:pt x="136" y="147"/>
                          <a:pt x="139" y="130"/>
                        </a:cubicBezTo>
                        <a:cubicBezTo>
                          <a:pt x="142" y="113"/>
                          <a:pt x="144" y="100"/>
                          <a:pt x="145" y="79"/>
                        </a:cubicBezTo>
                        <a:lnTo>
                          <a:pt x="147" y="3"/>
                        </a:lnTo>
                        <a:lnTo>
                          <a:pt x="8" y="0"/>
                        </a:lnTo>
                        <a:lnTo>
                          <a:pt x="0" y="18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808080"/>
                      </a:gs>
                      <a:gs pos="100000">
                        <a:srgbClr val="808080">
                          <a:gamma/>
                          <a:shade val="10196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FF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92" name="Freeform 309"/>
                  <p:cNvSpPr>
                    <a:spLocks noChangeAspect="1"/>
                  </p:cNvSpPr>
                  <p:nvPr/>
                </p:nvSpPr>
                <p:spPr bwMode="auto">
                  <a:xfrm>
                    <a:off x="9215" y="3494"/>
                    <a:ext cx="135" cy="211"/>
                  </a:xfrm>
                  <a:custGeom>
                    <a:avLst/>
                    <a:gdLst>
                      <a:gd name="T0" fmla="*/ 0 w 135"/>
                      <a:gd name="T1" fmla="*/ 0 h 211"/>
                      <a:gd name="T2" fmla="*/ 0 w 135"/>
                      <a:gd name="T3" fmla="*/ 171 h 211"/>
                      <a:gd name="T4" fmla="*/ 82 w 135"/>
                      <a:gd name="T5" fmla="*/ 210 h 211"/>
                      <a:gd name="T6" fmla="*/ 118 w 135"/>
                      <a:gd name="T7" fmla="*/ 175 h 211"/>
                      <a:gd name="T8" fmla="*/ 124 w 135"/>
                      <a:gd name="T9" fmla="*/ 124 h 211"/>
                      <a:gd name="T10" fmla="*/ 132 w 135"/>
                      <a:gd name="T11" fmla="*/ 78 h 211"/>
                      <a:gd name="T12" fmla="*/ 135 w 135"/>
                      <a:gd name="T13" fmla="*/ 0 h 21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35" h="211">
                        <a:moveTo>
                          <a:pt x="0" y="0"/>
                        </a:moveTo>
                        <a:lnTo>
                          <a:pt x="0" y="171"/>
                        </a:lnTo>
                        <a:lnTo>
                          <a:pt x="82" y="210"/>
                        </a:lnTo>
                        <a:cubicBezTo>
                          <a:pt x="102" y="211"/>
                          <a:pt x="111" y="189"/>
                          <a:pt x="118" y="175"/>
                        </a:cubicBezTo>
                        <a:cubicBezTo>
                          <a:pt x="125" y="161"/>
                          <a:pt x="122" y="140"/>
                          <a:pt x="124" y="124"/>
                        </a:cubicBezTo>
                        <a:cubicBezTo>
                          <a:pt x="126" y="108"/>
                          <a:pt x="130" y="99"/>
                          <a:pt x="132" y="78"/>
                        </a:cubicBezTo>
                        <a:lnTo>
                          <a:pt x="135" y="0"/>
                        </a:lnTo>
                      </a:path>
                    </a:pathLst>
                  </a:cu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gradFill rotWithShape="0">
                          <a:gsLst>
                            <a:gs pos="0">
                              <a:srgbClr val="808080"/>
                            </a:gs>
                            <a:gs pos="100000">
                              <a:srgbClr val="808080">
                                <a:gamma/>
                                <a:shade val="10196"/>
                                <a:invGamma/>
                              </a:srgbClr>
                            </a:gs>
                          </a:gsLst>
                          <a:lin ang="5400000" scaled="1"/>
                        </a:gra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93" name="Line 30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228" y="3306"/>
                    <a:ext cx="81" cy="33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94" name="Line 30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225" y="3666"/>
                    <a:ext cx="81" cy="33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grpSp>
              <p:nvGrpSpPr>
                <p:cNvPr id="23" name="Group 301"/>
                <p:cNvGrpSpPr>
                  <a:grpSpLocks noChangeAspect="1"/>
                </p:cNvGrpSpPr>
                <p:nvPr/>
              </p:nvGrpSpPr>
              <p:grpSpPr bwMode="auto">
                <a:xfrm>
                  <a:off x="3787" y="4650"/>
                  <a:ext cx="218" cy="197"/>
                  <a:chOff x="3157" y="8707"/>
                  <a:chExt cx="218" cy="197"/>
                </a:xfrm>
              </p:grpSpPr>
              <p:grpSp>
                <p:nvGrpSpPr>
                  <p:cNvPr id="285" name="Group 30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157" y="8707"/>
                    <a:ext cx="143" cy="197"/>
                    <a:chOff x="3157" y="8707"/>
                    <a:chExt cx="143" cy="197"/>
                  </a:xfrm>
                </p:grpSpPr>
                <p:sp>
                  <p:nvSpPr>
                    <p:cNvPr id="287" name="Oval 305" descr="窄横线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157" y="8707"/>
                      <a:ext cx="109" cy="197"/>
                    </a:xfrm>
                    <a:prstGeom prst="ellipse">
                      <a:avLst/>
                    </a:prstGeom>
                    <a:pattFill prst="narHorz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88" name="Oval 30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191" y="8707"/>
                      <a:ext cx="109" cy="197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sp>
                <p:nvSpPr>
                  <p:cNvPr id="286" name="AutoShape 302"/>
                  <p:cNvSpPr>
                    <a:spLocks noChangeAspect="1" noChangeArrowheads="1"/>
                  </p:cNvSpPr>
                  <p:nvPr/>
                </p:nvSpPr>
                <p:spPr bwMode="auto">
                  <a:xfrm flipH="1">
                    <a:off x="3241" y="8767"/>
                    <a:ext cx="134" cy="83"/>
                  </a:xfrm>
                  <a:prstGeom prst="flowChartDelay">
                    <a:avLst/>
                  </a:prstGeom>
                  <a:solidFill>
                    <a:srgbClr val="969696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grpSp>
              <p:nvGrpSpPr>
                <p:cNvPr id="24" name="Group 298"/>
                <p:cNvGrpSpPr>
                  <a:grpSpLocks noChangeAspect="1"/>
                </p:cNvGrpSpPr>
                <p:nvPr/>
              </p:nvGrpSpPr>
              <p:grpSpPr bwMode="auto">
                <a:xfrm>
                  <a:off x="4172" y="3737"/>
                  <a:ext cx="145" cy="122"/>
                  <a:chOff x="3305" y="8708"/>
                  <a:chExt cx="252" cy="228"/>
                </a:xfrm>
              </p:grpSpPr>
              <p:sp>
                <p:nvSpPr>
                  <p:cNvPr id="283" name="Oval 30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47" y="8708"/>
                    <a:ext cx="210" cy="210"/>
                  </a:xfrm>
                  <a:prstGeom prst="ellips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84" name="Oval 29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5" y="8726"/>
                    <a:ext cx="210" cy="210"/>
                  </a:xfrm>
                  <a:prstGeom prst="ellipse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grpSp>
              <p:nvGrpSpPr>
                <p:cNvPr id="25" name="Group 295"/>
                <p:cNvGrpSpPr>
                  <a:grpSpLocks noChangeAspect="1"/>
                </p:cNvGrpSpPr>
                <p:nvPr/>
              </p:nvGrpSpPr>
              <p:grpSpPr bwMode="auto">
                <a:xfrm>
                  <a:off x="4100" y="4577"/>
                  <a:ext cx="252" cy="228"/>
                  <a:chOff x="3305" y="8708"/>
                  <a:chExt cx="252" cy="228"/>
                </a:xfrm>
              </p:grpSpPr>
              <p:sp>
                <p:nvSpPr>
                  <p:cNvPr id="281" name="Oval 29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47" y="8708"/>
                    <a:ext cx="210" cy="210"/>
                  </a:xfrm>
                  <a:prstGeom prst="ellips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82" name="Oval 29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5" y="8726"/>
                    <a:ext cx="210" cy="210"/>
                  </a:xfrm>
                  <a:prstGeom prst="ellipse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26" name="Rectangle 294"/>
                <p:cNvSpPr>
                  <a:spLocks noChangeAspect="1" noChangeArrowheads="1"/>
                </p:cNvSpPr>
                <p:nvPr/>
              </p:nvSpPr>
              <p:spPr bwMode="auto">
                <a:xfrm>
                  <a:off x="5820" y="5781"/>
                  <a:ext cx="285" cy="143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6666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7" name="Freeform 293"/>
                <p:cNvSpPr>
                  <a:spLocks noChangeAspect="1"/>
                </p:cNvSpPr>
                <p:nvPr/>
              </p:nvSpPr>
              <p:spPr bwMode="auto">
                <a:xfrm>
                  <a:off x="3763" y="5703"/>
                  <a:ext cx="3042" cy="1621"/>
                </a:xfrm>
                <a:custGeom>
                  <a:avLst/>
                  <a:gdLst>
                    <a:gd name="T0" fmla="*/ 17 w 3042"/>
                    <a:gd name="T1" fmla="*/ 657 h 1621"/>
                    <a:gd name="T2" fmla="*/ 77 w 3042"/>
                    <a:gd name="T3" fmla="*/ 393 h 1621"/>
                    <a:gd name="T4" fmla="*/ 137 w 3042"/>
                    <a:gd name="T5" fmla="*/ 258 h 1621"/>
                    <a:gd name="T6" fmla="*/ 152 w 3042"/>
                    <a:gd name="T7" fmla="*/ 183 h 1621"/>
                    <a:gd name="T8" fmla="*/ 272 w 3042"/>
                    <a:gd name="T9" fmla="*/ 108 h 1621"/>
                    <a:gd name="T10" fmla="*/ 512 w 3042"/>
                    <a:gd name="T11" fmla="*/ 123 h 1621"/>
                    <a:gd name="T12" fmla="*/ 707 w 3042"/>
                    <a:gd name="T13" fmla="*/ 168 h 1621"/>
                    <a:gd name="T14" fmla="*/ 974 w 3042"/>
                    <a:gd name="T15" fmla="*/ 186 h 1621"/>
                    <a:gd name="T16" fmla="*/ 1238 w 3042"/>
                    <a:gd name="T17" fmla="*/ 165 h 1621"/>
                    <a:gd name="T18" fmla="*/ 1265 w 3042"/>
                    <a:gd name="T19" fmla="*/ 0 h 1621"/>
                    <a:gd name="T20" fmla="*/ 1364 w 3042"/>
                    <a:gd name="T21" fmla="*/ 54 h 1621"/>
                    <a:gd name="T22" fmla="*/ 1457 w 3042"/>
                    <a:gd name="T23" fmla="*/ 87 h 1621"/>
                    <a:gd name="T24" fmla="*/ 1547 w 3042"/>
                    <a:gd name="T25" fmla="*/ 99 h 1621"/>
                    <a:gd name="T26" fmla="*/ 1703 w 3042"/>
                    <a:gd name="T27" fmla="*/ 108 h 1621"/>
                    <a:gd name="T28" fmla="*/ 1844 w 3042"/>
                    <a:gd name="T29" fmla="*/ 93 h 1621"/>
                    <a:gd name="T30" fmla="*/ 1922 w 3042"/>
                    <a:gd name="T31" fmla="*/ 72 h 1621"/>
                    <a:gd name="T32" fmla="*/ 2021 w 3042"/>
                    <a:gd name="T33" fmla="*/ 60 h 1621"/>
                    <a:gd name="T34" fmla="*/ 2081 w 3042"/>
                    <a:gd name="T35" fmla="*/ 54 h 1621"/>
                    <a:gd name="T36" fmla="*/ 2123 w 3042"/>
                    <a:gd name="T37" fmla="*/ 51 h 1621"/>
                    <a:gd name="T38" fmla="*/ 2177 w 3042"/>
                    <a:gd name="T39" fmla="*/ 108 h 1621"/>
                    <a:gd name="T40" fmla="*/ 2225 w 3042"/>
                    <a:gd name="T41" fmla="*/ 54 h 1621"/>
                    <a:gd name="T42" fmla="*/ 2429 w 3042"/>
                    <a:gd name="T43" fmla="*/ 51 h 1621"/>
                    <a:gd name="T44" fmla="*/ 2729 w 3042"/>
                    <a:gd name="T45" fmla="*/ 81 h 1621"/>
                    <a:gd name="T46" fmla="*/ 2969 w 3042"/>
                    <a:gd name="T47" fmla="*/ 186 h 1621"/>
                    <a:gd name="T48" fmla="*/ 3032 w 3042"/>
                    <a:gd name="T49" fmla="*/ 447 h 1621"/>
                    <a:gd name="T50" fmla="*/ 2912 w 3042"/>
                    <a:gd name="T51" fmla="*/ 468 h 1621"/>
                    <a:gd name="T52" fmla="*/ 2777 w 3042"/>
                    <a:gd name="T53" fmla="*/ 447 h 1621"/>
                    <a:gd name="T54" fmla="*/ 2507 w 3042"/>
                    <a:gd name="T55" fmla="*/ 633 h 1621"/>
                    <a:gd name="T56" fmla="*/ 2429 w 3042"/>
                    <a:gd name="T57" fmla="*/ 981 h 1621"/>
                    <a:gd name="T58" fmla="*/ 2519 w 3042"/>
                    <a:gd name="T59" fmla="*/ 1296 h 1621"/>
                    <a:gd name="T60" fmla="*/ 2462 w 3042"/>
                    <a:gd name="T61" fmla="*/ 1503 h 1621"/>
                    <a:gd name="T62" fmla="*/ 2279 w 3042"/>
                    <a:gd name="T63" fmla="*/ 1611 h 1621"/>
                    <a:gd name="T64" fmla="*/ 1997 w 3042"/>
                    <a:gd name="T65" fmla="*/ 1563 h 1621"/>
                    <a:gd name="T66" fmla="*/ 1802 w 3042"/>
                    <a:gd name="T67" fmla="*/ 1473 h 1621"/>
                    <a:gd name="T68" fmla="*/ 1727 w 3042"/>
                    <a:gd name="T69" fmla="*/ 1383 h 1621"/>
                    <a:gd name="T70" fmla="*/ 1682 w 3042"/>
                    <a:gd name="T71" fmla="*/ 1248 h 1621"/>
                    <a:gd name="T72" fmla="*/ 1469 w 3042"/>
                    <a:gd name="T73" fmla="*/ 966 h 1621"/>
                    <a:gd name="T74" fmla="*/ 1019 w 3042"/>
                    <a:gd name="T75" fmla="*/ 726 h 1621"/>
                    <a:gd name="T76" fmla="*/ 449 w 3042"/>
                    <a:gd name="T77" fmla="*/ 696 h 1621"/>
                    <a:gd name="T78" fmla="*/ 179 w 3042"/>
                    <a:gd name="T79" fmla="*/ 741 h 1621"/>
                    <a:gd name="T80" fmla="*/ 17 w 3042"/>
                    <a:gd name="T81" fmla="*/ 657 h 16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3042" h="1621">
                      <a:moveTo>
                        <a:pt x="17" y="657"/>
                      </a:moveTo>
                      <a:cubicBezTo>
                        <a:pt x="0" y="599"/>
                        <a:pt x="57" y="459"/>
                        <a:pt x="77" y="393"/>
                      </a:cubicBezTo>
                      <a:cubicBezTo>
                        <a:pt x="97" y="327"/>
                        <a:pt x="125" y="293"/>
                        <a:pt x="137" y="258"/>
                      </a:cubicBezTo>
                      <a:cubicBezTo>
                        <a:pt x="149" y="223"/>
                        <a:pt x="130" y="208"/>
                        <a:pt x="152" y="183"/>
                      </a:cubicBezTo>
                      <a:cubicBezTo>
                        <a:pt x="174" y="158"/>
                        <a:pt x="212" y="118"/>
                        <a:pt x="272" y="108"/>
                      </a:cubicBezTo>
                      <a:cubicBezTo>
                        <a:pt x="332" y="98"/>
                        <a:pt x="440" y="113"/>
                        <a:pt x="512" y="123"/>
                      </a:cubicBezTo>
                      <a:cubicBezTo>
                        <a:pt x="584" y="133"/>
                        <a:pt x="630" y="158"/>
                        <a:pt x="707" y="168"/>
                      </a:cubicBezTo>
                      <a:cubicBezTo>
                        <a:pt x="784" y="178"/>
                        <a:pt x="886" y="186"/>
                        <a:pt x="974" y="186"/>
                      </a:cubicBezTo>
                      <a:cubicBezTo>
                        <a:pt x="1062" y="186"/>
                        <a:pt x="1190" y="196"/>
                        <a:pt x="1238" y="165"/>
                      </a:cubicBezTo>
                      <a:lnTo>
                        <a:pt x="1265" y="0"/>
                      </a:lnTo>
                      <a:lnTo>
                        <a:pt x="1364" y="54"/>
                      </a:lnTo>
                      <a:lnTo>
                        <a:pt x="1457" y="87"/>
                      </a:lnTo>
                      <a:lnTo>
                        <a:pt x="1547" y="99"/>
                      </a:lnTo>
                      <a:cubicBezTo>
                        <a:pt x="1588" y="102"/>
                        <a:pt x="1654" y="109"/>
                        <a:pt x="1703" y="108"/>
                      </a:cubicBezTo>
                      <a:cubicBezTo>
                        <a:pt x="1752" y="107"/>
                        <a:pt x="1808" y="99"/>
                        <a:pt x="1844" y="93"/>
                      </a:cubicBezTo>
                      <a:cubicBezTo>
                        <a:pt x="1880" y="87"/>
                        <a:pt x="1893" y="77"/>
                        <a:pt x="1922" y="72"/>
                      </a:cubicBezTo>
                      <a:cubicBezTo>
                        <a:pt x="1951" y="67"/>
                        <a:pt x="1995" y="63"/>
                        <a:pt x="2021" y="60"/>
                      </a:cubicBezTo>
                      <a:cubicBezTo>
                        <a:pt x="2047" y="57"/>
                        <a:pt x="2064" y="56"/>
                        <a:pt x="2081" y="54"/>
                      </a:cubicBezTo>
                      <a:lnTo>
                        <a:pt x="2123" y="51"/>
                      </a:lnTo>
                      <a:lnTo>
                        <a:pt x="2177" y="108"/>
                      </a:lnTo>
                      <a:lnTo>
                        <a:pt x="2225" y="54"/>
                      </a:lnTo>
                      <a:cubicBezTo>
                        <a:pt x="2267" y="44"/>
                        <a:pt x="2345" y="47"/>
                        <a:pt x="2429" y="51"/>
                      </a:cubicBezTo>
                      <a:cubicBezTo>
                        <a:pt x="2513" y="55"/>
                        <a:pt x="2639" y="59"/>
                        <a:pt x="2729" y="81"/>
                      </a:cubicBezTo>
                      <a:cubicBezTo>
                        <a:pt x="2819" y="103"/>
                        <a:pt x="2919" y="125"/>
                        <a:pt x="2969" y="186"/>
                      </a:cubicBezTo>
                      <a:cubicBezTo>
                        <a:pt x="3019" y="247"/>
                        <a:pt x="3042" y="400"/>
                        <a:pt x="3032" y="447"/>
                      </a:cubicBezTo>
                      <a:cubicBezTo>
                        <a:pt x="3022" y="494"/>
                        <a:pt x="2954" y="468"/>
                        <a:pt x="2912" y="468"/>
                      </a:cubicBezTo>
                      <a:cubicBezTo>
                        <a:pt x="2870" y="468"/>
                        <a:pt x="2844" y="420"/>
                        <a:pt x="2777" y="447"/>
                      </a:cubicBezTo>
                      <a:cubicBezTo>
                        <a:pt x="2710" y="474"/>
                        <a:pt x="2565" y="544"/>
                        <a:pt x="2507" y="633"/>
                      </a:cubicBezTo>
                      <a:cubicBezTo>
                        <a:pt x="2449" y="722"/>
                        <a:pt x="2427" y="871"/>
                        <a:pt x="2429" y="981"/>
                      </a:cubicBezTo>
                      <a:cubicBezTo>
                        <a:pt x="2431" y="1091"/>
                        <a:pt x="2514" y="1209"/>
                        <a:pt x="2519" y="1296"/>
                      </a:cubicBezTo>
                      <a:cubicBezTo>
                        <a:pt x="2524" y="1383"/>
                        <a:pt x="2502" y="1451"/>
                        <a:pt x="2462" y="1503"/>
                      </a:cubicBezTo>
                      <a:cubicBezTo>
                        <a:pt x="2422" y="1555"/>
                        <a:pt x="2357" y="1601"/>
                        <a:pt x="2279" y="1611"/>
                      </a:cubicBezTo>
                      <a:cubicBezTo>
                        <a:pt x="2201" y="1621"/>
                        <a:pt x="2076" y="1586"/>
                        <a:pt x="1997" y="1563"/>
                      </a:cubicBezTo>
                      <a:cubicBezTo>
                        <a:pt x="1918" y="1540"/>
                        <a:pt x="1847" y="1503"/>
                        <a:pt x="1802" y="1473"/>
                      </a:cubicBezTo>
                      <a:cubicBezTo>
                        <a:pt x="1757" y="1443"/>
                        <a:pt x="1747" y="1421"/>
                        <a:pt x="1727" y="1383"/>
                      </a:cubicBezTo>
                      <a:cubicBezTo>
                        <a:pt x="1707" y="1345"/>
                        <a:pt x="1725" y="1317"/>
                        <a:pt x="1682" y="1248"/>
                      </a:cubicBezTo>
                      <a:cubicBezTo>
                        <a:pt x="1639" y="1179"/>
                        <a:pt x="1579" y="1053"/>
                        <a:pt x="1469" y="966"/>
                      </a:cubicBezTo>
                      <a:cubicBezTo>
                        <a:pt x="1359" y="879"/>
                        <a:pt x="1189" y="771"/>
                        <a:pt x="1019" y="726"/>
                      </a:cubicBezTo>
                      <a:cubicBezTo>
                        <a:pt x="849" y="681"/>
                        <a:pt x="589" y="693"/>
                        <a:pt x="449" y="696"/>
                      </a:cubicBezTo>
                      <a:cubicBezTo>
                        <a:pt x="309" y="699"/>
                        <a:pt x="251" y="748"/>
                        <a:pt x="179" y="741"/>
                      </a:cubicBezTo>
                      <a:cubicBezTo>
                        <a:pt x="107" y="734"/>
                        <a:pt x="34" y="715"/>
                        <a:pt x="17" y="657"/>
                      </a:cubicBez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8" name="Freeform 292"/>
                <p:cNvSpPr>
                  <a:spLocks noChangeAspect="1"/>
                </p:cNvSpPr>
                <p:nvPr/>
              </p:nvSpPr>
              <p:spPr bwMode="auto">
                <a:xfrm>
                  <a:off x="3898" y="5811"/>
                  <a:ext cx="1162" cy="277"/>
                </a:xfrm>
                <a:custGeom>
                  <a:avLst/>
                  <a:gdLst>
                    <a:gd name="T0" fmla="*/ 182 w 1162"/>
                    <a:gd name="T1" fmla="*/ 270 h 277"/>
                    <a:gd name="T2" fmla="*/ 17 w 1162"/>
                    <a:gd name="T3" fmla="*/ 225 h 277"/>
                    <a:gd name="T4" fmla="*/ 77 w 1162"/>
                    <a:gd name="T5" fmla="*/ 60 h 277"/>
                    <a:gd name="T6" fmla="*/ 482 w 1162"/>
                    <a:gd name="T7" fmla="*/ 0 h 277"/>
                    <a:gd name="T8" fmla="*/ 677 w 1162"/>
                    <a:gd name="T9" fmla="*/ 60 h 277"/>
                    <a:gd name="T10" fmla="*/ 917 w 1162"/>
                    <a:gd name="T11" fmla="*/ 45 h 277"/>
                    <a:gd name="T12" fmla="*/ 1142 w 1162"/>
                    <a:gd name="T13" fmla="*/ 75 h 277"/>
                    <a:gd name="T14" fmla="*/ 1037 w 1162"/>
                    <a:gd name="T15" fmla="*/ 120 h 277"/>
                    <a:gd name="T16" fmla="*/ 707 w 1162"/>
                    <a:gd name="T17" fmla="*/ 225 h 277"/>
                    <a:gd name="T18" fmla="*/ 362 w 1162"/>
                    <a:gd name="T19" fmla="*/ 270 h 277"/>
                    <a:gd name="T20" fmla="*/ 182 w 1162"/>
                    <a:gd name="T21" fmla="*/ 270 h 2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162" h="277">
                      <a:moveTo>
                        <a:pt x="182" y="270"/>
                      </a:moveTo>
                      <a:cubicBezTo>
                        <a:pt x="125" y="263"/>
                        <a:pt x="34" y="260"/>
                        <a:pt x="17" y="225"/>
                      </a:cubicBezTo>
                      <a:cubicBezTo>
                        <a:pt x="0" y="190"/>
                        <a:pt x="0" y="97"/>
                        <a:pt x="77" y="60"/>
                      </a:cubicBezTo>
                      <a:cubicBezTo>
                        <a:pt x="154" y="23"/>
                        <a:pt x="382" y="0"/>
                        <a:pt x="482" y="0"/>
                      </a:cubicBezTo>
                      <a:cubicBezTo>
                        <a:pt x="582" y="0"/>
                        <a:pt x="605" y="53"/>
                        <a:pt x="677" y="60"/>
                      </a:cubicBezTo>
                      <a:cubicBezTo>
                        <a:pt x="749" y="67"/>
                        <a:pt x="840" y="43"/>
                        <a:pt x="917" y="45"/>
                      </a:cubicBezTo>
                      <a:cubicBezTo>
                        <a:pt x="994" y="47"/>
                        <a:pt x="1122" y="63"/>
                        <a:pt x="1142" y="75"/>
                      </a:cubicBezTo>
                      <a:cubicBezTo>
                        <a:pt x="1162" y="87"/>
                        <a:pt x="1109" y="95"/>
                        <a:pt x="1037" y="120"/>
                      </a:cubicBezTo>
                      <a:cubicBezTo>
                        <a:pt x="965" y="145"/>
                        <a:pt x="819" y="200"/>
                        <a:pt x="707" y="225"/>
                      </a:cubicBezTo>
                      <a:cubicBezTo>
                        <a:pt x="595" y="250"/>
                        <a:pt x="449" y="263"/>
                        <a:pt x="362" y="270"/>
                      </a:cubicBezTo>
                      <a:cubicBezTo>
                        <a:pt x="275" y="277"/>
                        <a:pt x="219" y="270"/>
                        <a:pt x="182" y="270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C0C0C0">
                        <a:gamma/>
                        <a:shade val="36471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9" name="Freeform 291"/>
                <p:cNvSpPr>
                  <a:spLocks noChangeAspect="1"/>
                </p:cNvSpPr>
                <p:nvPr/>
              </p:nvSpPr>
              <p:spPr bwMode="auto">
                <a:xfrm>
                  <a:off x="4080" y="6261"/>
                  <a:ext cx="1440" cy="390"/>
                </a:xfrm>
                <a:custGeom>
                  <a:avLst/>
                  <a:gdLst>
                    <a:gd name="T0" fmla="*/ 0 w 1440"/>
                    <a:gd name="T1" fmla="*/ 30 h 390"/>
                    <a:gd name="T2" fmla="*/ 870 w 1440"/>
                    <a:gd name="T3" fmla="*/ 60 h 390"/>
                    <a:gd name="T4" fmla="*/ 1440 w 1440"/>
                    <a:gd name="T5" fmla="*/ 390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440" h="390">
                      <a:moveTo>
                        <a:pt x="0" y="30"/>
                      </a:moveTo>
                      <a:cubicBezTo>
                        <a:pt x="315" y="15"/>
                        <a:pt x="630" y="0"/>
                        <a:pt x="870" y="60"/>
                      </a:cubicBezTo>
                      <a:cubicBezTo>
                        <a:pt x="1110" y="120"/>
                        <a:pt x="1345" y="335"/>
                        <a:pt x="1440" y="390"/>
                      </a:cubicBez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0" name="Freeform 290"/>
                <p:cNvSpPr>
                  <a:spLocks noChangeAspect="1"/>
                </p:cNvSpPr>
                <p:nvPr/>
              </p:nvSpPr>
              <p:spPr bwMode="auto">
                <a:xfrm>
                  <a:off x="4095" y="6201"/>
                  <a:ext cx="1440" cy="390"/>
                </a:xfrm>
                <a:custGeom>
                  <a:avLst/>
                  <a:gdLst>
                    <a:gd name="T0" fmla="*/ 0 w 1440"/>
                    <a:gd name="T1" fmla="*/ 30 h 390"/>
                    <a:gd name="T2" fmla="*/ 870 w 1440"/>
                    <a:gd name="T3" fmla="*/ 60 h 390"/>
                    <a:gd name="T4" fmla="*/ 1440 w 1440"/>
                    <a:gd name="T5" fmla="*/ 390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440" h="390">
                      <a:moveTo>
                        <a:pt x="0" y="30"/>
                      </a:moveTo>
                      <a:cubicBezTo>
                        <a:pt x="315" y="15"/>
                        <a:pt x="630" y="0"/>
                        <a:pt x="870" y="60"/>
                      </a:cubicBezTo>
                      <a:cubicBezTo>
                        <a:pt x="1110" y="120"/>
                        <a:pt x="1345" y="335"/>
                        <a:pt x="1440" y="390"/>
                      </a:cubicBez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1" name="Freeform 289"/>
                <p:cNvSpPr>
                  <a:spLocks noChangeAspect="1"/>
                </p:cNvSpPr>
                <p:nvPr/>
              </p:nvSpPr>
              <p:spPr bwMode="auto">
                <a:xfrm>
                  <a:off x="4110" y="6231"/>
                  <a:ext cx="1440" cy="390"/>
                </a:xfrm>
                <a:custGeom>
                  <a:avLst/>
                  <a:gdLst>
                    <a:gd name="T0" fmla="*/ 0 w 1440"/>
                    <a:gd name="T1" fmla="*/ 30 h 390"/>
                    <a:gd name="T2" fmla="*/ 870 w 1440"/>
                    <a:gd name="T3" fmla="*/ 60 h 390"/>
                    <a:gd name="T4" fmla="*/ 1440 w 1440"/>
                    <a:gd name="T5" fmla="*/ 390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440" h="390">
                      <a:moveTo>
                        <a:pt x="0" y="30"/>
                      </a:moveTo>
                      <a:cubicBezTo>
                        <a:pt x="315" y="15"/>
                        <a:pt x="630" y="0"/>
                        <a:pt x="870" y="60"/>
                      </a:cubicBezTo>
                      <a:cubicBezTo>
                        <a:pt x="1110" y="120"/>
                        <a:pt x="1345" y="335"/>
                        <a:pt x="1440" y="390"/>
                      </a:cubicBez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2" name="Freeform 288"/>
                <p:cNvSpPr>
                  <a:spLocks noChangeAspect="1"/>
                </p:cNvSpPr>
                <p:nvPr/>
              </p:nvSpPr>
              <p:spPr bwMode="auto">
                <a:xfrm>
                  <a:off x="4140" y="6321"/>
                  <a:ext cx="1440" cy="405"/>
                </a:xfrm>
                <a:custGeom>
                  <a:avLst/>
                  <a:gdLst>
                    <a:gd name="T0" fmla="*/ 0 w 1440"/>
                    <a:gd name="T1" fmla="*/ 15 h 405"/>
                    <a:gd name="T2" fmla="*/ 345 w 1440"/>
                    <a:gd name="T3" fmla="*/ 0 h 405"/>
                    <a:gd name="T4" fmla="*/ 510 w 1440"/>
                    <a:gd name="T5" fmla="*/ 15 h 405"/>
                    <a:gd name="T6" fmla="*/ 870 w 1440"/>
                    <a:gd name="T7" fmla="*/ 75 h 405"/>
                    <a:gd name="T8" fmla="*/ 1200 w 1440"/>
                    <a:gd name="T9" fmla="*/ 240 h 405"/>
                    <a:gd name="T10" fmla="*/ 1440 w 1440"/>
                    <a:gd name="T11" fmla="*/ 405 h 4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440" h="405">
                      <a:moveTo>
                        <a:pt x="0" y="15"/>
                      </a:moveTo>
                      <a:cubicBezTo>
                        <a:pt x="57" y="13"/>
                        <a:pt x="260" y="0"/>
                        <a:pt x="345" y="0"/>
                      </a:cubicBezTo>
                      <a:cubicBezTo>
                        <a:pt x="430" y="0"/>
                        <a:pt x="423" y="3"/>
                        <a:pt x="510" y="15"/>
                      </a:cubicBezTo>
                      <a:cubicBezTo>
                        <a:pt x="597" y="27"/>
                        <a:pt x="755" y="37"/>
                        <a:pt x="870" y="75"/>
                      </a:cubicBezTo>
                      <a:cubicBezTo>
                        <a:pt x="985" y="113"/>
                        <a:pt x="1105" y="185"/>
                        <a:pt x="1200" y="240"/>
                      </a:cubicBezTo>
                      <a:cubicBezTo>
                        <a:pt x="1295" y="295"/>
                        <a:pt x="1390" y="371"/>
                        <a:pt x="1440" y="405"/>
                      </a:cubicBez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3" name="Freeform 287"/>
                <p:cNvSpPr>
                  <a:spLocks noChangeAspect="1"/>
                </p:cNvSpPr>
                <p:nvPr/>
              </p:nvSpPr>
              <p:spPr bwMode="auto">
                <a:xfrm>
                  <a:off x="5130" y="6471"/>
                  <a:ext cx="585" cy="585"/>
                </a:xfrm>
                <a:custGeom>
                  <a:avLst/>
                  <a:gdLst>
                    <a:gd name="T0" fmla="*/ 0 w 585"/>
                    <a:gd name="T1" fmla="*/ 0 h 585"/>
                    <a:gd name="T2" fmla="*/ 150 w 585"/>
                    <a:gd name="T3" fmla="*/ 105 h 585"/>
                    <a:gd name="T4" fmla="*/ 345 w 585"/>
                    <a:gd name="T5" fmla="*/ 240 h 585"/>
                    <a:gd name="T6" fmla="*/ 585 w 585"/>
                    <a:gd name="T7" fmla="*/ 585 h 5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85" h="585">
                      <a:moveTo>
                        <a:pt x="0" y="0"/>
                      </a:moveTo>
                      <a:cubicBezTo>
                        <a:pt x="25" y="17"/>
                        <a:pt x="93" y="65"/>
                        <a:pt x="150" y="105"/>
                      </a:cubicBezTo>
                      <a:cubicBezTo>
                        <a:pt x="207" y="145"/>
                        <a:pt x="272" y="160"/>
                        <a:pt x="345" y="240"/>
                      </a:cubicBezTo>
                      <a:cubicBezTo>
                        <a:pt x="418" y="320"/>
                        <a:pt x="535" y="513"/>
                        <a:pt x="585" y="585"/>
                      </a:cubicBez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4" name="Arc 286"/>
                <p:cNvSpPr>
                  <a:spLocks noChangeAspect="1"/>
                </p:cNvSpPr>
                <p:nvPr/>
              </p:nvSpPr>
              <p:spPr bwMode="auto">
                <a:xfrm flipV="1">
                  <a:off x="5016" y="5772"/>
                  <a:ext cx="932" cy="186"/>
                </a:xfrm>
                <a:custGeom>
                  <a:avLst/>
                  <a:gdLst>
                    <a:gd name="G0" fmla="+- 20600 0 0"/>
                    <a:gd name="G1" fmla="+- 21600 0 0"/>
                    <a:gd name="G2" fmla="+- 21600 0 0"/>
                    <a:gd name="T0" fmla="*/ 0 w 42200"/>
                    <a:gd name="T1" fmla="*/ 15105 h 21600"/>
                    <a:gd name="T2" fmla="*/ 42200 w 42200"/>
                    <a:gd name="T3" fmla="*/ 21480 h 21600"/>
                    <a:gd name="T4" fmla="*/ 20600 w 422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2200" h="21600" fill="none" extrusionOk="0">
                      <a:moveTo>
                        <a:pt x="-1" y="15104"/>
                      </a:moveTo>
                      <a:cubicBezTo>
                        <a:pt x="2834" y="6113"/>
                        <a:pt x="11172" y="-1"/>
                        <a:pt x="20600" y="0"/>
                      </a:cubicBezTo>
                      <a:cubicBezTo>
                        <a:pt x="32482" y="0"/>
                        <a:pt x="42133" y="9597"/>
                        <a:pt x="42199" y="21480"/>
                      </a:cubicBezTo>
                    </a:path>
                    <a:path w="42200" h="21600" stroke="0" extrusionOk="0">
                      <a:moveTo>
                        <a:pt x="-1" y="15104"/>
                      </a:moveTo>
                      <a:cubicBezTo>
                        <a:pt x="2834" y="6113"/>
                        <a:pt x="11172" y="-1"/>
                        <a:pt x="20600" y="0"/>
                      </a:cubicBezTo>
                      <a:cubicBezTo>
                        <a:pt x="32482" y="0"/>
                        <a:pt x="42133" y="9597"/>
                        <a:pt x="42199" y="21480"/>
                      </a:cubicBezTo>
                      <a:lnTo>
                        <a:pt x="2060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0C0C0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5" name="Freeform 285"/>
                <p:cNvSpPr>
                  <a:spLocks noChangeAspect="1"/>
                </p:cNvSpPr>
                <p:nvPr/>
              </p:nvSpPr>
              <p:spPr bwMode="auto">
                <a:xfrm>
                  <a:off x="6053" y="5952"/>
                  <a:ext cx="530" cy="834"/>
                </a:xfrm>
                <a:custGeom>
                  <a:avLst/>
                  <a:gdLst>
                    <a:gd name="T0" fmla="*/ 22 w 530"/>
                    <a:gd name="T1" fmla="*/ 639 h 834"/>
                    <a:gd name="T2" fmla="*/ 37 w 530"/>
                    <a:gd name="T3" fmla="*/ 294 h 834"/>
                    <a:gd name="T4" fmla="*/ 187 w 530"/>
                    <a:gd name="T5" fmla="*/ 99 h 834"/>
                    <a:gd name="T6" fmla="*/ 442 w 530"/>
                    <a:gd name="T7" fmla="*/ 9 h 834"/>
                    <a:gd name="T8" fmla="*/ 530 w 530"/>
                    <a:gd name="T9" fmla="*/ 154 h 834"/>
                    <a:gd name="T10" fmla="*/ 292 w 530"/>
                    <a:gd name="T11" fmla="*/ 279 h 834"/>
                    <a:gd name="T12" fmla="*/ 142 w 530"/>
                    <a:gd name="T13" fmla="*/ 549 h 834"/>
                    <a:gd name="T14" fmla="*/ 172 w 530"/>
                    <a:gd name="T15" fmla="*/ 819 h 834"/>
                    <a:gd name="T16" fmla="*/ 22 w 530"/>
                    <a:gd name="T17" fmla="*/ 639 h 8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30" h="834">
                      <a:moveTo>
                        <a:pt x="22" y="639"/>
                      </a:moveTo>
                      <a:cubicBezTo>
                        <a:pt x="0" y="552"/>
                        <a:pt x="10" y="384"/>
                        <a:pt x="37" y="294"/>
                      </a:cubicBezTo>
                      <a:cubicBezTo>
                        <a:pt x="64" y="204"/>
                        <a:pt x="120" y="146"/>
                        <a:pt x="187" y="99"/>
                      </a:cubicBezTo>
                      <a:cubicBezTo>
                        <a:pt x="254" y="52"/>
                        <a:pt x="385" y="0"/>
                        <a:pt x="442" y="9"/>
                      </a:cubicBezTo>
                      <a:lnTo>
                        <a:pt x="530" y="154"/>
                      </a:lnTo>
                      <a:lnTo>
                        <a:pt x="292" y="279"/>
                      </a:lnTo>
                      <a:lnTo>
                        <a:pt x="142" y="549"/>
                      </a:lnTo>
                      <a:lnTo>
                        <a:pt x="172" y="819"/>
                      </a:lnTo>
                      <a:cubicBezTo>
                        <a:pt x="152" y="834"/>
                        <a:pt x="53" y="677"/>
                        <a:pt x="22" y="63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FF">
                        <a:gamma/>
                        <a:shade val="60784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6" name="Freeform 284"/>
                <p:cNvSpPr>
                  <a:spLocks noChangeAspect="1"/>
                </p:cNvSpPr>
                <p:nvPr/>
              </p:nvSpPr>
              <p:spPr bwMode="auto">
                <a:xfrm>
                  <a:off x="5730" y="6906"/>
                  <a:ext cx="299" cy="415"/>
                </a:xfrm>
                <a:custGeom>
                  <a:avLst/>
                  <a:gdLst>
                    <a:gd name="T0" fmla="*/ 95 w 299"/>
                    <a:gd name="T1" fmla="*/ 111 h 415"/>
                    <a:gd name="T2" fmla="*/ 150 w 299"/>
                    <a:gd name="T3" fmla="*/ 0 h 415"/>
                    <a:gd name="T4" fmla="*/ 270 w 299"/>
                    <a:gd name="T5" fmla="*/ 60 h 415"/>
                    <a:gd name="T6" fmla="*/ 299 w 299"/>
                    <a:gd name="T7" fmla="*/ 167 h 415"/>
                    <a:gd name="T8" fmla="*/ 252 w 299"/>
                    <a:gd name="T9" fmla="*/ 321 h 415"/>
                    <a:gd name="T10" fmla="*/ 189 w 299"/>
                    <a:gd name="T11" fmla="*/ 406 h 415"/>
                    <a:gd name="T12" fmla="*/ 0 w 299"/>
                    <a:gd name="T13" fmla="*/ 378 h 4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9" h="415">
                      <a:moveTo>
                        <a:pt x="95" y="111"/>
                      </a:moveTo>
                      <a:lnTo>
                        <a:pt x="150" y="0"/>
                      </a:lnTo>
                      <a:lnTo>
                        <a:pt x="270" y="60"/>
                      </a:lnTo>
                      <a:lnTo>
                        <a:pt x="299" y="167"/>
                      </a:lnTo>
                      <a:lnTo>
                        <a:pt x="252" y="321"/>
                      </a:lnTo>
                      <a:lnTo>
                        <a:pt x="189" y="406"/>
                      </a:lnTo>
                      <a:cubicBezTo>
                        <a:pt x="147" y="415"/>
                        <a:pt x="39" y="383"/>
                        <a:pt x="0" y="378"/>
                      </a:cubicBezTo>
                    </a:path>
                  </a:pathLst>
                </a:custGeom>
                <a:gradFill rotWithShape="0">
                  <a:gsLst>
                    <a:gs pos="0">
                      <a:srgbClr val="C0C0C0">
                        <a:gamma/>
                        <a:shade val="48627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7" name="Freeform 283"/>
                <p:cNvSpPr>
                  <a:spLocks noChangeAspect="1"/>
                </p:cNvSpPr>
                <p:nvPr/>
              </p:nvSpPr>
              <p:spPr bwMode="auto">
                <a:xfrm>
                  <a:off x="4065" y="6156"/>
                  <a:ext cx="1845" cy="1110"/>
                </a:xfrm>
                <a:custGeom>
                  <a:avLst/>
                  <a:gdLst>
                    <a:gd name="T0" fmla="*/ 0 w 1845"/>
                    <a:gd name="T1" fmla="*/ 120 h 1110"/>
                    <a:gd name="T2" fmla="*/ 225 w 1845"/>
                    <a:gd name="T3" fmla="*/ 45 h 1110"/>
                    <a:gd name="T4" fmla="*/ 495 w 1845"/>
                    <a:gd name="T5" fmla="*/ 0 h 1110"/>
                    <a:gd name="T6" fmla="*/ 990 w 1845"/>
                    <a:gd name="T7" fmla="*/ 60 h 1110"/>
                    <a:gd name="T8" fmla="*/ 1365 w 1845"/>
                    <a:gd name="T9" fmla="*/ 240 h 1110"/>
                    <a:gd name="T10" fmla="*/ 1500 w 1845"/>
                    <a:gd name="T11" fmla="*/ 315 h 1110"/>
                    <a:gd name="T12" fmla="*/ 1665 w 1845"/>
                    <a:gd name="T13" fmla="*/ 480 h 1110"/>
                    <a:gd name="T14" fmla="*/ 1815 w 1845"/>
                    <a:gd name="T15" fmla="*/ 720 h 1110"/>
                    <a:gd name="T16" fmla="*/ 1845 w 1845"/>
                    <a:gd name="T17" fmla="*/ 825 h 1110"/>
                    <a:gd name="T18" fmla="*/ 1770 w 1845"/>
                    <a:gd name="T19" fmla="*/ 1020 h 1110"/>
                    <a:gd name="T20" fmla="*/ 1725 w 1845"/>
                    <a:gd name="T21" fmla="*/ 1110 h 1110"/>
                    <a:gd name="T22" fmla="*/ 1545 w 1845"/>
                    <a:gd name="T23" fmla="*/ 1020 h 1110"/>
                    <a:gd name="T24" fmla="*/ 1440 w 1845"/>
                    <a:gd name="T25" fmla="*/ 915 h 1110"/>
                    <a:gd name="T26" fmla="*/ 1380 w 1845"/>
                    <a:gd name="T27" fmla="*/ 735 h 1110"/>
                    <a:gd name="T28" fmla="*/ 1005 w 1845"/>
                    <a:gd name="T29" fmla="*/ 375 h 1110"/>
                    <a:gd name="T30" fmla="*/ 525 w 1845"/>
                    <a:gd name="T31" fmla="*/ 240 h 1110"/>
                    <a:gd name="T32" fmla="*/ 282 w 1845"/>
                    <a:gd name="T33" fmla="*/ 231 h 1110"/>
                    <a:gd name="T34" fmla="*/ 144 w 1845"/>
                    <a:gd name="T35" fmla="*/ 216 h 1110"/>
                    <a:gd name="T36" fmla="*/ 120 w 1845"/>
                    <a:gd name="T37" fmla="*/ 228 h 1110"/>
                    <a:gd name="T38" fmla="*/ 63 w 1845"/>
                    <a:gd name="T39" fmla="*/ 204 h 1110"/>
                    <a:gd name="T40" fmla="*/ 9 w 1845"/>
                    <a:gd name="T41" fmla="*/ 231 h 1110"/>
                    <a:gd name="T42" fmla="*/ 0 w 1845"/>
                    <a:gd name="T43" fmla="*/ 120 h 1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845" h="1110">
                      <a:moveTo>
                        <a:pt x="0" y="120"/>
                      </a:moveTo>
                      <a:lnTo>
                        <a:pt x="225" y="45"/>
                      </a:lnTo>
                      <a:lnTo>
                        <a:pt x="495" y="0"/>
                      </a:lnTo>
                      <a:lnTo>
                        <a:pt x="990" y="60"/>
                      </a:lnTo>
                      <a:lnTo>
                        <a:pt x="1365" y="240"/>
                      </a:lnTo>
                      <a:cubicBezTo>
                        <a:pt x="1450" y="282"/>
                        <a:pt x="1450" y="275"/>
                        <a:pt x="1500" y="315"/>
                      </a:cubicBezTo>
                      <a:cubicBezTo>
                        <a:pt x="1550" y="355"/>
                        <a:pt x="1613" y="413"/>
                        <a:pt x="1665" y="480"/>
                      </a:cubicBezTo>
                      <a:lnTo>
                        <a:pt x="1815" y="720"/>
                      </a:lnTo>
                      <a:lnTo>
                        <a:pt x="1845" y="825"/>
                      </a:lnTo>
                      <a:lnTo>
                        <a:pt x="1770" y="1020"/>
                      </a:lnTo>
                      <a:lnTo>
                        <a:pt x="1725" y="1110"/>
                      </a:lnTo>
                      <a:cubicBezTo>
                        <a:pt x="1688" y="1110"/>
                        <a:pt x="1593" y="1053"/>
                        <a:pt x="1545" y="1020"/>
                      </a:cubicBezTo>
                      <a:cubicBezTo>
                        <a:pt x="1497" y="987"/>
                        <a:pt x="1467" y="963"/>
                        <a:pt x="1440" y="915"/>
                      </a:cubicBezTo>
                      <a:cubicBezTo>
                        <a:pt x="1413" y="867"/>
                        <a:pt x="1452" y="825"/>
                        <a:pt x="1380" y="735"/>
                      </a:cubicBezTo>
                      <a:cubicBezTo>
                        <a:pt x="1308" y="645"/>
                        <a:pt x="1147" y="457"/>
                        <a:pt x="1005" y="375"/>
                      </a:cubicBezTo>
                      <a:cubicBezTo>
                        <a:pt x="863" y="293"/>
                        <a:pt x="645" y="264"/>
                        <a:pt x="525" y="240"/>
                      </a:cubicBezTo>
                      <a:lnTo>
                        <a:pt x="282" y="231"/>
                      </a:lnTo>
                      <a:lnTo>
                        <a:pt x="144" y="216"/>
                      </a:lnTo>
                      <a:lnTo>
                        <a:pt x="120" y="228"/>
                      </a:lnTo>
                      <a:lnTo>
                        <a:pt x="63" y="204"/>
                      </a:lnTo>
                      <a:lnTo>
                        <a:pt x="9" y="231"/>
                      </a:lnTo>
                      <a:lnTo>
                        <a:pt x="0" y="12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FFFFFF"/>
                    </a:gs>
                    <a:gs pos="5000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8" name="Rectangle 282"/>
                <p:cNvSpPr>
                  <a:spLocks noChangeAspect="1" noChangeArrowheads="1"/>
                </p:cNvSpPr>
                <p:nvPr/>
              </p:nvSpPr>
              <p:spPr bwMode="auto">
                <a:xfrm>
                  <a:off x="4035" y="6204"/>
                  <a:ext cx="318" cy="189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60784"/>
                        <a:invGamma/>
                      </a:srgbClr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9" name="Rectangle 281"/>
                <p:cNvSpPr>
                  <a:spLocks noChangeAspect="1" noChangeArrowheads="1"/>
                </p:cNvSpPr>
                <p:nvPr/>
              </p:nvSpPr>
              <p:spPr bwMode="auto">
                <a:xfrm>
                  <a:off x="4140" y="6156"/>
                  <a:ext cx="261" cy="140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6666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40" name="Rectangle 280"/>
                <p:cNvSpPr>
                  <a:spLocks noChangeAspect="1" noChangeArrowheads="1"/>
                </p:cNvSpPr>
                <p:nvPr/>
              </p:nvSpPr>
              <p:spPr bwMode="auto">
                <a:xfrm>
                  <a:off x="4368" y="6066"/>
                  <a:ext cx="285" cy="143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6666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41" name="Rectangle 279"/>
                <p:cNvSpPr>
                  <a:spLocks noChangeAspect="1" noChangeArrowheads="1"/>
                </p:cNvSpPr>
                <p:nvPr/>
              </p:nvSpPr>
              <p:spPr bwMode="auto">
                <a:xfrm>
                  <a:off x="4239" y="6141"/>
                  <a:ext cx="240" cy="98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6666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42" name="Rectangle 278"/>
                <p:cNvSpPr>
                  <a:spLocks noChangeAspect="1" noChangeArrowheads="1"/>
                </p:cNvSpPr>
                <p:nvPr/>
              </p:nvSpPr>
              <p:spPr bwMode="auto">
                <a:xfrm>
                  <a:off x="4470" y="6081"/>
                  <a:ext cx="210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75686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43" name="AutoShape 277"/>
                <p:cNvSpPr>
                  <a:spLocks noChangeAspect="1" noChangeArrowheads="1"/>
                </p:cNvSpPr>
                <p:nvPr/>
              </p:nvSpPr>
              <p:spPr bwMode="auto">
                <a:xfrm>
                  <a:off x="3971" y="5564"/>
                  <a:ext cx="318" cy="420"/>
                </a:xfrm>
                <a:prstGeom prst="can">
                  <a:avLst>
                    <a:gd name="adj" fmla="val 56603"/>
                  </a:avLst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44" name="Line 276"/>
                <p:cNvSpPr>
                  <a:spLocks noChangeAspect="1" noChangeShapeType="1"/>
                </p:cNvSpPr>
                <p:nvPr/>
              </p:nvSpPr>
              <p:spPr bwMode="auto">
                <a:xfrm>
                  <a:off x="4232" y="4034"/>
                  <a:ext cx="6" cy="161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45" name="Group 271"/>
                <p:cNvGrpSpPr>
                  <a:grpSpLocks noChangeAspect="1"/>
                </p:cNvGrpSpPr>
                <p:nvPr/>
              </p:nvGrpSpPr>
              <p:grpSpPr bwMode="auto">
                <a:xfrm>
                  <a:off x="4004" y="4706"/>
                  <a:ext cx="240" cy="1014"/>
                  <a:chOff x="6474" y="3695"/>
                  <a:chExt cx="240" cy="667"/>
                </a:xfrm>
              </p:grpSpPr>
              <p:sp>
                <p:nvSpPr>
                  <p:cNvPr id="277" name="Rectangle 27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528" y="3695"/>
                    <a:ext cx="138" cy="667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3137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3137"/>
                          <a:invGamma/>
                        </a:srgbClr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78" name="Rectangle 27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654" y="3695"/>
                    <a:ext cx="60" cy="667"/>
                  </a:xfrm>
                  <a:prstGeom prst="rect">
                    <a:avLst/>
                  </a:pr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79" name="Rectangle 27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510" y="3695"/>
                    <a:ext cx="78" cy="667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10196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80" name="Rectangle 27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74" y="3695"/>
                    <a:ext cx="36" cy="667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46" name="Freeform 270"/>
                <p:cNvSpPr>
                  <a:spLocks noChangeAspect="1"/>
                </p:cNvSpPr>
                <p:nvPr/>
              </p:nvSpPr>
              <p:spPr bwMode="auto">
                <a:xfrm>
                  <a:off x="4002" y="5655"/>
                  <a:ext cx="251" cy="78"/>
                </a:xfrm>
                <a:custGeom>
                  <a:avLst/>
                  <a:gdLst>
                    <a:gd name="T0" fmla="*/ 0 w 251"/>
                    <a:gd name="T1" fmla="*/ 60 h 93"/>
                    <a:gd name="T2" fmla="*/ 6 w 251"/>
                    <a:gd name="T3" fmla="*/ 0 h 93"/>
                    <a:gd name="T4" fmla="*/ 45 w 251"/>
                    <a:gd name="T5" fmla="*/ 28 h 93"/>
                    <a:gd name="T6" fmla="*/ 79 w 251"/>
                    <a:gd name="T7" fmla="*/ 43 h 93"/>
                    <a:gd name="T8" fmla="*/ 129 w 251"/>
                    <a:gd name="T9" fmla="*/ 53 h 93"/>
                    <a:gd name="T10" fmla="*/ 194 w 251"/>
                    <a:gd name="T11" fmla="*/ 43 h 93"/>
                    <a:gd name="T12" fmla="*/ 226 w 251"/>
                    <a:gd name="T13" fmla="*/ 28 h 93"/>
                    <a:gd name="T14" fmla="*/ 251 w 251"/>
                    <a:gd name="T15" fmla="*/ 2 h 93"/>
                    <a:gd name="T16" fmla="*/ 249 w 251"/>
                    <a:gd name="T17" fmla="*/ 66 h 93"/>
                    <a:gd name="T18" fmla="*/ 210 w 251"/>
                    <a:gd name="T19" fmla="*/ 78 h 93"/>
                    <a:gd name="T20" fmla="*/ 150 w 251"/>
                    <a:gd name="T21" fmla="*/ 87 h 93"/>
                    <a:gd name="T22" fmla="*/ 87 w 251"/>
                    <a:gd name="T23" fmla="*/ 84 h 93"/>
                    <a:gd name="T24" fmla="*/ 48 w 251"/>
                    <a:gd name="T25" fmla="*/ 93 h 93"/>
                    <a:gd name="T26" fmla="*/ 0 w 251"/>
                    <a:gd name="T27" fmla="*/ 60 h 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51" h="93">
                      <a:moveTo>
                        <a:pt x="0" y="60"/>
                      </a:moveTo>
                      <a:lnTo>
                        <a:pt x="6" y="0"/>
                      </a:lnTo>
                      <a:lnTo>
                        <a:pt x="45" y="28"/>
                      </a:lnTo>
                      <a:lnTo>
                        <a:pt x="79" y="43"/>
                      </a:lnTo>
                      <a:lnTo>
                        <a:pt x="129" y="53"/>
                      </a:lnTo>
                      <a:lnTo>
                        <a:pt x="194" y="43"/>
                      </a:lnTo>
                      <a:lnTo>
                        <a:pt x="226" y="28"/>
                      </a:lnTo>
                      <a:lnTo>
                        <a:pt x="251" y="2"/>
                      </a:lnTo>
                      <a:lnTo>
                        <a:pt x="249" y="66"/>
                      </a:lnTo>
                      <a:lnTo>
                        <a:pt x="210" y="78"/>
                      </a:lnTo>
                      <a:lnTo>
                        <a:pt x="150" y="87"/>
                      </a:lnTo>
                      <a:lnTo>
                        <a:pt x="87" y="84"/>
                      </a:lnTo>
                      <a:lnTo>
                        <a:pt x="48" y="93"/>
                      </a:lnTo>
                      <a:lnTo>
                        <a:pt x="0" y="6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FFFFFF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47" name="Arc 269"/>
                <p:cNvSpPr>
                  <a:spLocks noChangeAspect="1"/>
                </p:cNvSpPr>
                <p:nvPr/>
              </p:nvSpPr>
              <p:spPr bwMode="auto">
                <a:xfrm>
                  <a:off x="4006" y="5624"/>
                  <a:ext cx="244" cy="79"/>
                </a:xfrm>
                <a:custGeom>
                  <a:avLst/>
                  <a:gdLst>
                    <a:gd name="G0" fmla="+- 21299 0 0"/>
                    <a:gd name="G1" fmla="+- 0 0 0"/>
                    <a:gd name="G2" fmla="+- 21600 0 0"/>
                    <a:gd name="T0" fmla="*/ 42853 w 42853"/>
                    <a:gd name="T1" fmla="*/ 1413 h 21600"/>
                    <a:gd name="T2" fmla="*/ 0 w 42853"/>
                    <a:gd name="T3" fmla="*/ 3592 h 21600"/>
                    <a:gd name="T4" fmla="*/ 21299 w 42853"/>
                    <a:gd name="T5" fmla="*/ 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2853" h="21600" fill="none" extrusionOk="0">
                      <a:moveTo>
                        <a:pt x="42852" y="1412"/>
                      </a:moveTo>
                      <a:cubicBezTo>
                        <a:pt x="42108" y="12769"/>
                        <a:pt x="32679" y="21599"/>
                        <a:pt x="21299" y="21600"/>
                      </a:cubicBezTo>
                      <a:cubicBezTo>
                        <a:pt x="10755" y="21600"/>
                        <a:pt x="1753" y="13988"/>
                        <a:pt x="-1" y="3592"/>
                      </a:cubicBezTo>
                    </a:path>
                    <a:path w="42853" h="21600" stroke="0" extrusionOk="0">
                      <a:moveTo>
                        <a:pt x="42852" y="1412"/>
                      </a:moveTo>
                      <a:cubicBezTo>
                        <a:pt x="42108" y="12769"/>
                        <a:pt x="32679" y="21599"/>
                        <a:pt x="21299" y="21600"/>
                      </a:cubicBezTo>
                      <a:cubicBezTo>
                        <a:pt x="10755" y="21600"/>
                        <a:pt x="1753" y="13988"/>
                        <a:pt x="-1" y="3592"/>
                      </a:cubicBezTo>
                      <a:lnTo>
                        <a:pt x="21299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48" name="Line 268"/>
                <p:cNvSpPr>
                  <a:spLocks noChangeAspect="1" noChangeShapeType="1"/>
                </p:cNvSpPr>
                <p:nvPr/>
              </p:nvSpPr>
              <p:spPr bwMode="auto">
                <a:xfrm>
                  <a:off x="4010" y="4058"/>
                  <a:ext cx="0" cy="157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49" name="Line 2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178" y="5645"/>
                  <a:ext cx="72" cy="6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50" name="Group 242"/>
                <p:cNvGrpSpPr>
                  <a:grpSpLocks noChangeAspect="1"/>
                </p:cNvGrpSpPr>
                <p:nvPr/>
              </p:nvGrpSpPr>
              <p:grpSpPr bwMode="auto">
                <a:xfrm>
                  <a:off x="2978" y="3746"/>
                  <a:ext cx="1302" cy="966"/>
                  <a:chOff x="1118" y="3665"/>
                  <a:chExt cx="1302" cy="966"/>
                </a:xfrm>
              </p:grpSpPr>
              <p:sp>
                <p:nvSpPr>
                  <p:cNvPr id="253" name="Rectangle 26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18" y="3785"/>
                    <a:ext cx="216" cy="78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54" name="Rectangle 26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18" y="3689"/>
                    <a:ext cx="222" cy="96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55" name="Freeform 264"/>
                  <p:cNvSpPr>
                    <a:spLocks noChangeAspect="1"/>
                  </p:cNvSpPr>
                  <p:nvPr/>
                </p:nvSpPr>
                <p:spPr bwMode="auto">
                  <a:xfrm>
                    <a:off x="1310" y="3692"/>
                    <a:ext cx="774" cy="105"/>
                  </a:xfrm>
                  <a:custGeom>
                    <a:avLst/>
                    <a:gdLst>
                      <a:gd name="T0" fmla="*/ 0 w 774"/>
                      <a:gd name="T1" fmla="*/ 0 h 105"/>
                      <a:gd name="T2" fmla="*/ 774 w 774"/>
                      <a:gd name="T3" fmla="*/ 15 h 105"/>
                      <a:gd name="T4" fmla="*/ 771 w 774"/>
                      <a:gd name="T5" fmla="*/ 105 h 105"/>
                      <a:gd name="T6" fmla="*/ 0 w 774"/>
                      <a:gd name="T7" fmla="*/ 90 h 105"/>
                      <a:gd name="T8" fmla="*/ 0 w 774"/>
                      <a:gd name="T9" fmla="*/ 0 h 1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774" h="105">
                        <a:moveTo>
                          <a:pt x="0" y="0"/>
                        </a:moveTo>
                        <a:lnTo>
                          <a:pt x="774" y="15"/>
                        </a:lnTo>
                        <a:lnTo>
                          <a:pt x="771" y="105"/>
                        </a:lnTo>
                        <a:lnTo>
                          <a:pt x="0" y="9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56" name="Rectangle 26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42" y="3863"/>
                    <a:ext cx="954" cy="126"/>
                  </a:xfrm>
                  <a:prstGeom prst="rect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57" name="AutoShape 262"/>
                  <p:cNvSpPr>
                    <a:spLocks noChangeAspect="1" noChangeArrowheads="1"/>
                  </p:cNvSpPr>
                  <p:nvPr/>
                </p:nvSpPr>
                <p:spPr bwMode="auto">
                  <a:xfrm rot="-10800000">
                    <a:off x="1304" y="3989"/>
                    <a:ext cx="852" cy="618"/>
                  </a:xfrm>
                  <a:prstGeom prst="rtTriangl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58" name="Freeform 261"/>
                  <p:cNvSpPr>
                    <a:spLocks noChangeAspect="1"/>
                  </p:cNvSpPr>
                  <p:nvPr/>
                </p:nvSpPr>
                <p:spPr bwMode="auto">
                  <a:xfrm>
                    <a:off x="2258" y="3665"/>
                    <a:ext cx="162" cy="303"/>
                  </a:xfrm>
                  <a:custGeom>
                    <a:avLst/>
                    <a:gdLst>
                      <a:gd name="T0" fmla="*/ 0 w 162"/>
                      <a:gd name="T1" fmla="*/ 21 h 300"/>
                      <a:gd name="T2" fmla="*/ 0 w 162"/>
                      <a:gd name="T3" fmla="*/ 300 h 300"/>
                      <a:gd name="T4" fmla="*/ 162 w 162"/>
                      <a:gd name="T5" fmla="*/ 261 h 300"/>
                      <a:gd name="T6" fmla="*/ 162 w 162"/>
                      <a:gd name="T7" fmla="*/ 0 h 300"/>
                      <a:gd name="T8" fmla="*/ 0 w 162"/>
                      <a:gd name="T9" fmla="*/ 21 h 3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62" h="300">
                        <a:moveTo>
                          <a:pt x="0" y="21"/>
                        </a:moveTo>
                        <a:lnTo>
                          <a:pt x="0" y="300"/>
                        </a:lnTo>
                        <a:lnTo>
                          <a:pt x="162" y="261"/>
                        </a:lnTo>
                        <a:lnTo>
                          <a:pt x="162" y="0"/>
                        </a:lnTo>
                        <a:lnTo>
                          <a:pt x="0" y="21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59" name="Rectangle 26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096" y="3689"/>
                    <a:ext cx="162" cy="276"/>
                  </a:xfrm>
                  <a:prstGeom prst="rect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60" name="AutoShape 259"/>
                  <p:cNvSpPr>
                    <a:spLocks noChangeAspect="1" noChangeArrowheads="1"/>
                  </p:cNvSpPr>
                  <p:nvPr/>
                </p:nvSpPr>
                <p:spPr bwMode="auto">
                  <a:xfrm rot="-5993332">
                    <a:off x="2108" y="3707"/>
                    <a:ext cx="66" cy="126"/>
                  </a:xfrm>
                  <a:prstGeom prst="can">
                    <a:avLst>
                      <a:gd name="adj" fmla="val 64052"/>
                    </a:avLst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27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grpSp>
                <p:nvGrpSpPr>
                  <p:cNvPr id="261" name="Group 256"/>
                  <p:cNvGrpSpPr>
                    <a:grpSpLocks noChangeAspect="1"/>
                  </p:cNvGrpSpPr>
                  <p:nvPr/>
                </p:nvGrpSpPr>
                <p:grpSpPr bwMode="auto">
                  <a:xfrm rot="-460987">
                    <a:off x="2012" y="3701"/>
                    <a:ext cx="162" cy="150"/>
                    <a:chOff x="3780" y="3810"/>
                    <a:chExt cx="150" cy="150"/>
                  </a:xfrm>
                </p:grpSpPr>
                <p:sp>
                  <p:nvSpPr>
                    <p:cNvPr id="275" name="Oval 25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804" y="3810"/>
                      <a:ext cx="126" cy="150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23529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18900000" scaled="1"/>
                    </a:gradFill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76" name="Oval 25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780" y="3810"/>
                      <a:ext cx="126" cy="150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grpSp>
                <p:nvGrpSpPr>
                  <p:cNvPr id="262" name="Group 25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144" y="3964"/>
                    <a:ext cx="240" cy="667"/>
                    <a:chOff x="6474" y="3695"/>
                    <a:chExt cx="240" cy="667"/>
                  </a:xfrm>
                </p:grpSpPr>
                <p:sp>
                  <p:nvSpPr>
                    <p:cNvPr id="271" name="Rectangle 25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528" y="3695"/>
                      <a:ext cx="138" cy="667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  <a:gs pos="5000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72" name="Rectangle 25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654" y="3695"/>
                      <a:ext cx="60" cy="667"/>
                    </a:xfrm>
                    <a:prstGeom prst="rect">
                      <a:avLst/>
                    </a:prstGeom>
                    <a:solidFill>
                      <a:srgbClr val="80808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69696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73" name="Rectangle 25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510" y="3695"/>
                      <a:ext cx="78" cy="667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1019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69696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74" name="Rectangle 25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474" y="3695"/>
                      <a:ext cx="36" cy="667"/>
                    </a:xfrm>
                    <a:prstGeom prst="rect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69696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sp>
                <p:nvSpPr>
                  <p:cNvPr id="263" name="Freeform 250"/>
                  <p:cNvSpPr>
                    <a:spLocks noChangeAspect="1"/>
                  </p:cNvSpPr>
                  <p:nvPr/>
                </p:nvSpPr>
                <p:spPr bwMode="auto">
                  <a:xfrm>
                    <a:off x="2276" y="3917"/>
                    <a:ext cx="135" cy="61"/>
                  </a:xfrm>
                  <a:custGeom>
                    <a:avLst/>
                    <a:gdLst>
                      <a:gd name="T0" fmla="*/ 18 w 135"/>
                      <a:gd name="T1" fmla="*/ 15 h 63"/>
                      <a:gd name="T2" fmla="*/ 135 w 135"/>
                      <a:gd name="T3" fmla="*/ 0 h 63"/>
                      <a:gd name="T4" fmla="*/ 114 w 135"/>
                      <a:gd name="T5" fmla="*/ 12 h 63"/>
                      <a:gd name="T6" fmla="*/ 102 w 135"/>
                      <a:gd name="T7" fmla="*/ 24 h 63"/>
                      <a:gd name="T8" fmla="*/ 96 w 135"/>
                      <a:gd name="T9" fmla="*/ 48 h 63"/>
                      <a:gd name="T10" fmla="*/ 69 w 135"/>
                      <a:gd name="T11" fmla="*/ 63 h 63"/>
                      <a:gd name="T12" fmla="*/ 60 w 135"/>
                      <a:gd name="T13" fmla="*/ 39 h 63"/>
                      <a:gd name="T14" fmla="*/ 15 w 135"/>
                      <a:gd name="T15" fmla="*/ 30 h 63"/>
                      <a:gd name="T16" fmla="*/ 0 w 135"/>
                      <a:gd name="T17" fmla="*/ 21 h 63"/>
                      <a:gd name="T18" fmla="*/ 18 w 135"/>
                      <a:gd name="T19" fmla="*/ 15 h 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35" h="63">
                        <a:moveTo>
                          <a:pt x="18" y="15"/>
                        </a:moveTo>
                        <a:lnTo>
                          <a:pt x="135" y="0"/>
                        </a:lnTo>
                        <a:lnTo>
                          <a:pt x="114" y="12"/>
                        </a:lnTo>
                        <a:lnTo>
                          <a:pt x="102" y="24"/>
                        </a:lnTo>
                        <a:lnTo>
                          <a:pt x="96" y="48"/>
                        </a:lnTo>
                        <a:lnTo>
                          <a:pt x="69" y="63"/>
                        </a:lnTo>
                        <a:lnTo>
                          <a:pt x="60" y="39"/>
                        </a:lnTo>
                        <a:lnTo>
                          <a:pt x="15" y="30"/>
                        </a:lnTo>
                        <a:lnTo>
                          <a:pt x="0" y="21"/>
                        </a:lnTo>
                        <a:lnTo>
                          <a:pt x="18" y="15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rgbClr val="80808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64" name="Line 24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270" y="3952"/>
                    <a:ext cx="48" cy="12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65" name="Line 248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378" y="3923"/>
                    <a:ext cx="36" cy="29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66" name="Rectangle 24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96" y="3989"/>
                    <a:ext cx="72" cy="186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C0C0C0">
                          <a:gamma/>
                          <a:shade val="46275"/>
                          <a:invGamma/>
                        </a:srgbClr>
                      </a:gs>
                      <a:gs pos="100000">
                        <a:srgbClr val="C0C0C0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67" name="Rectangle 24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48" y="4145"/>
                    <a:ext cx="168" cy="66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68" name="Rectangle 24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48" y="3863"/>
                    <a:ext cx="108" cy="126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50196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80808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69" name="Freeform 244"/>
                  <p:cNvSpPr>
                    <a:spLocks noChangeAspect="1"/>
                  </p:cNvSpPr>
                  <p:nvPr/>
                </p:nvSpPr>
                <p:spPr bwMode="auto">
                  <a:xfrm>
                    <a:off x="1146" y="3863"/>
                    <a:ext cx="111" cy="126"/>
                  </a:xfrm>
                  <a:custGeom>
                    <a:avLst/>
                    <a:gdLst>
                      <a:gd name="T0" fmla="*/ 111 w 111"/>
                      <a:gd name="T1" fmla="*/ 1 h 124"/>
                      <a:gd name="T2" fmla="*/ 2 w 111"/>
                      <a:gd name="T3" fmla="*/ 0 h 124"/>
                      <a:gd name="T4" fmla="*/ 0 w 111"/>
                      <a:gd name="T5" fmla="*/ 124 h 124"/>
                      <a:gd name="T6" fmla="*/ 111 w 111"/>
                      <a:gd name="T7" fmla="*/ 121 h 1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11" h="124">
                        <a:moveTo>
                          <a:pt x="111" y="1"/>
                        </a:moveTo>
                        <a:lnTo>
                          <a:pt x="2" y="0"/>
                        </a:lnTo>
                        <a:lnTo>
                          <a:pt x="0" y="124"/>
                        </a:lnTo>
                        <a:lnTo>
                          <a:pt x="111" y="121"/>
                        </a:ln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70" name="Line 24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102" y="3953"/>
                    <a:ext cx="15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grpSp>
              <p:nvGrpSpPr>
                <p:cNvPr id="51" name="Group 173"/>
                <p:cNvGrpSpPr>
                  <a:grpSpLocks noChangeAspect="1"/>
                </p:cNvGrpSpPr>
                <p:nvPr/>
              </p:nvGrpSpPr>
              <p:grpSpPr bwMode="auto">
                <a:xfrm>
                  <a:off x="2428" y="3266"/>
                  <a:ext cx="2373" cy="589"/>
                  <a:chOff x="1801" y="7316"/>
                  <a:chExt cx="2373" cy="589"/>
                </a:xfrm>
              </p:grpSpPr>
              <p:sp>
                <p:nvSpPr>
                  <p:cNvPr id="185" name="Freeform 241"/>
                  <p:cNvSpPr>
                    <a:spLocks noChangeAspect="1"/>
                  </p:cNvSpPr>
                  <p:nvPr/>
                </p:nvSpPr>
                <p:spPr bwMode="auto">
                  <a:xfrm rot="21540000">
                    <a:off x="3525" y="7748"/>
                    <a:ext cx="88" cy="143"/>
                  </a:xfrm>
                  <a:custGeom>
                    <a:avLst/>
                    <a:gdLst>
                      <a:gd name="T0" fmla="*/ 0 w 162"/>
                      <a:gd name="T1" fmla="*/ 21 h 300"/>
                      <a:gd name="T2" fmla="*/ 0 w 162"/>
                      <a:gd name="T3" fmla="*/ 300 h 300"/>
                      <a:gd name="T4" fmla="*/ 162 w 162"/>
                      <a:gd name="T5" fmla="*/ 261 h 300"/>
                      <a:gd name="T6" fmla="*/ 162 w 162"/>
                      <a:gd name="T7" fmla="*/ 0 h 300"/>
                      <a:gd name="T8" fmla="*/ 0 w 162"/>
                      <a:gd name="T9" fmla="*/ 21 h 3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62" h="300">
                        <a:moveTo>
                          <a:pt x="0" y="21"/>
                        </a:moveTo>
                        <a:lnTo>
                          <a:pt x="0" y="300"/>
                        </a:lnTo>
                        <a:lnTo>
                          <a:pt x="162" y="261"/>
                        </a:lnTo>
                        <a:lnTo>
                          <a:pt x="162" y="0"/>
                        </a:lnTo>
                        <a:lnTo>
                          <a:pt x="0" y="21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solidFill>
                      <a:srgbClr val="C0C0C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grpSp>
                <p:nvGrpSpPr>
                  <p:cNvPr id="186" name="Group 237"/>
                  <p:cNvGrpSpPr>
                    <a:grpSpLocks noChangeAspect="1"/>
                  </p:cNvGrpSpPr>
                  <p:nvPr/>
                </p:nvGrpSpPr>
                <p:grpSpPr bwMode="auto">
                  <a:xfrm rot="21540000">
                    <a:off x="3531" y="7840"/>
                    <a:ext cx="36" cy="54"/>
                    <a:chOff x="3672" y="3564"/>
                    <a:chExt cx="36" cy="54"/>
                  </a:xfrm>
                </p:grpSpPr>
                <p:sp>
                  <p:nvSpPr>
                    <p:cNvPr id="250" name="Oval 24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78" y="3564"/>
                      <a:ext cx="30" cy="5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808080"/>
                        </a:gs>
                        <a:gs pos="100000">
                          <a:srgbClr val="808080">
                            <a:gamma/>
                            <a:shade val="46667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51" name="Oval 23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72" y="3564"/>
                      <a:ext cx="24" cy="5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56471"/>
                            <a:invGamma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52" name="Oval 23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90" y="3582"/>
                      <a:ext cx="12" cy="18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C0C0C0"/>
                        </a:gs>
                        <a:gs pos="100000">
                          <a:srgbClr val="C0C0C0">
                            <a:gamma/>
                            <a:shade val="0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grpSp>
                <p:nvGrpSpPr>
                  <p:cNvPr id="187" name="Group 233"/>
                  <p:cNvGrpSpPr>
                    <a:grpSpLocks noChangeAspect="1"/>
                  </p:cNvGrpSpPr>
                  <p:nvPr/>
                </p:nvGrpSpPr>
                <p:grpSpPr bwMode="auto">
                  <a:xfrm rot="21540000">
                    <a:off x="3576" y="7827"/>
                    <a:ext cx="36" cy="54"/>
                    <a:chOff x="3672" y="3564"/>
                    <a:chExt cx="36" cy="54"/>
                  </a:xfrm>
                </p:grpSpPr>
                <p:sp>
                  <p:nvSpPr>
                    <p:cNvPr id="247" name="Oval 236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78" y="3564"/>
                      <a:ext cx="30" cy="5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808080"/>
                        </a:gs>
                        <a:gs pos="100000">
                          <a:srgbClr val="808080">
                            <a:gamma/>
                            <a:shade val="46667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48" name="Oval 23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72" y="3564"/>
                      <a:ext cx="24" cy="5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56471"/>
                            <a:invGamma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49" name="Oval 23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90" y="3582"/>
                      <a:ext cx="12" cy="18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C0C0C0"/>
                        </a:gs>
                        <a:gs pos="100000">
                          <a:srgbClr val="C0C0C0">
                            <a:gamma/>
                            <a:shade val="0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sp>
                <p:nvSpPr>
                  <p:cNvPr id="188" name="Freeform 232"/>
                  <p:cNvSpPr>
                    <a:spLocks noChangeAspect="1"/>
                  </p:cNvSpPr>
                  <p:nvPr/>
                </p:nvSpPr>
                <p:spPr bwMode="auto">
                  <a:xfrm rot="21540000">
                    <a:off x="3519" y="7785"/>
                    <a:ext cx="105" cy="120"/>
                  </a:xfrm>
                  <a:custGeom>
                    <a:avLst/>
                    <a:gdLst>
                      <a:gd name="T0" fmla="*/ 0 w 105"/>
                      <a:gd name="T1" fmla="*/ 12 h 120"/>
                      <a:gd name="T2" fmla="*/ 0 w 105"/>
                      <a:gd name="T3" fmla="*/ 120 h 120"/>
                      <a:gd name="T4" fmla="*/ 105 w 105"/>
                      <a:gd name="T5" fmla="*/ 99 h 120"/>
                      <a:gd name="T6" fmla="*/ 105 w 105"/>
                      <a:gd name="T7" fmla="*/ 0 h 12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05" h="120">
                        <a:moveTo>
                          <a:pt x="0" y="12"/>
                        </a:moveTo>
                        <a:lnTo>
                          <a:pt x="0" y="120"/>
                        </a:lnTo>
                        <a:lnTo>
                          <a:pt x="105" y="99"/>
                        </a:lnTo>
                        <a:lnTo>
                          <a:pt x="105" y="0"/>
                        </a:lnTo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grpSp>
                <p:nvGrpSpPr>
                  <p:cNvPr id="189" name="Group 174"/>
                  <p:cNvGrpSpPr>
                    <a:grpSpLocks noChangeAspect="1"/>
                  </p:cNvGrpSpPr>
                  <p:nvPr/>
                </p:nvGrpSpPr>
                <p:grpSpPr bwMode="auto">
                  <a:xfrm rot="21540000">
                    <a:off x="1801" y="7316"/>
                    <a:ext cx="2373" cy="522"/>
                    <a:chOff x="572" y="3185"/>
                    <a:chExt cx="2373" cy="522"/>
                  </a:xfrm>
                </p:grpSpPr>
                <p:sp>
                  <p:nvSpPr>
                    <p:cNvPr id="190" name="AutoShape 231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-10800000" flipH="1" flipV="1">
                      <a:off x="2108" y="3668"/>
                      <a:ext cx="324" cy="18"/>
                    </a:xfrm>
                    <a:prstGeom prst="parallelogram">
                      <a:avLst>
                        <a:gd name="adj" fmla="val 883250"/>
                      </a:avLst>
                    </a:prstGeom>
                    <a:solidFill>
                      <a:srgbClr val="FFFFFF"/>
                    </a:solidFill>
                    <a:ln w="3175">
                      <a:solidFill>
                        <a:srgbClr val="80808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191" name="Rectangle 23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109" y="3233"/>
                      <a:ext cx="18" cy="54"/>
                    </a:xfrm>
                    <a:prstGeom prst="rect">
                      <a:avLst/>
                    </a:prstGeom>
                    <a:solidFill>
                      <a:srgbClr val="333333"/>
                    </a:solidFill>
                    <a:ln w="9525">
                      <a:solidFill>
                        <a:srgbClr val="333333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192" name="Rectangle 22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097" y="3221"/>
                      <a:ext cx="42" cy="42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0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80808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193" name="Rectangle 22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070" y="3185"/>
                      <a:ext cx="96" cy="42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DDDDDD">
                            <a:gamma/>
                            <a:shade val="10196"/>
                            <a:invGamma/>
                          </a:srgbClr>
                        </a:gs>
                        <a:gs pos="100000">
                          <a:srgbClr val="DDDDDD"/>
                        </a:gs>
                      </a:gsLst>
                      <a:lin ang="0" scaled="1"/>
                    </a:gradFill>
                    <a:ln w="317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grpSp>
                  <p:nvGrpSpPr>
                    <p:cNvPr id="194" name="Group 222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572" y="3191"/>
                      <a:ext cx="408" cy="516"/>
                      <a:chOff x="1884" y="3282"/>
                      <a:chExt cx="408" cy="516"/>
                    </a:xfrm>
                  </p:grpSpPr>
                  <p:sp>
                    <p:nvSpPr>
                      <p:cNvPr id="242" name="Oval 227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1884" y="3288"/>
                        <a:ext cx="228" cy="50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43" name="Rectangle 226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1998" y="3288"/>
                        <a:ext cx="174" cy="510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44" name="Oval 225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064" y="3282"/>
                        <a:ext cx="228" cy="516"/>
                      </a:xfrm>
                      <a:prstGeom prst="ellipse">
                        <a:avLst/>
                      </a:prstGeom>
                      <a:solidFill>
                        <a:srgbClr val="808080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45" name="Line 22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998" y="3282"/>
                        <a:ext cx="168" cy="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46" name="Line 22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92" y="3792"/>
                        <a:ext cx="174" cy="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grpSp>
                  <p:nvGrpSpPr>
                    <p:cNvPr id="195" name="Group 217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824" y="3336"/>
                      <a:ext cx="282" cy="228"/>
                      <a:chOff x="3156" y="1843"/>
                      <a:chExt cx="282" cy="228"/>
                    </a:xfrm>
                  </p:grpSpPr>
                  <p:sp>
                    <p:nvSpPr>
                      <p:cNvPr id="238" name="Oval 221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156" y="1843"/>
                        <a:ext cx="101" cy="228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13333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39" name="Rectangle 220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204" y="1843"/>
                        <a:ext cx="174" cy="227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13333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40" name="Line 219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204" y="1843"/>
                        <a:ext cx="234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41" name="Line 21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198" y="2071"/>
                        <a:ext cx="222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grpSp>
                  <p:nvGrpSpPr>
                    <p:cNvPr id="196" name="Group 212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980" y="3283"/>
                      <a:ext cx="207" cy="333"/>
                      <a:chOff x="2292" y="3378"/>
                      <a:chExt cx="207" cy="333"/>
                    </a:xfrm>
                  </p:grpSpPr>
                  <p:sp>
                    <p:nvSpPr>
                      <p:cNvPr id="234" name="Oval 216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292" y="3378"/>
                        <a:ext cx="147" cy="333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35" name="Rectangle 215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364" y="3390"/>
                        <a:ext cx="126" cy="318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36" name="Line 21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2373" y="3711"/>
                        <a:ext cx="126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37" name="Line 21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2370" y="3378"/>
                        <a:ext cx="126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grpSp>
                  <p:nvGrpSpPr>
                    <p:cNvPr id="197" name="Group 206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1082" y="3233"/>
                      <a:ext cx="312" cy="433"/>
                      <a:chOff x="2394" y="3324"/>
                      <a:chExt cx="312" cy="433"/>
                    </a:xfrm>
                  </p:grpSpPr>
                  <p:sp>
                    <p:nvSpPr>
                      <p:cNvPr id="229" name="Oval 211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394" y="3324"/>
                        <a:ext cx="204" cy="433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30" name="Rectangle 210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484" y="3324"/>
                        <a:ext cx="138" cy="432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31" name="Oval 209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502" y="3324"/>
                        <a:ext cx="204" cy="433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2700000" scaled="1"/>
                      </a:gradFill>
                      <a:ln w="9525">
                        <a:solidFill>
                          <a:srgbClr val="333333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32" name="Line 20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2484" y="3324"/>
                        <a:ext cx="12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33" name="Line 20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2478" y="3756"/>
                        <a:ext cx="126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sp>
                  <p:nvSpPr>
                    <p:cNvPr id="198" name="Oval 20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226" y="3283"/>
                      <a:ext cx="147" cy="333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199" name="Rectangle 20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298" y="3295"/>
                      <a:ext cx="126" cy="318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0" name="Line 20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307" y="3616"/>
                      <a:ext cx="12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1" name="Line 20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304" y="3283"/>
                      <a:ext cx="12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2" name="Line 20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556" y="3455"/>
                      <a:ext cx="954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3" name="Freeform 200"/>
                    <p:cNvSpPr>
                      <a:spLocks noChangeAspect="1"/>
                    </p:cNvSpPr>
                    <p:nvPr/>
                  </p:nvSpPr>
                  <p:spPr bwMode="auto">
                    <a:xfrm flipV="1">
                      <a:off x="1292" y="3275"/>
                      <a:ext cx="873" cy="348"/>
                    </a:xfrm>
                    <a:custGeom>
                      <a:avLst/>
                      <a:gdLst>
                        <a:gd name="T0" fmla="*/ 0 w 873"/>
                        <a:gd name="T1" fmla="*/ 12 h 348"/>
                        <a:gd name="T2" fmla="*/ 873 w 873"/>
                        <a:gd name="T3" fmla="*/ 0 h 348"/>
                        <a:gd name="T4" fmla="*/ 873 w 873"/>
                        <a:gd name="T5" fmla="*/ 348 h 348"/>
                        <a:gd name="T6" fmla="*/ 6 w 873"/>
                        <a:gd name="T7" fmla="*/ 336 h 34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873" h="348">
                          <a:moveTo>
                            <a:pt x="0" y="12"/>
                          </a:moveTo>
                          <a:lnTo>
                            <a:pt x="873" y="0"/>
                          </a:lnTo>
                          <a:lnTo>
                            <a:pt x="873" y="348"/>
                          </a:lnTo>
                          <a:lnTo>
                            <a:pt x="6" y="336"/>
                          </a:lnTo>
                        </a:path>
                      </a:pathLst>
                    </a:cu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4" name="Oval 19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108" y="3221"/>
                      <a:ext cx="215" cy="457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0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5" name="Rectangle 19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203" y="3221"/>
                      <a:ext cx="145" cy="456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0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6" name="Oval 19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222" y="3221"/>
                      <a:ext cx="215" cy="457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</a:gsLst>
                      <a:lin ang="27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7" name="Line 196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2203" y="3221"/>
                      <a:ext cx="12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8" name="Line 19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2197" y="3677"/>
                      <a:ext cx="13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9" name="Oval 19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270" y="3275"/>
                      <a:ext cx="154" cy="348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0" name="Freeform 19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342" y="3269"/>
                      <a:ext cx="405" cy="360"/>
                    </a:xfrm>
                    <a:custGeom>
                      <a:avLst/>
                      <a:gdLst>
                        <a:gd name="T0" fmla="*/ 6 w 405"/>
                        <a:gd name="T1" fmla="*/ 10 h 360"/>
                        <a:gd name="T2" fmla="*/ 405 w 405"/>
                        <a:gd name="T3" fmla="*/ 0 h 360"/>
                        <a:gd name="T4" fmla="*/ 396 w 405"/>
                        <a:gd name="T5" fmla="*/ 360 h 360"/>
                        <a:gd name="T6" fmla="*/ 0 w 405"/>
                        <a:gd name="T7" fmla="*/ 350 h 36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405" h="360">
                          <a:moveTo>
                            <a:pt x="6" y="10"/>
                          </a:moveTo>
                          <a:lnTo>
                            <a:pt x="405" y="0"/>
                          </a:lnTo>
                          <a:lnTo>
                            <a:pt x="396" y="360"/>
                          </a:lnTo>
                          <a:lnTo>
                            <a:pt x="0" y="350"/>
                          </a:lnTo>
                        </a:path>
                      </a:pathLst>
                    </a:cu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1" name="Line 19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2810" y="3257"/>
                      <a:ext cx="0" cy="33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FFFF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2" name="Oval 19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582" y="3269"/>
                      <a:ext cx="156" cy="359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969696"/>
                        </a:gs>
                        <a:gs pos="100000">
                          <a:srgbClr val="969696">
                            <a:gamma/>
                            <a:shade val="20000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3" name="Rectangle 19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661" y="3269"/>
                      <a:ext cx="207" cy="359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969696"/>
                        </a:gs>
                        <a:gs pos="100000">
                          <a:srgbClr val="969696">
                            <a:gamma/>
                            <a:shade val="20000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4" name="Oval 18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789" y="3269"/>
                      <a:ext cx="156" cy="359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5" name="Line 188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2661" y="3269"/>
                      <a:ext cx="201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6" name="Line 187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2655" y="3628"/>
                      <a:ext cx="213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7" name="Arc 186"/>
                    <p:cNvSpPr>
                      <a:spLocks noChangeAspect="1"/>
                    </p:cNvSpPr>
                    <p:nvPr/>
                  </p:nvSpPr>
                  <p:spPr bwMode="auto">
                    <a:xfrm flipH="1">
                      <a:off x="2810" y="3299"/>
                      <a:ext cx="84" cy="299"/>
                    </a:xfrm>
                    <a:custGeom>
                      <a:avLst/>
                      <a:gdLst>
                        <a:gd name="G0" fmla="+- 20684 0 0"/>
                        <a:gd name="G1" fmla="+- 21600 0 0"/>
                        <a:gd name="G2" fmla="+- 21600 0 0"/>
                        <a:gd name="T0" fmla="*/ 8497 w 42284"/>
                        <a:gd name="T1" fmla="*/ 3766 h 43200"/>
                        <a:gd name="T2" fmla="*/ 0 w 42284"/>
                        <a:gd name="T3" fmla="*/ 27825 h 43200"/>
                        <a:gd name="T4" fmla="*/ 20684 w 42284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2284" h="43200" fill="none" extrusionOk="0">
                          <a:moveTo>
                            <a:pt x="8497" y="3766"/>
                          </a:moveTo>
                          <a:cubicBezTo>
                            <a:pt x="12087" y="1312"/>
                            <a:pt x="16335" y="-1"/>
                            <a:pt x="20684" y="0"/>
                          </a:cubicBezTo>
                          <a:cubicBezTo>
                            <a:pt x="32613" y="0"/>
                            <a:pt x="42284" y="9670"/>
                            <a:pt x="42284" y="21600"/>
                          </a:cubicBezTo>
                          <a:cubicBezTo>
                            <a:pt x="42284" y="33529"/>
                            <a:pt x="32613" y="43200"/>
                            <a:pt x="20684" y="43200"/>
                          </a:cubicBezTo>
                          <a:cubicBezTo>
                            <a:pt x="11152" y="43200"/>
                            <a:pt x="2747" y="36952"/>
                            <a:pt x="0" y="27824"/>
                          </a:cubicBezTo>
                        </a:path>
                        <a:path w="42284" h="43200" stroke="0" extrusionOk="0">
                          <a:moveTo>
                            <a:pt x="8497" y="3766"/>
                          </a:moveTo>
                          <a:cubicBezTo>
                            <a:pt x="12087" y="1312"/>
                            <a:pt x="16335" y="-1"/>
                            <a:pt x="20684" y="0"/>
                          </a:cubicBezTo>
                          <a:cubicBezTo>
                            <a:pt x="32613" y="0"/>
                            <a:pt x="42284" y="9670"/>
                            <a:pt x="42284" y="21600"/>
                          </a:cubicBezTo>
                          <a:cubicBezTo>
                            <a:pt x="42284" y="33529"/>
                            <a:pt x="32613" y="43200"/>
                            <a:pt x="20684" y="43200"/>
                          </a:cubicBezTo>
                          <a:cubicBezTo>
                            <a:pt x="11152" y="43200"/>
                            <a:pt x="2747" y="36952"/>
                            <a:pt x="0" y="27824"/>
                          </a:cubicBezTo>
                          <a:lnTo>
                            <a:pt x="20684" y="2160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8" name="Arc 185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834" y="3303"/>
                      <a:ext cx="66" cy="294"/>
                    </a:xfrm>
                    <a:custGeom>
                      <a:avLst/>
                      <a:gdLst>
                        <a:gd name="G0" fmla="+- 0 0 0"/>
                        <a:gd name="G1" fmla="+- 20892 0 0"/>
                        <a:gd name="G2" fmla="+- 21600 0 0"/>
                        <a:gd name="T0" fmla="*/ 5485 w 21600"/>
                        <a:gd name="T1" fmla="*/ 0 h 41671"/>
                        <a:gd name="T2" fmla="*/ 5900 w 21600"/>
                        <a:gd name="T3" fmla="*/ 41671 h 41671"/>
                        <a:gd name="T4" fmla="*/ 0 w 21600"/>
                        <a:gd name="T5" fmla="*/ 20892 h 4167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41671" fill="none" extrusionOk="0">
                          <a:moveTo>
                            <a:pt x="5484" y="0"/>
                          </a:moveTo>
                          <a:cubicBezTo>
                            <a:pt x="14980" y="2492"/>
                            <a:pt x="21600" y="11075"/>
                            <a:pt x="21600" y="20892"/>
                          </a:cubicBezTo>
                          <a:cubicBezTo>
                            <a:pt x="21600" y="30549"/>
                            <a:pt x="15189" y="39032"/>
                            <a:pt x="5899" y="41670"/>
                          </a:cubicBezTo>
                        </a:path>
                        <a:path w="21600" h="41671" stroke="0" extrusionOk="0">
                          <a:moveTo>
                            <a:pt x="5484" y="0"/>
                          </a:moveTo>
                          <a:cubicBezTo>
                            <a:pt x="14980" y="2492"/>
                            <a:pt x="21600" y="11075"/>
                            <a:pt x="21600" y="20892"/>
                          </a:cubicBezTo>
                          <a:cubicBezTo>
                            <a:pt x="21600" y="30549"/>
                            <a:pt x="15189" y="39032"/>
                            <a:pt x="5899" y="41670"/>
                          </a:cubicBezTo>
                          <a:lnTo>
                            <a:pt x="0" y="2089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9" name="Oval 18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789" y="3269"/>
                      <a:ext cx="156" cy="359"/>
                    </a:xfrm>
                    <a:prstGeom prst="ellipse">
                      <a:avLst/>
                    </a:prstGeom>
                    <a:noFill/>
                    <a:ln w="19050" cmpd="dbl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gradFill rotWithShape="0">
                            <a:gsLst>
                              <a:gs pos="0">
                                <a:srgbClr val="FFFFFF"/>
                              </a:gs>
                              <a:gs pos="100000">
                                <a:srgbClr val="FFFFFF">
                                  <a:gamma/>
                                  <a:shade val="43137"/>
                                  <a:invGamma/>
                                </a:srgbClr>
                              </a:gs>
                            </a:gsLst>
                            <a:lin ang="5400000" scaled="1"/>
                          </a:gra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grpSp>
                  <p:nvGrpSpPr>
                    <p:cNvPr id="220" name="Group 180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2300" y="3647"/>
                      <a:ext cx="36" cy="54"/>
                      <a:chOff x="3672" y="3564"/>
                      <a:chExt cx="36" cy="54"/>
                    </a:xfrm>
                  </p:grpSpPr>
                  <p:sp>
                    <p:nvSpPr>
                      <p:cNvPr id="226" name="Oval 183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78" y="3564"/>
                        <a:ext cx="30" cy="5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46667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27" name="Oval 182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72" y="3564"/>
                        <a:ext cx="24" cy="5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56471"/>
                              <a:invGamma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28" name="Oval 181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90" y="3582"/>
                        <a:ext cx="12" cy="18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C0C0C0"/>
                          </a:gs>
                          <a:gs pos="100000">
                            <a:srgbClr val="C0C0C0">
                              <a:gamma/>
                              <a:shade val="0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grpSp>
                  <p:nvGrpSpPr>
                    <p:cNvPr id="221" name="Group 176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2345" y="3641"/>
                      <a:ext cx="36" cy="54"/>
                      <a:chOff x="3672" y="3564"/>
                      <a:chExt cx="36" cy="54"/>
                    </a:xfrm>
                  </p:grpSpPr>
                  <p:sp>
                    <p:nvSpPr>
                      <p:cNvPr id="223" name="Oval 179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78" y="3564"/>
                        <a:ext cx="30" cy="5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46667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24" name="Oval 178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72" y="3564"/>
                        <a:ext cx="24" cy="5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56471"/>
                              <a:invGamma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25" name="Oval 177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90" y="3582"/>
                        <a:ext cx="12" cy="18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C0C0C0"/>
                          </a:gs>
                          <a:gs pos="100000">
                            <a:srgbClr val="C0C0C0">
                              <a:gamma/>
                              <a:shade val="0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sp>
                  <p:nvSpPr>
                    <p:cNvPr id="222" name="Line 1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208" y="3677"/>
                      <a:ext cx="42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</p:grpSp>
            <p:sp>
              <p:nvSpPr>
                <p:cNvPr id="52" name="Rectangle 172"/>
                <p:cNvSpPr>
                  <a:spLocks noChangeAspect="1" noChangeArrowheads="1"/>
                </p:cNvSpPr>
                <p:nvPr/>
              </p:nvSpPr>
              <p:spPr bwMode="auto">
                <a:xfrm>
                  <a:off x="4028" y="4670"/>
                  <a:ext cx="72" cy="186"/>
                </a:xfrm>
                <a:prstGeom prst="rect">
                  <a:avLst/>
                </a:pr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53" name="Group 169"/>
                <p:cNvGrpSpPr>
                  <a:grpSpLocks noChangeAspect="1"/>
                </p:cNvGrpSpPr>
                <p:nvPr/>
              </p:nvGrpSpPr>
              <p:grpSpPr bwMode="auto">
                <a:xfrm>
                  <a:off x="3920" y="4658"/>
                  <a:ext cx="252" cy="228"/>
                  <a:chOff x="3305" y="8708"/>
                  <a:chExt cx="252" cy="228"/>
                </a:xfrm>
              </p:grpSpPr>
              <p:sp>
                <p:nvSpPr>
                  <p:cNvPr id="183" name="Oval 17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47" y="8708"/>
                    <a:ext cx="210" cy="210"/>
                  </a:xfrm>
                  <a:prstGeom prst="ellips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84" name="Oval 17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5" y="8726"/>
                    <a:ext cx="210" cy="210"/>
                  </a:xfrm>
                  <a:prstGeom prst="ellipse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54" name="Line 16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052" y="4856"/>
                  <a:ext cx="66" cy="2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55" name="Line 1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010" y="4658"/>
                  <a:ext cx="60" cy="1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56" name="Group 163"/>
                <p:cNvGrpSpPr>
                  <a:grpSpLocks noChangeAspect="1"/>
                </p:cNvGrpSpPr>
                <p:nvPr/>
              </p:nvGrpSpPr>
              <p:grpSpPr bwMode="auto">
                <a:xfrm>
                  <a:off x="4010" y="4760"/>
                  <a:ext cx="45" cy="40"/>
                  <a:chOff x="3240" y="4689"/>
                  <a:chExt cx="153" cy="136"/>
                </a:xfrm>
              </p:grpSpPr>
              <p:sp>
                <p:nvSpPr>
                  <p:cNvPr id="180" name="Oval 16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66" y="4689"/>
                    <a:ext cx="127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81" name="Rectangle 16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6" y="4696"/>
                    <a:ext cx="43" cy="113"/>
                  </a:xfrm>
                  <a:prstGeom prst="rect">
                    <a:avLst/>
                  </a:prstGeom>
                  <a:solidFill>
                    <a:srgbClr val="96969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82" name="Oval 16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40" y="4698"/>
                    <a:ext cx="128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grpSp>
              <p:nvGrpSpPr>
                <p:cNvPr id="57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3898" y="4736"/>
                  <a:ext cx="153" cy="136"/>
                  <a:chOff x="3240" y="4689"/>
                  <a:chExt cx="153" cy="136"/>
                </a:xfrm>
              </p:grpSpPr>
              <p:sp>
                <p:nvSpPr>
                  <p:cNvPr id="177" name="Oval 16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66" y="4689"/>
                    <a:ext cx="127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8" name="Rectangle 16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6" y="4696"/>
                    <a:ext cx="43" cy="113"/>
                  </a:xfrm>
                  <a:prstGeom prst="rect">
                    <a:avLst/>
                  </a:prstGeom>
                  <a:solidFill>
                    <a:srgbClr val="96969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9" name="Oval 16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40" y="4698"/>
                    <a:ext cx="128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58" name="Freeform 158"/>
                <p:cNvSpPr>
                  <a:spLocks noChangeAspect="1"/>
                </p:cNvSpPr>
                <p:nvPr/>
              </p:nvSpPr>
              <p:spPr bwMode="auto">
                <a:xfrm>
                  <a:off x="4200" y="5250"/>
                  <a:ext cx="870" cy="697"/>
                </a:xfrm>
                <a:custGeom>
                  <a:avLst/>
                  <a:gdLst>
                    <a:gd name="T0" fmla="*/ 870 w 870"/>
                    <a:gd name="T1" fmla="*/ 198 h 697"/>
                    <a:gd name="T2" fmla="*/ 858 w 870"/>
                    <a:gd name="T3" fmla="*/ 245 h 697"/>
                    <a:gd name="T4" fmla="*/ 811 w 870"/>
                    <a:gd name="T5" fmla="*/ 597 h 697"/>
                    <a:gd name="T6" fmla="*/ 802 w 870"/>
                    <a:gd name="T7" fmla="*/ 627 h 697"/>
                    <a:gd name="T8" fmla="*/ 766 w 870"/>
                    <a:gd name="T9" fmla="*/ 647 h 697"/>
                    <a:gd name="T10" fmla="*/ 715 w 870"/>
                    <a:gd name="T11" fmla="*/ 656 h 697"/>
                    <a:gd name="T12" fmla="*/ 142 w 870"/>
                    <a:gd name="T13" fmla="*/ 697 h 697"/>
                    <a:gd name="T14" fmla="*/ 64 w 870"/>
                    <a:gd name="T15" fmla="*/ 688 h 697"/>
                    <a:gd name="T16" fmla="*/ 14 w 870"/>
                    <a:gd name="T17" fmla="*/ 676 h 697"/>
                    <a:gd name="T18" fmla="*/ 0 w 870"/>
                    <a:gd name="T19" fmla="*/ 0 h 697"/>
                    <a:gd name="T20" fmla="*/ 185 w 870"/>
                    <a:gd name="T21" fmla="*/ 103 h 697"/>
                    <a:gd name="T22" fmla="*/ 357 w 870"/>
                    <a:gd name="T23" fmla="*/ 139 h 697"/>
                    <a:gd name="T24" fmla="*/ 588 w 870"/>
                    <a:gd name="T25" fmla="*/ 175 h 697"/>
                    <a:gd name="T26" fmla="*/ 870 w 870"/>
                    <a:gd name="T27" fmla="*/ 198 h 6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870" h="697">
                      <a:moveTo>
                        <a:pt x="870" y="198"/>
                      </a:moveTo>
                      <a:cubicBezTo>
                        <a:pt x="870" y="195"/>
                        <a:pt x="865" y="231"/>
                        <a:pt x="858" y="245"/>
                      </a:cubicBezTo>
                      <a:lnTo>
                        <a:pt x="811" y="597"/>
                      </a:lnTo>
                      <a:lnTo>
                        <a:pt x="802" y="627"/>
                      </a:lnTo>
                      <a:lnTo>
                        <a:pt x="766" y="647"/>
                      </a:lnTo>
                      <a:lnTo>
                        <a:pt x="715" y="656"/>
                      </a:lnTo>
                      <a:lnTo>
                        <a:pt x="142" y="697"/>
                      </a:lnTo>
                      <a:lnTo>
                        <a:pt x="64" y="688"/>
                      </a:lnTo>
                      <a:lnTo>
                        <a:pt x="14" y="676"/>
                      </a:lnTo>
                      <a:lnTo>
                        <a:pt x="0" y="0"/>
                      </a:lnTo>
                      <a:lnTo>
                        <a:pt x="185" y="103"/>
                      </a:lnTo>
                      <a:lnTo>
                        <a:pt x="357" y="139"/>
                      </a:lnTo>
                      <a:lnTo>
                        <a:pt x="588" y="175"/>
                      </a:lnTo>
                      <a:lnTo>
                        <a:pt x="870" y="198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59" name="AutoShape 157"/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8270" y="3737"/>
                  <a:ext cx="54" cy="60"/>
                </a:xfrm>
                <a:custGeom>
                  <a:avLst/>
                  <a:gdLst>
                    <a:gd name="G0" fmla="+- 7999 0 0"/>
                    <a:gd name="G1" fmla="+- 21600 0 7999"/>
                    <a:gd name="G2" fmla="*/ 7999 1 2"/>
                    <a:gd name="G3" fmla="+- 21600 0 G2"/>
                    <a:gd name="G4" fmla="+/ 7999 21600 2"/>
                    <a:gd name="G5" fmla="+/ G1 0 2"/>
                    <a:gd name="G6" fmla="*/ 21600 21600 7999"/>
                    <a:gd name="G7" fmla="*/ G6 1 2"/>
                    <a:gd name="G8" fmla="+- 21600 0 G7"/>
                    <a:gd name="G9" fmla="*/ 21600 1 2"/>
                    <a:gd name="G10" fmla="+- 7999 0 G9"/>
                    <a:gd name="G11" fmla="?: G10 G8 0"/>
                    <a:gd name="G12" fmla="?: G10 G7 21600"/>
                    <a:gd name="T0" fmla="*/ 17600 w 21600"/>
                    <a:gd name="T1" fmla="*/ 10800 h 21600"/>
                    <a:gd name="T2" fmla="*/ 10800 w 21600"/>
                    <a:gd name="T3" fmla="*/ 21600 h 21600"/>
                    <a:gd name="T4" fmla="*/ 4000 w 21600"/>
                    <a:gd name="T5" fmla="*/ 10800 h 21600"/>
                    <a:gd name="T6" fmla="*/ 10800 w 21600"/>
                    <a:gd name="T7" fmla="*/ 0 h 21600"/>
                    <a:gd name="T8" fmla="*/ 5800 w 21600"/>
                    <a:gd name="T9" fmla="*/ 5800 h 21600"/>
                    <a:gd name="T10" fmla="*/ 15800 w 21600"/>
                    <a:gd name="T11" fmla="*/ 15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7999" y="21600"/>
                      </a:lnTo>
                      <a:lnTo>
                        <a:pt x="13601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0" name="Rectangle 156"/>
                <p:cNvSpPr>
                  <a:spLocks noChangeAspect="1" noChangeArrowheads="1"/>
                </p:cNvSpPr>
                <p:nvPr/>
              </p:nvSpPr>
              <p:spPr bwMode="auto">
                <a:xfrm>
                  <a:off x="6750" y="5136"/>
                  <a:ext cx="210" cy="83"/>
                </a:xfrm>
                <a:prstGeom prst="rect">
                  <a:avLst/>
                </a:prstGeom>
                <a:solidFill>
                  <a:srgbClr val="333333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1" name="Rectangle 155"/>
                <p:cNvSpPr>
                  <a:spLocks noChangeAspect="1" noChangeArrowheads="1"/>
                </p:cNvSpPr>
                <p:nvPr/>
              </p:nvSpPr>
              <p:spPr bwMode="auto">
                <a:xfrm rot="90901">
                  <a:off x="5847" y="5252"/>
                  <a:ext cx="1136" cy="331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2" name="AutoShape 154"/>
                <p:cNvSpPr>
                  <a:spLocks noChangeAspect="1" noChangeArrowheads="1"/>
                </p:cNvSpPr>
                <p:nvPr/>
              </p:nvSpPr>
              <p:spPr bwMode="auto">
                <a:xfrm>
                  <a:off x="6465" y="5331"/>
                  <a:ext cx="315" cy="165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3" name="AutoShape 153"/>
                <p:cNvSpPr>
                  <a:spLocks noChangeAspect="1" noChangeArrowheads="1"/>
                </p:cNvSpPr>
                <p:nvPr/>
              </p:nvSpPr>
              <p:spPr bwMode="auto">
                <a:xfrm>
                  <a:off x="5865" y="4227"/>
                  <a:ext cx="57" cy="397"/>
                </a:xfrm>
                <a:prstGeom prst="can">
                  <a:avLst>
                    <a:gd name="adj" fmla="val 43853"/>
                  </a:avLst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4" name="Rectangle 152"/>
                <p:cNvSpPr>
                  <a:spLocks noChangeAspect="1" noChangeArrowheads="1"/>
                </p:cNvSpPr>
                <p:nvPr/>
              </p:nvSpPr>
              <p:spPr bwMode="auto">
                <a:xfrm rot="105487">
                  <a:off x="5865" y="5521"/>
                  <a:ext cx="1035" cy="126"/>
                </a:xfrm>
                <a:prstGeom prst="rect">
                  <a:avLst/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5" name="Oval 151"/>
                <p:cNvSpPr>
                  <a:spLocks noChangeAspect="1" noChangeArrowheads="1"/>
                </p:cNvSpPr>
                <p:nvPr/>
              </p:nvSpPr>
              <p:spPr bwMode="auto">
                <a:xfrm>
                  <a:off x="5031" y="5534"/>
                  <a:ext cx="909" cy="277"/>
                </a:xfrm>
                <a:prstGeom prst="ellipse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6" name="AutoShape 150"/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5025" y="5533"/>
                  <a:ext cx="885" cy="185"/>
                </a:xfrm>
                <a:custGeom>
                  <a:avLst/>
                  <a:gdLst>
                    <a:gd name="G0" fmla="+- 1487 0 0"/>
                    <a:gd name="G1" fmla="+- 21600 0 1487"/>
                    <a:gd name="G2" fmla="*/ 1487 1 2"/>
                    <a:gd name="G3" fmla="+- 21600 0 G2"/>
                    <a:gd name="G4" fmla="+/ 1487 21600 2"/>
                    <a:gd name="G5" fmla="+/ G1 0 2"/>
                    <a:gd name="G6" fmla="*/ 21600 21600 1487"/>
                    <a:gd name="G7" fmla="*/ G6 1 2"/>
                    <a:gd name="G8" fmla="+- 21600 0 G7"/>
                    <a:gd name="G9" fmla="*/ 21600 1 2"/>
                    <a:gd name="G10" fmla="+- 1487 0 G9"/>
                    <a:gd name="G11" fmla="?: G10 G8 0"/>
                    <a:gd name="G12" fmla="?: G10 G7 21600"/>
                    <a:gd name="T0" fmla="*/ 20856 w 21600"/>
                    <a:gd name="T1" fmla="*/ 10800 h 21600"/>
                    <a:gd name="T2" fmla="*/ 10800 w 21600"/>
                    <a:gd name="T3" fmla="*/ 21600 h 21600"/>
                    <a:gd name="T4" fmla="*/ 744 w 21600"/>
                    <a:gd name="T5" fmla="*/ 10800 h 21600"/>
                    <a:gd name="T6" fmla="*/ 10800 w 21600"/>
                    <a:gd name="T7" fmla="*/ 0 h 21600"/>
                    <a:gd name="T8" fmla="*/ 2544 w 21600"/>
                    <a:gd name="T9" fmla="*/ 2544 h 21600"/>
                    <a:gd name="T10" fmla="*/ 19056 w 21600"/>
                    <a:gd name="T11" fmla="*/ 19056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1487" y="21600"/>
                      </a:lnTo>
                      <a:lnTo>
                        <a:pt x="20113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7" name="Oval 149"/>
                <p:cNvSpPr>
                  <a:spLocks noChangeAspect="1" noChangeArrowheads="1"/>
                </p:cNvSpPr>
                <p:nvPr/>
              </p:nvSpPr>
              <p:spPr bwMode="auto">
                <a:xfrm>
                  <a:off x="5085" y="5402"/>
                  <a:ext cx="765" cy="224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8" name="AutoShape 148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6305" y="5122"/>
                  <a:ext cx="185" cy="1035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9" name="Line 147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6918" y="5655"/>
                  <a:ext cx="24" cy="8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0" name="Rectangle 146"/>
                <p:cNvSpPr>
                  <a:spLocks noChangeAspect="1" noChangeArrowheads="1"/>
                </p:cNvSpPr>
                <p:nvPr/>
              </p:nvSpPr>
              <p:spPr bwMode="auto">
                <a:xfrm>
                  <a:off x="5100" y="5404"/>
                  <a:ext cx="765" cy="12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1" name="Line 145"/>
                <p:cNvSpPr>
                  <a:spLocks noChangeAspect="1" noChangeShapeType="1"/>
                </p:cNvSpPr>
                <p:nvPr/>
              </p:nvSpPr>
              <p:spPr bwMode="auto">
                <a:xfrm>
                  <a:off x="5100" y="5376"/>
                  <a:ext cx="0" cy="15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2" name="Line 144"/>
                <p:cNvSpPr>
                  <a:spLocks noChangeAspect="1" noChangeShapeType="1"/>
                </p:cNvSpPr>
                <p:nvPr/>
              </p:nvSpPr>
              <p:spPr bwMode="auto">
                <a:xfrm>
                  <a:off x="5865" y="5376"/>
                  <a:ext cx="0" cy="15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3" name="Oval 143"/>
                <p:cNvSpPr>
                  <a:spLocks noChangeAspect="1" noChangeArrowheads="1"/>
                </p:cNvSpPr>
                <p:nvPr/>
              </p:nvSpPr>
              <p:spPr bwMode="auto">
                <a:xfrm>
                  <a:off x="4095" y="4881"/>
                  <a:ext cx="2775" cy="60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4" name="Rectangle 142"/>
                <p:cNvSpPr>
                  <a:spLocks noChangeAspect="1" noChangeArrowheads="1"/>
                </p:cNvSpPr>
                <p:nvPr/>
              </p:nvSpPr>
              <p:spPr bwMode="auto">
                <a:xfrm>
                  <a:off x="4095" y="4941"/>
                  <a:ext cx="2775" cy="270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5" name="Oval 141"/>
                <p:cNvSpPr>
                  <a:spLocks noChangeAspect="1" noChangeArrowheads="1"/>
                </p:cNvSpPr>
                <p:nvPr/>
              </p:nvSpPr>
              <p:spPr bwMode="auto">
                <a:xfrm>
                  <a:off x="4095" y="4656"/>
                  <a:ext cx="2760" cy="608"/>
                </a:xfrm>
                <a:prstGeom prst="ellipse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6" name="Line 140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4095" y="4986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7" name="Line 139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6855" y="4986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8" name="Oval 138"/>
                <p:cNvSpPr>
                  <a:spLocks noChangeAspect="1" noChangeArrowheads="1"/>
                </p:cNvSpPr>
                <p:nvPr/>
              </p:nvSpPr>
              <p:spPr bwMode="auto">
                <a:xfrm>
                  <a:off x="4218" y="4731"/>
                  <a:ext cx="2523" cy="466"/>
                </a:xfrm>
                <a:prstGeom prst="ellipse">
                  <a:avLst/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9" name="AutoShape 137"/>
                <p:cNvSpPr>
                  <a:spLocks noChangeAspect="1" noChangeArrowheads="1"/>
                </p:cNvSpPr>
                <p:nvPr/>
              </p:nvSpPr>
              <p:spPr bwMode="auto">
                <a:xfrm>
                  <a:off x="5160" y="4626"/>
                  <a:ext cx="690" cy="405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0" name="AutoShape 136"/>
                <p:cNvSpPr>
                  <a:spLocks noChangeAspect="1" noChangeArrowheads="1"/>
                </p:cNvSpPr>
                <p:nvPr/>
              </p:nvSpPr>
              <p:spPr bwMode="auto">
                <a:xfrm>
                  <a:off x="5220" y="4101"/>
                  <a:ext cx="555" cy="705"/>
                </a:xfrm>
                <a:prstGeom prst="can">
                  <a:avLst>
                    <a:gd name="adj" fmla="val 28681"/>
                  </a:avLst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1" name="AutoShape 135"/>
                <p:cNvSpPr>
                  <a:spLocks noChangeAspect="1" noChangeArrowheads="1"/>
                </p:cNvSpPr>
                <p:nvPr/>
              </p:nvSpPr>
              <p:spPr bwMode="auto">
                <a:xfrm>
                  <a:off x="5757" y="4419"/>
                  <a:ext cx="180" cy="113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2" name="AutoShape 134"/>
                <p:cNvSpPr>
                  <a:spLocks noChangeAspect="1" noChangeArrowheads="1"/>
                </p:cNvSpPr>
                <p:nvPr/>
              </p:nvSpPr>
              <p:spPr bwMode="auto">
                <a:xfrm>
                  <a:off x="5811" y="4023"/>
                  <a:ext cx="71" cy="435"/>
                </a:xfrm>
                <a:prstGeom prst="can">
                  <a:avLst>
                    <a:gd name="adj" fmla="val 39427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3" name="AutoShape 133"/>
                <p:cNvSpPr>
                  <a:spLocks noChangeAspect="1" noChangeArrowheads="1"/>
                </p:cNvSpPr>
                <p:nvPr/>
              </p:nvSpPr>
              <p:spPr bwMode="auto">
                <a:xfrm>
                  <a:off x="4986" y="4413"/>
                  <a:ext cx="180" cy="101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4" name="AutoShape 132"/>
                <p:cNvSpPr>
                  <a:spLocks noChangeAspect="1" noChangeArrowheads="1"/>
                </p:cNvSpPr>
                <p:nvPr/>
              </p:nvSpPr>
              <p:spPr bwMode="auto">
                <a:xfrm>
                  <a:off x="5037" y="4054"/>
                  <a:ext cx="71" cy="389"/>
                </a:xfrm>
                <a:prstGeom prst="can">
                  <a:avLst>
                    <a:gd name="adj" fmla="val 29576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5" name="AutoShape 131"/>
                <p:cNvSpPr>
                  <a:spLocks noChangeAspect="1" noChangeArrowheads="1"/>
                </p:cNvSpPr>
                <p:nvPr/>
              </p:nvSpPr>
              <p:spPr bwMode="auto">
                <a:xfrm>
                  <a:off x="4965" y="4056"/>
                  <a:ext cx="1035" cy="270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B2B2B2">
                        <a:gamma/>
                        <a:shade val="46275"/>
                        <a:invGamma/>
                      </a:srgbClr>
                    </a:gs>
                    <a:gs pos="50000">
                      <a:srgbClr val="B2B2B2"/>
                    </a:gs>
                    <a:gs pos="100000">
                      <a:srgbClr val="B2B2B2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6" name="AutoShape 130"/>
                <p:cNvSpPr>
                  <a:spLocks noChangeAspect="1" noChangeArrowheads="1"/>
                </p:cNvSpPr>
                <p:nvPr/>
              </p:nvSpPr>
              <p:spPr bwMode="auto">
                <a:xfrm>
                  <a:off x="5862" y="3894"/>
                  <a:ext cx="57" cy="216"/>
                </a:xfrm>
                <a:prstGeom prst="can">
                  <a:avLst>
                    <a:gd name="adj" fmla="val 52632"/>
                  </a:avLst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7" name="AutoShape 129"/>
                <p:cNvSpPr>
                  <a:spLocks noChangeAspect="1" noChangeArrowheads="1"/>
                </p:cNvSpPr>
                <p:nvPr/>
              </p:nvSpPr>
              <p:spPr bwMode="auto">
                <a:xfrm>
                  <a:off x="5037" y="3944"/>
                  <a:ext cx="71" cy="193"/>
                </a:xfrm>
                <a:prstGeom prst="can">
                  <a:avLst>
                    <a:gd name="adj" fmla="val 40850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8" name="AutoShape 128"/>
                <p:cNvSpPr>
                  <a:spLocks noChangeAspect="1" noChangeArrowheads="1"/>
                </p:cNvSpPr>
                <p:nvPr/>
              </p:nvSpPr>
              <p:spPr bwMode="auto">
                <a:xfrm>
                  <a:off x="5811" y="3936"/>
                  <a:ext cx="71" cy="216"/>
                </a:xfrm>
                <a:prstGeom prst="can">
                  <a:avLst>
                    <a:gd name="adj" fmla="val 42254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9" name="AutoShape 127"/>
                <p:cNvSpPr>
                  <a:spLocks noChangeAspect="1" noChangeArrowheads="1"/>
                </p:cNvSpPr>
                <p:nvPr/>
              </p:nvSpPr>
              <p:spPr bwMode="auto">
                <a:xfrm>
                  <a:off x="5589" y="3876"/>
                  <a:ext cx="71" cy="216"/>
                </a:xfrm>
                <a:prstGeom prst="can">
                  <a:avLst>
                    <a:gd name="adj" fmla="val 54930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0" name="AutoShape 126"/>
                <p:cNvSpPr>
                  <a:spLocks noChangeAspect="1" noChangeArrowheads="1"/>
                </p:cNvSpPr>
                <p:nvPr/>
              </p:nvSpPr>
              <p:spPr bwMode="auto">
                <a:xfrm>
                  <a:off x="5427" y="3918"/>
                  <a:ext cx="128" cy="216"/>
                </a:xfrm>
                <a:prstGeom prst="can">
                  <a:avLst>
                    <a:gd name="adj" fmla="val 25781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50000">
                      <a:srgbClr val="C0C0C0"/>
                    </a:gs>
                    <a:gs pos="100000">
                      <a:srgbClr val="C0C0C0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1" name="AutoShape 125"/>
                <p:cNvSpPr>
                  <a:spLocks noChangeAspect="1" noChangeArrowheads="1"/>
                </p:cNvSpPr>
                <p:nvPr/>
              </p:nvSpPr>
              <p:spPr bwMode="auto">
                <a:xfrm>
                  <a:off x="4971" y="3753"/>
                  <a:ext cx="1035" cy="270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B2B2B2">
                        <a:gamma/>
                        <a:shade val="46275"/>
                        <a:invGamma/>
                      </a:srgbClr>
                    </a:gs>
                    <a:gs pos="50000">
                      <a:srgbClr val="B2B2B2"/>
                    </a:gs>
                    <a:gs pos="100000">
                      <a:srgbClr val="B2B2B2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2" name="Freeform 124"/>
                <p:cNvSpPr>
                  <a:spLocks noChangeAspect="1"/>
                </p:cNvSpPr>
                <p:nvPr/>
              </p:nvSpPr>
              <p:spPr bwMode="auto">
                <a:xfrm>
                  <a:off x="5226" y="3672"/>
                  <a:ext cx="732" cy="159"/>
                </a:xfrm>
                <a:custGeom>
                  <a:avLst/>
                  <a:gdLst>
                    <a:gd name="T0" fmla="*/ 0 w 732"/>
                    <a:gd name="T1" fmla="*/ 10 h 159"/>
                    <a:gd name="T2" fmla="*/ 29 w 732"/>
                    <a:gd name="T3" fmla="*/ 0 h 159"/>
                    <a:gd name="T4" fmla="*/ 120 w 732"/>
                    <a:gd name="T5" fmla="*/ 78 h 159"/>
                    <a:gd name="T6" fmla="*/ 205 w 732"/>
                    <a:gd name="T7" fmla="*/ 66 h 159"/>
                    <a:gd name="T8" fmla="*/ 370 w 732"/>
                    <a:gd name="T9" fmla="*/ 74 h 159"/>
                    <a:gd name="T10" fmla="*/ 573 w 732"/>
                    <a:gd name="T11" fmla="*/ 135 h 159"/>
                    <a:gd name="T12" fmla="*/ 732 w 732"/>
                    <a:gd name="T13" fmla="*/ 135 h 159"/>
                    <a:gd name="T14" fmla="*/ 716 w 732"/>
                    <a:gd name="T15" fmla="*/ 155 h 159"/>
                    <a:gd name="T16" fmla="*/ 558 w 732"/>
                    <a:gd name="T17" fmla="*/ 159 h 159"/>
                    <a:gd name="T18" fmla="*/ 353 w 732"/>
                    <a:gd name="T19" fmla="*/ 94 h 159"/>
                    <a:gd name="T20" fmla="*/ 188 w 732"/>
                    <a:gd name="T21" fmla="*/ 89 h 159"/>
                    <a:gd name="T22" fmla="*/ 103 w 732"/>
                    <a:gd name="T23" fmla="*/ 103 h 159"/>
                    <a:gd name="T24" fmla="*/ 0 w 732"/>
                    <a:gd name="T25" fmla="*/ 10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32" h="159">
                      <a:moveTo>
                        <a:pt x="0" y="10"/>
                      </a:moveTo>
                      <a:lnTo>
                        <a:pt x="29" y="0"/>
                      </a:lnTo>
                      <a:cubicBezTo>
                        <a:pt x="49" y="11"/>
                        <a:pt x="91" y="67"/>
                        <a:pt x="120" y="78"/>
                      </a:cubicBezTo>
                      <a:cubicBezTo>
                        <a:pt x="149" y="89"/>
                        <a:pt x="164" y="66"/>
                        <a:pt x="205" y="66"/>
                      </a:cubicBezTo>
                      <a:lnTo>
                        <a:pt x="370" y="74"/>
                      </a:lnTo>
                      <a:lnTo>
                        <a:pt x="573" y="135"/>
                      </a:lnTo>
                      <a:lnTo>
                        <a:pt x="732" y="135"/>
                      </a:lnTo>
                      <a:lnTo>
                        <a:pt x="716" y="155"/>
                      </a:lnTo>
                      <a:lnTo>
                        <a:pt x="558" y="159"/>
                      </a:lnTo>
                      <a:lnTo>
                        <a:pt x="353" y="94"/>
                      </a:lnTo>
                      <a:lnTo>
                        <a:pt x="188" y="89"/>
                      </a:lnTo>
                      <a:cubicBezTo>
                        <a:pt x="147" y="90"/>
                        <a:pt x="134" y="116"/>
                        <a:pt x="103" y="103"/>
                      </a:cubicBezTo>
                      <a:lnTo>
                        <a:pt x="0" y="1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>
                        <a:gamma/>
                        <a:tint val="0"/>
                        <a:invGamma/>
                      </a:srgbClr>
                    </a:gs>
                    <a:gs pos="50000">
                      <a:srgbClr val="000000"/>
                    </a:gs>
                    <a:gs pos="100000">
                      <a:srgbClr val="000000">
                        <a:gamma/>
                        <a:tint val="0"/>
                        <a:invGamma/>
                      </a:srgbClr>
                    </a:gs>
                  </a:gsLst>
                  <a:lin ang="189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3" name="AutoShape 123"/>
                <p:cNvSpPr>
                  <a:spLocks noChangeAspect="1" noChangeArrowheads="1"/>
                </p:cNvSpPr>
                <p:nvPr/>
              </p:nvSpPr>
              <p:spPr bwMode="auto">
                <a:xfrm>
                  <a:off x="5868" y="3606"/>
                  <a:ext cx="57" cy="216"/>
                </a:xfrm>
                <a:prstGeom prst="can">
                  <a:avLst>
                    <a:gd name="adj" fmla="val 52632"/>
                  </a:avLst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4" name="AutoShape 122" descr="窄竖线"/>
                <p:cNvSpPr>
                  <a:spLocks noChangeAspect="1" noChangeArrowheads="1"/>
                </p:cNvSpPr>
                <p:nvPr/>
              </p:nvSpPr>
              <p:spPr bwMode="auto">
                <a:xfrm>
                  <a:off x="5844" y="3528"/>
                  <a:ext cx="101" cy="222"/>
                </a:xfrm>
                <a:prstGeom prst="can">
                  <a:avLst>
                    <a:gd name="adj" fmla="val 37621"/>
                  </a:avLst>
                </a:prstGeom>
                <a:pattFill prst="narVert">
                  <a:fgClr>
                    <a:srgbClr val="969696"/>
                  </a:fgClr>
                  <a:bgClr>
                    <a:srgbClr val="323232"/>
                  </a:bgClr>
                </a:patt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5" name="Oval 121"/>
                <p:cNvSpPr>
                  <a:spLocks noChangeAspect="1" noChangeArrowheads="1"/>
                </p:cNvSpPr>
                <p:nvPr/>
              </p:nvSpPr>
              <p:spPr bwMode="auto">
                <a:xfrm>
                  <a:off x="5847" y="3522"/>
                  <a:ext cx="98" cy="45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C0C0C0">
                        <a:gamma/>
                        <a:shade val="24314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189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6" name="AutoShape 120"/>
                <p:cNvSpPr>
                  <a:spLocks noChangeAspect="1" noChangeArrowheads="1"/>
                </p:cNvSpPr>
                <p:nvPr/>
              </p:nvSpPr>
              <p:spPr bwMode="auto">
                <a:xfrm rot="1227070" flipV="1">
                  <a:off x="6932" y="5460"/>
                  <a:ext cx="182" cy="214"/>
                </a:xfrm>
                <a:prstGeom prst="can">
                  <a:avLst>
                    <a:gd name="adj" fmla="val 58791"/>
                  </a:avLst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7" name="Rectangle 119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6920" y="3770"/>
                  <a:ext cx="162" cy="381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98" name="Group 116"/>
                <p:cNvGrpSpPr>
                  <a:grpSpLocks noChangeAspect="1"/>
                </p:cNvGrpSpPr>
                <p:nvPr/>
              </p:nvGrpSpPr>
              <p:grpSpPr bwMode="auto">
                <a:xfrm rot="-460987">
                  <a:off x="6907" y="3803"/>
                  <a:ext cx="177" cy="150"/>
                  <a:chOff x="3780" y="3810"/>
                  <a:chExt cx="150" cy="150"/>
                </a:xfrm>
              </p:grpSpPr>
              <p:sp>
                <p:nvSpPr>
                  <p:cNvPr id="175" name="Oval 11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804" y="3810"/>
                    <a:ext cx="126" cy="15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23529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18900000" scaled="1"/>
                  </a:gra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6" name="Oval 11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780" y="3810"/>
                    <a:ext cx="126" cy="150"/>
                  </a:xfrm>
                  <a:prstGeom prst="ellipse">
                    <a:avLst/>
                  </a:prstGeom>
                  <a:solidFill>
                    <a:srgbClr val="C0C0C0"/>
                  </a:soli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99" name="AutoShape 115"/>
                <p:cNvSpPr>
                  <a:spLocks noChangeAspect="1" noChangeArrowheads="1"/>
                </p:cNvSpPr>
                <p:nvPr/>
              </p:nvSpPr>
              <p:spPr bwMode="auto">
                <a:xfrm>
                  <a:off x="6930" y="5181"/>
                  <a:ext cx="173" cy="390"/>
                </a:xfrm>
                <a:prstGeom prst="cube">
                  <a:avLst>
                    <a:gd name="adj" fmla="val 21389"/>
                  </a:avLst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0" name="Rectangle 114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8178" y="3908"/>
                  <a:ext cx="236" cy="78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1" name="Rectangle 113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8172" y="3812"/>
                  <a:ext cx="242" cy="96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2" name="Rectangle 112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8250" y="4112"/>
                  <a:ext cx="79" cy="186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3" name="Rectangle 111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8198" y="4268"/>
                  <a:ext cx="183" cy="66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4" name="Line 110"/>
                <p:cNvSpPr>
                  <a:spLocks noChangeAspect="1" noChangeShapeType="1"/>
                </p:cNvSpPr>
                <p:nvPr/>
              </p:nvSpPr>
              <p:spPr bwMode="auto">
                <a:xfrm>
                  <a:off x="6978" y="3810"/>
                  <a:ext cx="18" cy="144"/>
                </a:xfrm>
                <a:prstGeom prst="line">
                  <a:avLst/>
                </a:prstGeom>
                <a:noFill/>
                <a:ln w="38100" cmpd="dbl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5" name="AutoShape 109"/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6930" y="4161"/>
                  <a:ext cx="134" cy="1050"/>
                </a:xfrm>
                <a:custGeom>
                  <a:avLst/>
                  <a:gdLst>
                    <a:gd name="G0" fmla="+- 2417 0 0"/>
                    <a:gd name="G1" fmla="+- 21600 0 2417"/>
                    <a:gd name="G2" fmla="*/ 2417 1 2"/>
                    <a:gd name="G3" fmla="+- 21600 0 G2"/>
                    <a:gd name="G4" fmla="+/ 2417 21600 2"/>
                    <a:gd name="G5" fmla="+/ G1 0 2"/>
                    <a:gd name="G6" fmla="*/ 21600 21600 2417"/>
                    <a:gd name="G7" fmla="*/ G6 1 2"/>
                    <a:gd name="G8" fmla="+- 21600 0 G7"/>
                    <a:gd name="G9" fmla="*/ 21600 1 2"/>
                    <a:gd name="G10" fmla="+- 2417 0 G9"/>
                    <a:gd name="G11" fmla="?: G10 G8 0"/>
                    <a:gd name="G12" fmla="?: G10 G7 21600"/>
                    <a:gd name="T0" fmla="*/ 20391 w 21600"/>
                    <a:gd name="T1" fmla="*/ 10800 h 21600"/>
                    <a:gd name="T2" fmla="*/ 10800 w 21600"/>
                    <a:gd name="T3" fmla="*/ 21600 h 21600"/>
                    <a:gd name="T4" fmla="*/ 1209 w 21600"/>
                    <a:gd name="T5" fmla="*/ 10800 h 21600"/>
                    <a:gd name="T6" fmla="*/ 10800 w 21600"/>
                    <a:gd name="T7" fmla="*/ 0 h 21600"/>
                    <a:gd name="T8" fmla="*/ 3009 w 21600"/>
                    <a:gd name="T9" fmla="*/ 3009 h 21600"/>
                    <a:gd name="T10" fmla="*/ 18591 w 21600"/>
                    <a:gd name="T11" fmla="*/ 18591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2417" y="21600"/>
                      </a:lnTo>
                      <a:lnTo>
                        <a:pt x="19183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6" name="Oval 108"/>
                <p:cNvSpPr>
                  <a:spLocks noChangeAspect="1" noChangeArrowheads="1"/>
                </p:cNvSpPr>
                <p:nvPr/>
              </p:nvSpPr>
              <p:spPr bwMode="auto">
                <a:xfrm>
                  <a:off x="6887" y="5543"/>
                  <a:ext cx="195" cy="180"/>
                </a:xfrm>
                <a:prstGeom prst="ellipse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107" name="Group 101"/>
                <p:cNvGrpSpPr>
                  <a:grpSpLocks noChangeAspect="1"/>
                </p:cNvGrpSpPr>
                <p:nvPr/>
              </p:nvGrpSpPr>
              <p:grpSpPr bwMode="auto">
                <a:xfrm>
                  <a:off x="6888" y="5583"/>
                  <a:ext cx="153" cy="216"/>
                  <a:chOff x="6288" y="5442"/>
                  <a:chExt cx="153" cy="216"/>
                </a:xfrm>
              </p:grpSpPr>
              <p:sp>
                <p:nvSpPr>
                  <p:cNvPr id="169" name="Oval 10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300" y="5442"/>
                    <a:ext cx="140" cy="143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27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0" name="Line 106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6420" y="5520"/>
                    <a:ext cx="21" cy="99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1" name="Freeform 105"/>
                  <p:cNvSpPr>
                    <a:spLocks noChangeAspect="1"/>
                  </p:cNvSpPr>
                  <p:nvPr/>
                </p:nvSpPr>
                <p:spPr bwMode="auto">
                  <a:xfrm>
                    <a:off x="6300" y="5481"/>
                    <a:ext cx="129" cy="126"/>
                  </a:xfrm>
                  <a:custGeom>
                    <a:avLst/>
                    <a:gdLst>
                      <a:gd name="T0" fmla="*/ 21 w 129"/>
                      <a:gd name="T1" fmla="*/ 0 h 126"/>
                      <a:gd name="T2" fmla="*/ 0 w 129"/>
                      <a:gd name="T3" fmla="*/ 86 h 126"/>
                      <a:gd name="T4" fmla="*/ 120 w 129"/>
                      <a:gd name="T5" fmla="*/ 126 h 126"/>
                      <a:gd name="T6" fmla="*/ 129 w 129"/>
                      <a:gd name="T7" fmla="*/ 27 h 126"/>
                      <a:gd name="T8" fmla="*/ 21 w 129"/>
                      <a:gd name="T9" fmla="*/ 0 h 1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9" h="126">
                        <a:moveTo>
                          <a:pt x="21" y="0"/>
                        </a:moveTo>
                        <a:lnTo>
                          <a:pt x="0" y="86"/>
                        </a:lnTo>
                        <a:lnTo>
                          <a:pt x="120" y="126"/>
                        </a:lnTo>
                        <a:lnTo>
                          <a:pt x="129" y="27"/>
                        </a:lnTo>
                        <a:lnTo>
                          <a:pt x="21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FF">
                          <a:gamma/>
                          <a:shade val="51373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27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2" name="Oval 10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291" y="5517"/>
                    <a:ext cx="134" cy="134"/>
                  </a:xfrm>
                  <a:prstGeom prst="ellips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3" name="AutoShape 10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291" y="5520"/>
                    <a:ext cx="134" cy="138"/>
                  </a:xfrm>
                  <a:custGeom>
                    <a:avLst/>
                    <a:gdLst>
                      <a:gd name="G0" fmla="+- 2700 0 0"/>
                      <a:gd name="G1" fmla="*/ G0 2 1"/>
                      <a:gd name="G2" fmla="+- 21600 0 G1"/>
                      <a:gd name="G3" fmla="*/ G2 G2 1"/>
                      <a:gd name="G4" fmla="*/ G0 G0 1"/>
                      <a:gd name="G5" fmla="+- G3 0 G4"/>
                      <a:gd name="G6" fmla="*/ G5 1 8"/>
                      <a:gd name="G7" fmla="sqrt G6"/>
                      <a:gd name="G8" fmla="*/ G4 1 8"/>
                      <a:gd name="G9" fmla="sqrt G8"/>
                      <a:gd name="G10" fmla="+- G7 G9 0"/>
                      <a:gd name="G11" fmla="+- G7 0 G9"/>
                      <a:gd name="G12" fmla="+- G10 10800 0"/>
                      <a:gd name="G13" fmla="+- 10800 0 G10"/>
                      <a:gd name="G14" fmla="+- G11 10800 0"/>
                      <a:gd name="G15" fmla="+- 10800 0 G11"/>
                      <a:gd name="G16" fmla="+- 21600 0 G0"/>
                      <a:gd name="T0" fmla="*/ 10800 w 21600"/>
                      <a:gd name="T1" fmla="*/ 0 h 21600"/>
                      <a:gd name="T2" fmla="*/ 3163 w 21600"/>
                      <a:gd name="T3" fmla="*/ 3163 h 21600"/>
                      <a:gd name="T4" fmla="*/ 0 w 21600"/>
                      <a:gd name="T5" fmla="*/ 10800 h 21600"/>
                      <a:gd name="T6" fmla="*/ 3163 w 21600"/>
                      <a:gd name="T7" fmla="*/ 18437 h 21600"/>
                      <a:gd name="T8" fmla="*/ 10800 w 21600"/>
                      <a:gd name="T9" fmla="*/ 21600 h 21600"/>
                      <a:gd name="T10" fmla="*/ 18437 w 21600"/>
                      <a:gd name="T11" fmla="*/ 18437 h 21600"/>
                      <a:gd name="T12" fmla="*/ 21600 w 21600"/>
                      <a:gd name="T13" fmla="*/ 10800 h 21600"/>
                      <a:gd name="T14" fmla="*/ 18437 w 21600"/>
                      <a:gd name="T15" fmla="*/ 3163 h 21600"/>
                      <a:gd name="T16" fmla="*/ 3163 w 21600"/>
                      <a:gd name="T17" fmla="*/ 3163 h 21600"/>
                      <a:gd name="T18" fmla="*/ 18437 w 21600"/>
                      <a:gd name="T19" fmla="*/ 1843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T16" t="T17" r="T18" b="T19"/>
                    <a:pathLst>
                      <a:path w="21600" h="21600">
                        <a:moveTo>
                          <a:pt x="0" y="10800"/>
                        </a:moveTo>
                        <a:cubicBezTo>
                          <a:pt x="0" y="4835"/>
                          <a:pt x="4835" y="0"/>
                          <a:pt x="10800" y="0"/>
                        </a:cubicBezTo>
                        <a:cubicBezTo>
                          <a:pt x="16765" y="0"/>
                          <a:pt x="21600" y="4835"/>
                          <a:pt x="21600" y="10800"/>
                        </a:cubicBezTo>
                        <a:cubicBezTo>
                          <a:pt x="21600" y="16765"/>
                          <a:pt x="16765" y="21600"/>
                          <a:pt x="10800" y="21600"/>
                        </a:cubicBezTo>
                        <a:cubicBezTo>
                          <a:pt x="4835" y="21600"/>
                          <a:pt x="0" y="16765"/>
                          <a:pt x="0" y="10800"/>
                        </a:cubicBezTo>
                        <a:close/>
                        <a:moveTo>
                          <a:pt x="17401" y="15493"/>
                        </a:moveTo>
                        <a:cubicBezTo>
                          <a:pt x="18376" y="14122"/>
                          <a:pt x="18900" y="12482"/>
                          <a:pt x="18900" y="10800"/>
                        </a:cubicBezTo>
                        <a:cubicBezTo>
                          <a:pt x="18900" y="6326"/>
                          <a:pt x="15273" y="2700"/>
                          <a:pt x="10800" y="2700"/>
                        </a:cubicBezTo>
                        <a:cubicBezTo>
                          <a:pt x="9117" y="2699"/>
                          <a:pt x="7477" y="3223"/>
                          <a:pt x="6106" y="4198"/>
                        </a:cubicBezTo>
                        <a:close/>
                        <a:moveTo>
                          <a:pt x="4198" y="6106"/>
                        </a:moveTo>
                        <a:cubicBezTo>
                          <a:pt x="3223" y="7477"/>
                          <a:pt x="2700" y="9117"/>
                          <a:pt x="2700" y="10799"/>
                        </a:cubicBezTo>
                        <a:cubicBezTo>
                          <a:pt x="2700" y="15273"/>
                          <a:pt x="6326" y="18900"/>
                          <a:pt x="10800" y="18900"/>
                        </a:cubicBezTo>
                        <a:cubicBezTo>
                          <a:pt x="12482" y="18900"/>
                          <a:pt x="14122" y="18376"/>
                          <a:pt x="15493" y="1740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4" name="Line 102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6288" y="5490"/>
                    <a:ext cx="21" cy="93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108" name="Line 100"/>
                <p:cNvSpPr>
                  <a:spLocks noChangeAspect="1" noChangeShapeType="1"/>
                </p:cNvSpPr>
                <p:nvPr/>
              </p:nvSpPr>
              <p:spPr bwMode="auto">
                <a:xfrm>
                  <a:off x="7068" y="4167"/>
                  <a:ext cx="18" cy="1008"/>
                </a:xfrm>
                <a:prstGeom prst="line">
                  <a:avLst/>
                </a:prstGeom>
                <a:noFill/>
                <a:ln w="19050">
                  <a:solidFill>
                    <a:srgbClr val="C0C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9" name="Line 9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062" y="5499"/>
                  <a:ext cx="36" cy="6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0" name="Line 9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065" y="5166"/>
                  <a:ext cx="30" cy="27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1" name="Line 97"/>
                <p:cNvSpPr>
                  <a:spLocks noChangeAspect="1" noChangeShapeType="1"/>
                </p:cNvSpPr>
                <p:nvPr/>
              </p:nvSpPr>
              <p:spPr bwMode="auto">
                <a:xfrm>
                  <a:off x="6936" y="5193"/>
                  <a:ext cx="123" cy="3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2" name="Line 96"/>
                <p:cNvSpPr>
                  <a:spLocks noChangeAspect="1" noChangeShapeType="1"/>
                </p:cNvSpPr>
                <p:nvPr/>
              </p:nvSpPr>
              <p:spPr bwMode="auto">
                <a:xfrm>
                  <a:off x="7062" y="5190"/>
                  <a:ext cx="9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3" name="AutoShape 9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7076" y="4115"/>
                  <a:ext cx="1049" cy="618"/>
                </a:xfrm>
                <a:prstGeom prst="rtTriangle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4" name="Rectangle 94"/>
                <p:cNvSpPr>
                  <a:spLocks noChangeAspect="1" noChangeArrowheads="1"/>
                </p:cNvSpPr>
                <p:nvPr/>
              </p:nvSpPr>
              <p:spPr bwMode="auto">
                <a:xfrm>
                  <a:off x="7097" y="3780"/>
                  <a:ext cx="32" cy="315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5" name="Freeform 93"/>
                <p:cNvSpPr>
                  <a:spLocks noChangeAspect="1"/>
                </p:cNvSpPr>
                <p:nvPr/>
              </p:nvSpPr>
              <p:spPr bwMode="auto">
                <a:xfrm>
                  <a:off x="7089" y="3823"/>
                  <a:ext cx="1105" cy="80"/>
                </a:xfrm>
                <a:custGeom>
                  <a:avLst/>
                  <a:gdLst>
                    <a:gd name="T0" fmla="*/ 1105 w 1105"/>
                    <a:gd name="T1" fmla="*/ 0 h 80"/>
                    <a:gd name="T2" fmla="*/ 0 w 1105"/>
                    <a:gd name="T3" fmla="*/ 2 h 80"/>
                    <a:gd name="T4" fmla="*/ 0 w 1105"/>
                    <a:gd name="T5" fmla="*/ 77 h 80"/>
                    <a:gd name="T6" fmla="*/ 1104 w 1105"/>
                    <a:gd name="T7" fmla="*/ 80 h 80"/>
                    <a:gd name="T8" fmla="*/ 1105 w 1105"/>
                    <a:gd name="T9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05" h="80">
                      <a:moveTo>
                        <a:pt x="1105" y="0"/>
                      </a:moveTo>
                      <a:lnTo>
                        <a:pt x="0" y="2"/>
                      </a:lnTo>
                      <a:lnTo>
                        <a:pt x="0" y="77"/>
                      </a:lnTo>
                      <a:lnTo>
                        <a:pt x="1104" y="80"/>
                      </a:lnTo>
                      <a:lnTo>
                        <a:pt x="1105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6" name="Rectangle 92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7100" y="3989"/>
                  <a:ext cx="1174" cy="126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7" name="Line 91"/>
                <p:cNvSpPr>
                  <a:spLocks noChangeAspect="1" noChangeShapeType="1"/>
                </p:cNvSpPr>
                <p:nvPr/>
              </p:nvSpPr>
              <p:spPr bwMode="auto">
                <a:xfrm>
                  <a:off x="7081" y="4191"/>
                  <a:ext cx="0" cy="555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8" name="Rectangle 90"/>
                <p:cNvSpPr>
                  <a:spLocks noChangeAspect="1" noChangeArrowheads="1"/>
                </p:cNvSpPr>
                <p:nvPr/>
              </p:nvSpPr>
              <p:spPr bwMode="auto">
                <a:xfrm>
                  <a:off x="6525" y="5376"/>
                  <a:ext cx="195" cy="143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9" name="Rectangle 89"/>
                <p:cNvSpPr>
                  <a:spLocks noChangeAspect="1" noChangeArrowheads="1"/>
                </p:cNvSpPr>
                <p:nvPr/>
              </p:nvSpPr>
              <p:spPr bwMode="auto">
                <a:xfrm>
                  <a:off x="6510" y="5481"/>
                  <a:ext cx="195" cy="143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0" name="Line 88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6507" y="5385"/>
                  <a:ext cx="12" cy="12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1" name="Line 87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6702" y="5376"/>
                  <a:ext cx="12" cy="12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2" name="Line 86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6711" y="5505"/>
                  <a:ext cx="12" cy="12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3" name="Line 85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522" y="5382"/>
                  <a:ext cx="19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4" name="Line 84"/>
                <p:cNvSpPr>
                  <a:spLocks noChangeAspect="1" noChangeShapeType="1"/>
                </p:cNvSpPr>
                <p:nvPr/>
              </p:nvSpPr>
              <p:spPr bwMode="auto">
                <a:xfrm>
                  <a:off x="6711" y="5385"/>
                  <a:ext cx="6" cy="10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5" name="Oval 83"/>
                <p:cNvSpPr>
                  <a:spLocks noChangeAspect="1" noChangeArrowheads="1"/>
                </p:cNvSpPr>
                <p:nvPr/>
              </p:nvSpPr>
              <p:spPr bwMode="auto">
                <a:xfrm>
                  <a:off x="6564" y="5523"/>
                  <a:ext cx="85" cy="8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6" name="Freeform 82"/>
                <p:cNvSpPr>
                  <a:spLocks noChangeAspect="1"/>
                </p:cNvSpPr>
                <p:nvPr/>
              </p:nvSpPr>
              <p:spPr bwMode="auto">
                <a:xfrm>
                  <a:off x="6618" y="4530"/>
                  <a:ext cx="2412" cy="1368"/>
                </a:xfrm>
                <a:custGeom>
                  <a:avLst/>
                  <a:gdLst>
                    <a:gd name="T0" fmla="*/ 0 w 2412"/>
                    <a:gd name="T1" fmla="*/ 1041 h 1368"/>
                    <a:gd name="T2" fmla="*/ 51 w 2412"/>
                    <a:gd name="T3" fmla="*/ 1200 h 1368"/>
                    <a:gd name="T4" fmla="*/ 129 w 2412"/>
                    <a:gd name="T5" fmla="*/ 1266 h 1368"/>
                    <a:gd name="T6" fmla="*/ 354 w 2412"/>
                    <a:gd name="T7" fmla="*/ 1347 h 1368"/>
                    <a:gd name="T8" fmla="*/ 744 w 2412"/>
                    <a:gd name="T9" fmla="*/ 1353 h 1368"/>
                    <a:gd name="T10" fmla="*/ 930 w 2412"/>
                    <a:gd name="T11" fmla="*/ 1254 h 1368"/>
                    <a:gd name="T12" fmla="*/ 1977 w 2412"/>
                    <a:gd name="T13" fmla="*/ 825 h 1368"/>
                    <a:gd name="T14" fmla="*/ 2412 w 2412"/>
                    <a:gd name="T15" fmla="*/ 0 h 13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412" h="1368">
                      <a:moveTo>
                        <a:pt x="0" y="1041"/>
                      </a:moveTo>
                      <a:cubicBezTo>
                        <a:pt x="14" y="1102"/>
                        <a:pt x="29" y="1163"/>
                        <a:pt x="51" y="1200"/>
                      </a:cubicBezTo>
                      <a:cubicBezTo>
                        <a:pt x="73" y="1237"/>
                        <a:pt x="79" y="1242"/>
                        <a:pt x="129" y="1266"/>
                      </a:cubicBezTo>
                      <a:cubicBezTo>
                        <a:pt x="179" y="1290"/>
                        <a:pt x="252" y="1333"/>
                        <a:pt x="354" y="1347"/>
                      </a:cubicBezTo>
                      <a:cubicBezTo>
                        <a:pt x="456" y="1361"/>
                        <a:pt x="648" y="1368"/>
                        <a:pt x="744" y="1353"/>
                      </a:cubicBezTo>
                      <a:cubicBezTo>
                        <a:pt x="840" y="1338"/>
                        <a:pt x="725" y="1342"/>
                        <a:pt x="930" y="1254"/>
                      </a:cubicBezTo>
                      <a:cubicBezTo>
                        <a:pt x="1135" y="1166"/>
                        <a:pt x="1730" y="1034"/>
                        <a:pt x="1977" y="825"/>
                      </a:cubicBezTo>
                      <a:cubicBezTo>
                        <a:pt x="2224" y="616"/>
                        <a:pt x="2322" y="172"/>
                        <a:pt x="2412" y="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7" name="Oval 81"/>
                <p:cNvSpPr>
                  <a:spLocks noChangeAspect="1" noChangeArrowheads="1"/>
                </p:cNvSpPr>
                <p:nvPr/>
              </p:nvSpPr>
              <p:spPr bwMode="auto">
                <a:xfrm>
                  <a:off x="8909" y="4310"/>
                  <a:ext cx="258" cy="2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8" name="AutoShape 80"/>
                <p:cNvSpPr>
                  <a:spLocks noChangeAspect="1" noChangeArrowheads="1"/>
                </p:cNvSpPr>
                <p:nvPr/>
              </p:nvSpPr>
              <p:spPr bwMode="auto">
                <a:xfrm>
                  <a:off x="8894" y="4238"/>
                  <a:ext cx="288" cy="216"/>
                </a:xfrm>
                <a:prstGeom prst="can">
                  <a:avLst>
                    <a:gd name="adj" fmla="val 27778"/>
                  </a:avLst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9" name="AutoShape 79"/>
                <p:cNvSpPr>
                  <a:spLocks noChangeAspect="1" noChangeArrowheads="1"/>
                </p:cNvSpPr>
                <p:nvPr/>
              </p:nvSpPr>
              <p:spPr bwMode="auto">
                <a:xfrm>
                  <a:off x="8924" y="3734"/>
                  <a:ext cx="228" cy="546"/>
                </a:xfrm>
                <a:prstGeom prst="can">
                  <a:avLst>
                    <a:gd name="adj" fmla="val 17983"/>
                  </a:avLst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0" name="Oval 78"/>
                <p:cNvSpPr>
                  <a:spLocks noChangeAspect="1" noChangeArrowheads="1"/>
                </p:cNvSpPr>
                <p:nvPr/>
              </p:nvSpPr>
              <p:spPr bwMode="auto">
                <a:xfrm>
                  <a:off x="8876" y="3728"/>
                  <a:ext cx="324" cy="7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1" name="Rectangle 77"/>
                <p:cNvSpPr>
                  <a:spLocks noChangeAspect="1" noChangeArrowheads="1"/>
                </p:cNvSpPr>
                <p:nvPr/>
              </p:nvSpPr>
              <p:spPr bwMode="auto">
                <a:xfrm>
                  <a:off x="8876" y="3710"/>
                  <a:ext cx="324" cy="54"/>
                </a:xfrm>
                <a:prstGeom prst="rect">
                  <a:avLst/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2" name="Line 76"/>
                <p:cNvSpPr>
                  <a:spLocks noChangeAspect="1" noChangeShapeType="1"/>
                </p:cNvSpPr>
                <p:nvPr/>
              </p:nvSpPr>
              <p:spPr bwMode="auto">
                <a:xfrm>
                  <a:off x="8882" y="3722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3" name="Line 75"/>
                <p:cNvSpPr>
                  <a:spLocks noChangeAspect="1" noChangeShapeType="1"/>
                </p:cNvSpPr>
                <p:nvPr/>
              </p:nvSpPr>
              <p:spPr bwMode="auto">
                <a:xfrm>
                  <a:off x="9194" y="3722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4" name="Oval 74"/>
                <p:cNvSpPr>
                  <a:spLocks noChangeAspect="1" noChangeArrowheads="1"/>
                </p:cNvSpPr>
                <p:nvPr/>
              </p:nvSpPr>
              <p:spPr bwMode="auto">
                <a:xfrm>
                  <a:off x="8876" y="3668"/>
                  <a:ext cx="324" cy="7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5" name="AutoShape 73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825" y="3311"/>
                  <a:ext cx="438" cy="384"/>
                </a:xfrm>
                <a:prstGeom prst="can">
                  <a:avLst>
                    <a:gd name="adj" fmla="val 28384"/>
                  </a:avLst>
                </a:prstGeom>
                <a:gradFill rotWithShape="0">
                  <a:gsLst>
                    <a:gs pos="0">
                      <a:srgbClr val="969696"/>
                    </a:gs>
                    <a:gs pos="100000">
                      <a:srgbClr val="969696">
                        <a:gamma/>
                        <a:shade val="20000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6" name="AutoShape 72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633" y="3371"/>
                  <a:ext cx="336" cy="264"/>
                </a:xfrm>
                <a:prstGeom prst="can">
                  <a:avLst>
                    <a:gd name="adj" fmla="val 22347"/>
                  </a:avLst>
                </a:prstGeom>
                <a:gradFill rotWithShape="0">
                  <a:gsLst>
                    <a:gs pos="0">
                      <a:srgbClr val="969696"/>
                    </a:gs>
                    <a:gs pos="100000">
                      <a:srgbClr val="969696">
                        <a:gamma/>
                        <a:shade val="20000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7" name="Line 71"/>
                <p:cNvSpPr>
                  <a:spLocks noChangeAspect="1" noChangeShapeType="1"/>
                </p:cNvSpPr>
                <p:nvPr/>
              </p:nvSpPr>
              <p:spPr bwMode="auto">
                <a:xfrm>
                  <a:off x="8876" y="3704"/>
                  <a:ext cx="72" cy="24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8" name="Line 70"/>
                <p:cNvSpPr>
                  <a:spLocks noChangeAspect="1" noChangeShapeType="1"/>
                </p:cNvSpPr>
                <p:nvPr/>
              </p:nvSpPr>
              <p:spPr bwMode="auto">
                <a:xfrm>
                  <a:off x="8876" y="3698"/>
                  <a:ext cx="48" cy="1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9" name="Rectangle 69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8260" y="3995"/>
                  <a:ext cx="118" cy="111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51373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0" name="Freeform 68"/>
                <p:cNvSpPr>
                  <a:spLocks noChangeAspect="1"/>
                </p:cNvSpPr>
                <p:nvPr/>
              </p:nvSpPr>
              <p:spPr bwMode="auto">
                <a:xfrm flipH="1">
                  <a:off x="8277" y="3986"/>
                  <a:ext cx="121" cy="129"/>
                </a:xfrm>
                <a:custGeom>
                  <a:avLst/>
                  <a:gdLst>
                    <a:gd name="T0" fmla="*/ 111 w 111"/>
                    <a:gd name="T1" fmla="*/ 1 h 124"/>
                    <a:gd name="T2" fmla="*/ 2 w 111"/>
                    <a:gd name="T3" fmla="*/ 0 h 124"/>
                    <a:gd name="T4" fmla="*/ 0 w 111"/>
                    <a:gd name="T5" fmla="*/ 124 h 124"/>
                    <a:gd name="T6" fmla="*/ 111 w 111"/>
                    <a:gd name="T7" fmla="*/ 121 h 1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1" h="124">
                      <a:moveTo>
                        <a:pt x="111" y="1"/>
                      </a:moveTo>
                      <a:lnTo>
                        <a:pt x="2" y="0"/>
                      </a:lnTo>
                      <a:lnTo>
                        <a:pt x="0" y="124"/>
                      </a:lnTo>
                      <a:lnTo>
                        <a:pt x="111" y="121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1" name="Freeform 67"/>
                <p:cNvSpPr>
                  <a:spLocks noChangeAspect="1"/>
                </p:cNvSpPr>
                <p:nvPr/>
              </p:nvSpPr>
              <p:spPr bwMode="auto">
                <a:xfrm>
                  <a:off x="4203" y="5325"/>
                  <a:ext cx="147" cy="621"/>
                </a:xfrm>
                <a:custGeom>
                  <a:avLst/>
                  <a:gdLst>
                    <a:gd name="T0" fmla="*/ 15 w 147"/>
                    <a:gd name="T1" fmla="*/ 0 h 621"/>
                    <a:gd name="T2" fmla="*/ 144 w 147"/>
                    <a:gd name="T3" fmla="*/ 57 h 621"/>
                    <a:gd name="T4" fmla="*/ 147 w 147"/>
                    <a:gd name="T5" fmla="*/ 621 h 621"/>
                    <a:gd name="T6" fmla="*/ 0 w 147"/>
                    <a:gd name="T7" fmla="*/ 594 h 621"/>
                    <a:gd name="T8" fmla="*/ 15 w 147"/>
                    <a:gd name="T9" fmla="*/ 0 h 6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7" h="621">
                      <a:moveTo>
                        <a:pt x="15" y="0"/>
                      </a:moveTo>
                      <a:lnTo>
                        <a:pt x="144" y="57"/>
                      </a:lnTo>
                      <a:lnTo>
                        <a:pt x="147" y="621"/>
                      </a:lnTo>
                      <a:lnTo>
                        <a:pt x="0" y="594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C0C0C0">
                        <a:gamma/>
                        <a:shade val="9020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2" name="Line 66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5074" y="5482"/>
                  <a:ext cx="5" cy="61"/>
                </a:xfrm>
                <a:prstGeom prst="line">
                  <a:avLst/>
                </a:prstGeom>
                <a:noFill/>
                <a:ln w="57150">
                  <a:solidFill>
                    <a:srgbClr val="C0C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3" name="Freeform 65"/>
                <p:cNvSpPr>
                  <a:spLocks noChangeAspect="1"/>
                </p:cNvSpPr>
                <p:nvPr/>
              </p:nvSpPr>
              <p:spPr bwMode="auto">
                <a:xfrm>
                  <a:off x="4788" y="6142"/>
                  <a:ext cx="264" cy="225"/>
                </a:xfrm>
                <a:custGeom>
                  <a:avLst/>
                  <a:gdLst>
                    <a:gd name="T0" fmla="*/ 41 w 264"/>
                    <a:gd name="T1" fmla="*/ 0 h 225"/>
                    <a:gd name="T2" fmla="*/ 264 w 264"/>
                    <a:gd name="T3" fmla="*/ 65 h 225"/>
                    <a:gd name="T4" fmla="*/ 224 w 264"/>
                    <a:gd name="T5" fmla="*/ 225 h 225"/>
                    <a:gd name="T6" fmla="*/ 0 w 264"/>
                    <a:gd name="T7" fmla="*/ 149 h 225"/>
                    <a:gd name="T8" fmla="*/ 41 w 264"/>
                    <a:gd name="T9" fmla="*/ 0 h 2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4" h="225">
                      <a:moveTo>
                        <a:pt x="41" y="0"/>
                      </a:moveTo>
                      <a:lnTo>
                        <a:pt x="264" y="65"/>
                      </a:lnTo>
                      <a:lnTo>
                        <a:pt x="224" y="225"/>
                      </a:lnTo>
                      <a:lnTo>
                        <a:pt x="0" y="149"/>
                      </a:lnTo>
                      <a:lnTo>
                        <a:pt x="41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4" name="Freeform 64"/>
                <p:cNvSpPr>
                  <a:spLocks noChangeAspect="1"/>
                </p:cNvSpPr>
                <p:nvPr/>
              </p:nvSpPr>
              <p:spPr bwMode="auto">
                <a:xfrm>
                  <a:off x="4809" y="6162"/>
                  <a:ext cx="219" cy="183"/>
                </a:xfrm>
                <a:custGeom>
                  <a:avLst/>
                  <a:gdLst>
                    <a:gd name="T0" fmla="*/ 36 w 219"/>
                    <a:gd name="T1" fmla="*/ 0 h 183"/>
                    <a:gd name="T2" fmla="*/ 98 w 219"/>
                    <a:gd name="T3" fmla="*/ 22 h 183"/>
                    <a:gd name="T4" fmla="*/ 101 w 219"/>
                    <a:gd name="T5" fmla="*/ 49 h 183"/>
                    <a:gd name="T6" fmla="*/ 116 w 219"/>
                    <a:gd name="T7" fmla="*/ 70 h 183"/>
                    <a:gd name="T8" fmla="*/ 143 w 219"/>
                    <a:gd name="T9" fmla="*/ 67 h 183"/>
                    <a:gd name="T10" fmla="*/ 161 w 219"/>
                    <a:gd name="T11" fmla="*/ 43 h 183"/>
                    <a:gd name="T12" fmla="*/ 219 w 219"/>
                    <a:gd name="T13" fmla="*/ 57 h 183"/>
                    <a:gd name="T14" fmla="*/ 189 w 219"/>
                    <a:gd name="T15" fmla="*/ 183 h 183"/>
                    <a:gd name="T16" fmla="*/ 0 w 219"/>
                    <a:gd name="T17" fmla="*/ 123 h 183"/>
                    <a:gd name="T18" fmla="*/ 36 w 219"/>
                    <a:gd name="T19" fmla="*/ 0 h 1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19" h="183">
                      <a:moveTo>
                        <a:pt x="36" y="0"/>
                      </a:moveTo>
                      <a:lnTo>
                        <a:pt x="98" y="22"/>
                      </a:lnTo>
                      <a:cubicBezTo>
                        <a:pt x="109" y="30"/>
                        <a:pt x="98" y="41"/>
                        <a:pt x="101" y="49"/>
                      </a:cubicBezTo>
                      <a:cubicBezTo>
                        <a:pt x="104" y="57"/>
                        <a:pt x="109" y="67"/>
                        <a:pt x="116" y="70"/>
                      </a:cubicBezTo>
                      <a:cubicBezTo>
                        <a:pt x="123" y="73"/>
                        <a:pt x="136" y="71"/>
                        <a:pt x="143" y="67"/>
                      </a:cubicBezTo>
                      <a:cubicBezTo>
                        <a:pt x="150" y="63"/>
                        <a:pt x="148" y="45"/>
                        <a:pt x="161" y="43"/>
                      </a:cubicBezTo>
                      <a:lnTo>
                        <a:pt x="219" y="57"/>
                      </a:lnTo>
                      <a:lnTo>
                        <a:pt x="189" y="183"/>
                      </a:lnTo>
                      <a:lnTo>
                        <a:pt x="0" y="123"/>
                      </a:lnTo>
                      <a:lnTo>
                        <a:pt x="36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5" name="AutoShape 63"/>
                <p:cNvSpPr>
                  <a:spLocks noChangeAspect="1" noChangeArrowheads="1"/>
                </p:cNvSpPr>
                <p:nvPr/>
              </p:nvSpPr>
              <p:spPr bwMode="auto">
                <a:xfrm rot="5400000" flipV="1">
                  <a:off x="4134" y="4698"/>
                  <a:ext cx="161" cy="71"/>
                </a:xfrm>
                <a:prstGeom prst="parallelogram">
                  <a:avLst>
                    <a:gd name="adj" fmla="val 61971"/>
                  </a:avLst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6" name="AutoShape 62"/>
                <p:cNvSpPr>
                  <a:spLocks noChangeAspect="1" noChangeArrowheads="1"/>
                </p:cNvSpPr>
                <p:nvPr/>
              </p:nvSpPr>
              <p:spPr bwMode="auto">
                <a:xfrm rot="5730020">
                  <a:off x="4606" y="4309"/>
                  <a:ext cx="128" cy="979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7" name="Freeform 61"/>
                <p:cNvSpPr>
                  <a:spLocks noChangeAspect="1"/>
                </p:cNvSpPr>
                <p:nvPr/>
              </p:nvSpPr>
              <p:spPr bwMode="auto">
                <a:xfrm>
                  <a:off x="4185" y="4670"/>
                  <a:ext cx="1034" cy="104"/>
                </a:xfrm>
                <a:custGeom>
                  <a:avLst/>
                  <a:gdLst>
                    <a:gd name="T0" fmla="*/ 987 w 1034"/>
                    <a:gd name="T1" fmla="*/ 104 h 104"/>
                    <a:gd name="T2" fmla="*/ 1034 w 1034"/>
                    <a:gd name="T3" fmla="*/ 0 h 104"/>
                    <a:gd name="T4" fmla="*/ 63 w 1034"/>
                    <a:gd name="T5" fmla="*/ 7 h 104"/>
                    <a:gd name="T6" fmla="*/ 0 w 1034"/>
                    <a:gd name="T7" fmla="*/ 46 h 104"/>
                    <a:gd name="T8" fmla="*/ 987 w 1034"/>
                    <a:gd name="T9" fmla="*/ 104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4" h="104">
                      <a:moveTo>
                        <a:pt x="987" y="104"/>
                      </a:moveTo>
                      <a:lnTo>
                        <a:pt x="1034" y="0"/>
                      </a:lnTo>
                      <a:lnTo>
                        <a:pt x="63" y="7"/>
                      </a:lnTo>
                      <a:lnTo>
                        <a:pt x="0" y="46"/>
                      </a:lnTo>
                      <a:lnTo>
                        <a:pt x="987" y="104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8" name="Freeform 60"/>
                <p:cNvSpPr>
                  <a:spLocks noChangeAspect="1"/>
                </p:cNvSpPr>
                <p:nvPr/>
              </p:nvSpPr>
              <p:spPr bwMode="auto">
                <a:xfrm>
                  <a:off x="4488" y="4695"/>
                  <a:ext cx="627" cy="39"/>
                </a:xfrm>
                <a:custGeom>
                  <a:avLst/>
                  <a:gdLst>
                    <a:gd name="T0" fmla="*/ 627 w 627"/>
                    <a:gd name="T1" fmla="*/ 9 h 39"/>
                    <a:gd name="T2" fmla="*/ 516 w 627"/>
                    <a:gd name="T3" fmla="*/ 9 h 39"/>
                    <a:gd name="T4" fmla="*/ 240 w 627"/>
                    <a:gd name="T5" fmla="*/ 0 h 39"/>
                    <a:gd name="T6" fmla="*/ 0 w 627"/>
                    <a:gd name="T7" fmla="*/ 6 h 39"/>
                    <a:gd name="T8" fmla="*/ 204 w 627"/>
                    <a:gd name="T9" fmla="*/ 24 h 39"/>
                    <a:gd name="T10" fmla="*/ 483 w 627"/>
                    <a:gd name="T11" fmla="*/ 36 h 39"/>
                    <a:gd name="T12" fmla="*/ 609 w 627"/>
                    <a:gd name="T13" fmla="*/ 39 h 39"/>
                    <a:gd name="T14" fmla="*/ 627 w 627"/>
                    <a:gd name="T15" fmla="*/ 9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27" h="39">
                      <a:moveTo>
                        <a:pt x="627" y="9"/>
                      </a:moveTo>
                      <a:lnTo>
                        <a:pt x="516" y="9"/>
                      </a:lnTo>
                      <a:lnTo>
                        <a:pt x="240" y="0"/>
                      </a:lnTo>
                      <a:lnTo>
                        <a:pt x="0" y="6"/>
                      </a:lnTo>
                      <a:lnTo>
                        <a:pt x="204" y="24"/>
                      </a:lnTo>
                      <a:lnTo>
                        <a:pt x="483" y="36"/>
                      </a:lnTo>
                      <a:lnTo>
                        <a:pt x="609" y="39"/>
                      </a:lnTo>
                      <a:lnTo>
                        <a:pt x="627" y="9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149" name="Group 56"/>
                <p:cNvGrpSpPr>
                  <a:grpSpLocks noChangeAspect="1"/>
                </p:cNvGrpSpPr>
                <p:nvPr/>
              </p:nvGrpSpPr>
              <p:grpSpPr bwMode="auto">
                <a:xfrm>
                  <a:off x="5337" y="5496"/>
                  <a:ext cx="153" cy="136"/>
                  <a:chOff x="3240" y="4689"/>
                  <a:chExt cx="153" cy="136"/>
                </a:xfrm>
              </p:grpSpPr>
              <p:sp>
                <p:nvSpPr>
                  <p:cNvPr id="166" name="Oval 5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66" y="4689"/>
                    <a:ext cx="127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67" name="Rectangle 5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6" y="4696"/>
                    <a:ext cx="43" cy="113"/>
                  </a:xfrm>
                  <a:prstGeom prst="rect">
                    <a:avLst/>
                  </a:prstGeom>
                  <a:solidFill>
                    <a:srgbClr val="96969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68" name="Oval 5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40" y="4698"/>
                    <a:ext cx="128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150" name="Freeform 55"/>
                <p:cNvSpPr>
                  <a:spLocks noChangeAspect="1"/>
                </p:cNvSpPr>
                <p:nvPr/>
              </p:nvSpPr>
              <p:spPr bwMode="auto">
                <a:xfrm>
                  <a:off x="6588" y="4530"/>
                  <a:ext cx="2457" cy="1408"/>
                </a:xfrm>
                <a:custGeom>
                  <a:avLst/>
                  <a:gdLst>
                    <a:gd name="T0" fmla="*/ 0 w 2457"/>
                    <a:gd name="T1" fmla="*/ 1071 h 1408"/>
                    <a:gd name="T2" fmla="*/ 51 w 2457"/>
                    <a:gd name="T3" fmla="*/ 1230 h 1408"/>
                    <a:gd name="T4" fmla="*/ 129 w 2457"/>
                    <a:gd name="T5" fmla="*/ 1296 h 1408"/>
                    <a:gd name="T6" fmla="*/ 354 w 2457"/>
                    <a:gd name="T7" fmla="*/ 1377 h 1408"/>
                    <a:gd name="T8" fmla="*/ 744 w 2457"/>
                    <a:gd name="T9" fmla="*/ 1383 h 1408"/>
                    <a:gd name="T10" fmla="*/ 927 w 2457"/>
                    <a:gd name="T11" fmla="*/ 1320 h 1408"/>
                    <a:gd name="T12" fmla="*/ 2007 w 2457"/>
                    <a:gd name="T13" fmla="*/ 855 h 1408"/>
                    <a:gd name="T14" fmla="*/ 2457 w 2457"/>
                    <a:gd name="T15" fmla="*/ 0 h 1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457" h="1408">
                      <a:moveTo>
                        <a:pt x="0" y="1071"/>
                      </a:moveTo>
                      <a:cubicBezTo>
                        <a:pt x="14" y="1132"/>
                        <a:pt x="29" y="1193"/>
                        <a:pt x="51" y="1230"/>
                      </a:cubicBezTo>
                      <a:cubicBezTo>
                        <a:pt x="73" y="1267"/>
                        <a:pt x="79" y="1272"/>
                        <a:pt x="129" y="1296"/>
                      </a:cubicBezTo>
                      <a:cubicBezTo>
                        <a:pt x="179" y="1320"/>
                        <a:pt x="252" y="1363"/>
                        <a:pt x="354" y="1377"/>
                      </a:cubicBezTo>
                      <a:cubicBezTo>
                        <a:pt x="456" y="1391"/>
                        <a:pt x="648" y="1392"/>
                        <a:pt x="744" y="1383"/>
                      </a:cubicBezTo>
                      <a:cubicBezTo>
                        <a:pt x="840" y="1374"/>
                        <a:pt x="717" y="1408"/>
                        <a:pt x="927" y="1320"/>
                      </a:cubicBezTo>
                      <a:cubicBezTo>
                        <a:pt x="1137" y="1232"/>
                        <a:pt x="1752" y="1075"/>
                        <a:pt x="2007" y="855"/>
                      </a:cubicBezTo>
                      <a:cubicBezTo>
                        <a:pt x="2262" y="635"/>
                        <a:pt x="2363" y="178"/>
                        <a:pt x="2457" y="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1" name="AutoShape 54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524" y="3426"/>
                  <a:ext cx="384" cy="153"/>
                </a:xfrm>
                <a:prstGeom prst="can">
                  <a:avLst>
                    <a:gd name="adj" fmla="val 36597"/>
                  </a:avLst>
                </a:prstGeom>
                <a:gradFill rotWithShape="0">
                  <a:gsLst>
                    <a:gs pos="0">
                      <a:srgbClr val="969696"/>
                    </a:gs>
                    <a:gs pos="100000">
                      <a:srgbClr val="969696">
                        <a:gamma/>
                        <a:shade val="20000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2" name="AutoShape 53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426" y="3386"/>
                  <a:ext cx="270" cy="234"/>
                </a:xfrm>
                <a:prstGeom prst="can">
                  <a:avLst>
                    <a:gd name="adj" fmla="val 12819"/>
                  </a:avLst>
                </a:prstGeom>
                <a:gradFill rotWithShape="0">
                  <a:gsLst>
                    <a:gs pos="0">
                      <a:srgbClr val="969696"/>
                    </a:gs>
                    <a:gs pos="100000">
                      <a:srgbClr val="969696">
                        <a:gamma/>
                        <a:shade val="20000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3" name="AutoShape 52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245" y="3375"/>
                  <a:ext cx="390" cy="237"/>
                </a:xfrm>
                <a:prstGeom prst="can">
                  <a:avLst>
                    <a:gd name="adj" fmla="val 21093"/>
                  </a:avLst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4" name="AutoShape 51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6286" y="3312"/>
                  <a:ext cx="396" cy="363"/>
                </a:xfrm>
                <a:prstGeom prst="can">
                  <a:avLst>
                    <a:gd name="adj" fmla="val 13222"/>
                  </a:avLst>
                </a:prstGeom>
                <a:gradFill rotWithShape="0">
                  <a:gsLst>
                    <a:gs pos="0">
                      <a:srgbClr val="969696"/>
                    </a:gs>
                    <a:gs pos="100000">
                      <a:srgbClr val="969696">
                        <a:gamma/>
                        <a:shade val="20000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5" name="AutoShape 50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6689" y="3188"/>
                  <a:ext cx="396" cy="612"/>
                </a:xfrm>
                <a:prstGeom prst="can">
                  <a:avLst>
                    <a:gd name="adj" fmla="val 9337"/>
                  </a:avLst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6" name="AutoShape 49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6793" y="3405"/>
                  <a:ext cx="462" cy="177"/>
                </a:xfrm>
                <a:prstGeom prst="can">
                  <a:avLst>
                    <a:gd name="adj" fmla="val 18644"/>
                  </a:avLst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7" name="AutoShape 48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069" y="3410"/>
                  <a:ext cx="462" cy="168"/>
                </a:xfrm>
                <a:prstGeom prst="can">
                  <a:avLst>
                    <a:gd name="adj" fmla="val 10713"/>
                  </a:avLst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8" name="Rectangle 47"/>
                <p:cNvSpPr>
                  <a:spLocks noChangeAspect="1" noChangeArrowheads="1"/>
                </p:cNvSpPr>
                <p:nvPr/>
              </p:nvSpPr>
              <p:spPr bwMode="auto">
                <a:xfrm>
                  <a:off x="6941" y="3719"/>
                  <a:ext cx="138" cy="45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9" name="Rectangle 46"/>
                <p:cNvSpPr>
                  <a:spLocks noChangeAspect="1" noChangeArrowheads="1"/>
                </p:cNvSpPr>
                <p:nvPr/>
              </p:nvSpPr>
              <p:spPr bwMode="auto">
                <a:xfrm>
                  <a:off x="8432" y="3260"/>
                  <a:ext cx="42" cy="6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0" name="AutoShape 45"/>
                <p:cNvSpPr>
                  <a:spLocks noChangeAspect="1" noChangeArrowheads="1"/>
                </p:cNvSpPr>
                <p:nvPr/>
              </p:nvSpPr>
              <p:spPr bwMode="auto">
                <a:xfrm>
                  <a:off x="8393" y="3191"/>
                  <a:ext cx="126" cy="72"/>
                </a:xfrm>
                <a:prstGeom prst="can">
                  <a:avLst>
                    <a:gd name="adj" fmla="val 500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1" name="Rectangle 44"/>
                <p:cNvSpPr>
                  <a:spLocks noChangeAspect="1" noChangeArrowheads="1"/>
                </p:cNvSpPr>
                <p:nvPr/>
              </p:nvSpPr>
              <p:spPr bwMode="auto">
                <a:xfrm>
                  <a:off x="8226" y="3730"/>
                  <a:ext cx="143" cy="40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2" name="AutoShape 43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7463" y="2927"/>
                  <a:ext cx="396" cy="1134"/>
                </a:xfrm>
                <a:prstGeom prst="can">
                  <a:avLst>
                    <a:gd name="adj" fmla="val 4534"/>
                  </a:avLst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3" name="Oval 42"/>
                <p:cNvSpPr>
                  <a:spLocks noChangeAspect="1" noChangeArrowheads="1"/>
                </p:cNvSpPr>
                <p:nvPr/>
              </p:nvSpPr>
              <p:spPr bwMode="auto">
                <a:xfrm>
                  <a:off x="7107" y="3302"/>
                  <a:ext cx="17" cy="38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FF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4" name="Line 41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5037" y="5553"/>
                  <a:ext cx="39" cy="15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5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5052" y="5544"/>
                  <a:ext cx="4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</p:grpSp>
          <p:grpSp>
            <p:nvGrpSpPr>
              <p:cNvPr id="17" name="Group 35"/>
              <p:cNvGrpSpPr>
                <a:grpSpLocks/>
              </p:cNvGrpSpPr>
              <p:nvPr/>
            </p:nvGrpSpPr>
            <p:grpSpPr bwMode="auto">
              <a:xfrm>
                <a:off x="2483" y="7253"/>
                <a:ext cx="106" cy="102"/>
                <a:chOff x="2489" y="7256"/>
                <a:chExt cx="106" cy="99"/>
              </a:xfrm>
            </p:grpSpPr>
            <p:sp>
              <p:nvSpPr>
                <p:cNvPr id="19" name="Oval 38"/>
                <p:cNvSpPr>
                  <a:spLocks noChangeArrowheads="1"/>
                </p:cNvSpPr>
                <p:nvPr/>
              </p:nvSpPr>
              <p:spPr bwMode="auto">
                <a:xfrm>
                  <a:off x="2507" y="7256"/>
                  <a:ext cx="88" cy="99"/>
                </a:xfrm>
                <a:prstGeom prst="ellipse">
                  <a:avLst/>
                </a:prstGeom>
                <a:solidFill>
                  <a:srgbClr val="969696"/>
                </a:soli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0" name="Oval 37"/>
                <p:cNvSpPr>
                  <a:spLocks noChangeArrowheads="1"/>
                </p:cNvSpPr>
                <p:nvPr/>
              </p:nvSpPr>
              <p:spPr bwMode="auto">
                <a:xfrm>
                  <a:off x="2489" y="7256"/>
                  <a:ext cx="88" cy="99"/>
                </a:xfrm>
                <a:prstGeom prst="ellipse">
                  <a:avLst/>
                </a:prstGeom>
                <a:solidFill>
                  <a:srgbClr val="969696"/>
                </a:soli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1" name="Line 36"/>
                <p:cNvSpPr>
                  <a:spLocks noChangeShapeType="1"/>
                </p:cNvSpPr>
                <p:nvPr/>
              </p:nvSpPr>
              <p:spPr bwMode="auto">
                <a:xfrm flipH="1" flipV="1">
                  <a:off x="2526" y="7256"/>
                  <a:ext cx="34" cy="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</p:grpSp>
          <p:sp>
            <p:nvSpPr>
              <p:cNvPr id="18" name="Oval 34"/>
              <p:cNvSpPr>
                <a:spLocks noChangeAspect="1" noChangeArrowheads="1"/>
              </p:cNvSpPr>
              <p:nvPr/>
            </p:nvSpPr>
            <p:spPr bwMode="auto">
              <a:xfrm>
                <a:off x="4811" y="8076"/>
                <a:ext cx="119" cy="119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75686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</p:grpSp>
        <p:sp>
          <p:nvSpPr>
            <p:cNvPr id="7" name="Freeform 16"/>
            <p:cNvSpPr>
              <a:spLocks/>
            </p:cNvSpPr>
            <p:nvPr/>
          </p:nvSpPr>
          <p:spPr bwMode="auto">
            <a:xfrm>
              <a:off x="4663" y="3620"/>
              <a:ext cx="276" cy="63"/>
            </a:xfrm>
            <a:custGeom>
              <a:avLst/>
              <a:gdLst>
                <a:gd name="T0" fmla="*/ 9 w 276"/>
                <a:gd name="T1" fmla="*/ 0 h 63"/>
                <a:gd name="T2" fmla="*/ 0 w 276"/>
                <a:gd name="T3" fmla="*/ 57 h 63"/>
                <a:gd name="T4" fmla="*/ 45 w 276"/>
                <a:gd name="T5" fmla="*/ 60 h 63"/>
                <a:gd name="T6" fmla="*/ 180 w 276"/>
                <a:gd name="T7" fmla="*/ 63 h 63"/>
                <a:gd name="T8" fmla="*/ 276 w 276"/>
                <a:gd name="T9" fmla="*/ 63 h 63"/>
                <a:gd name="T10" fmla="*/ 264 w 276"/>
                <a:gd name="T11" fmla="*/ 0 h 63"/>
                <a:gd name="T12" fmla="*/ 201 w 276"/>
                <a:gd name="T13" fmla="*/ 6 h 63"/>
                <a:gd name="T14" fmla="*/ 138 w 276"/>
                <a:gd name="T15" fmla="*/ 6 h 63"/>
                <a:gd name="T16" fmla="*/ 60 w 276"/>
                <a:gd name="T17" fmla="*/ 3 h 63"/>
                <a:gd name="T18" fmla="*/ 9 w 276"/>
                <a:gd name="T19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6" h="63">
                  <a:moveTo>
                    <a:pt x="9" y="0"/>
                  </a:moveTo>
                  <a:lnTo>
                    <a:pt x="0" y="57"/>
                  </a:lnTo>
                  <a:lnTo>
                    <a:pt x="45" y="60"/>
                  </a:lnTo>
                  <a:lnTo>
                    <a:pt x="180" y="63"/>
                  </a:lnTo>
                  <a:lnTo>
                    <a:pt x="276" y="63"/>
                  </a:lnTo>
                  <a:lnTo>
                    <a:pt x="264" y="0"/>
                  </a:lnTo>
                  <a:lnTo>
                    <a:pt x="201" y="6"/>
                  </a:lnTo>
                  <a:cubicBezTo>
                    <a:pt x="180" y="7"/>
                    <a:pt x="161" y="6"/>
                    <a:pt x="138" y="6"/>
                  </a:cubicBezTo>
                  <a:cubicBezTo>
                    <a:pt x="115" y="6"/>
                    <a:pt x="81" y="4"/>
                    <a:pt x="60" y="3"/>
                  </a:cubicBezTo>
                  <a:cubicBezTo>
                    <a:pt x="39" y="2"/>
                    <a:pt x="9" y="0"/>
                    <a:pt x="9" y="0"/>
                  </a:cubicBezTo>
                  <a:close/>
                </a:path>
              </a:pathLst>
            </a:custGeom>
            <a:solidFill>
              <a:srgbClr val="EAEAEA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8" name="Line 15"/>
            <p:cNvSpPr>
              <a:spLocks noChangeShapeType="1"/>
            </p:cNvSpPr>
            <p:nvPr/>
          </p:nvSpPr>
          <p:spPr bwMode="auto">
            <a:xfrm>
              <a:off x="4784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9" name="Line 14"/>
            <p:cNvSpPr>
              <a:spLocks noChangeShapeType="1"/>
            </p:cNvSpPr>
            <p:nvPr/>
          </p:nvSpPr>
          <p:spPr bwMode="auto">
            <a:xfrm>
              <a:off x="4811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>
              <a:off x="4838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4865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4893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4730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>
              <a:off x="4757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4703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</p:grpSp>
      <p:sp>
        <p:nvSpPr>
          <p:cNvPr id="295" name="TextBox 294"/>
          <p:cNvSpPr txBox="1"/>
          <p:nvPr/>
        </p:nvSpPr>
        <p:spPr>
          <a:xfrm>
            <a:off x="10566860" y="2176000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ea typeface="华文仿宋" panose="02010600040101010101" pitchFamily="2" charset="-122"/>
              </a:rPr>
              <a:t>自准目镜手轮</a:t>
            </a:r>
          </a:p>
        </p:txBody>
      </p:sp>
      <p:sp>
        <p:nvSpPr>
          <p:cNvPr id="296" name="椭圆 295"/>
          <p:cNvSpPr/>
          <p:nvPr/>
        </p:nvSpPr>
        <p:spPr>
          <a:xfrm>
            <a:off x="11370936" y="2593734"/>
            <a:ext cx="331626" cy="5277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华文仿宋" panose="02010600040101010101" pitchFamily="2" charset="-122"/>
            </a:endParaRPr>
          </a:p>
        </p:txBody>
      </p:sp>
      <p:cxnSp>
        <p:nvCxnSpPr>
          <p:cNvPr id="298" name="直接连接符 297"/>
          <p:cNvCxnSpPr>
            <a:stCxn id="295" idx="2"/>
            <a:endCxn id="296" idx="0"/>
          </p:cNvCxnSpPr>
          <p:nvPr/>
        </p:nvCxnSpPr>
        <p:spPr>
          <a:xfrm>
            <a:off x="11197802" y="2483777"/>
            <a:ext cx="338947" cy="10995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2" name="组合 381"/>
          <p:cNvGrpSpPr/>
          <p:nvPr/>
        </p:nvGrpSpPr>
        <p:grpSpPr>
          <a:xfrm>
            <a:off x="9516224" y="4851873"/>
            <a:ext cx="1346657" cy="1647388"/>
            <a:chOff x="10216044" y="4536348"/>
            <a:chExt cx="1346657" cy="1647388"/>
          </a:xfrm>
        </p:grpSpPr>
        <p:sp>
          <p:nvSpPr>
            <p:cNvPr id="369" name="Oval 376"/>
            <p:cNvSpPr>
              <a:spLocks noChangeAspect="1" noChangeArrowheads="1"/>
            </p:cNvSpPr>
            <p:nvPr/>
          </p:nvSpPr>
          <p:spPr bwMode="auto">
            <a:xfrm>
              <a:off x="10216044" y="4815039"/>
              <a:ext cx="1090786" cy="10906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370" name="Line 375"/>
            <p:cNvSpPr>
              <a:spLocks noChangeAspect="1" noChangeShapeType="1"/>
            </p:cNvSpPr>
            <p:nvPr/>
          </p:nvSpPr>
          <p:spPr bwMode="auto">
            <a:xfrm>
              <a:off x="10330964" y="5025803"/>
              <a:ext cx="862216" cy="6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371" name="Line 374"/>
            <p:cNvSpPr>
              <a:spLocks noChangeAspect="1" noChangeShapeType="1"/>
            </p:cNvSpPr>
            <p:nvPr/>
          </p:nvSpPr>
          <p:spPr bwMode="auto">
            <a:xfrm>
              <a:off x="10222393" y="5358455"/>
              <a:ext cx="108189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372" name="Line 373"/>
            <p:cNvSpPr>
              <a:spLocks noChangeAspect="1" noChangeShapeType="1"/>
            </p:cNvSpPr>
            <p:nvPr/>
          </p:nvSpPr>
          <p:spPr bwMode="auto">
            <a:xfrm>
              <a:off x="10763342" y="4822022"/>
              <a:ext cx="635" cy="706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373" name="Freeform 372"/>
            <p:cNvSpPr>
              <a:spLocks noChangeAspect="1"/>
            </p:cNvSpPr>
            <p:nvPr/>
          </p:nvSpPr>
          <p:spPr bwMode="auto">
            <a:xfrm>
              <a:off x="10601438" y="5524781"/>
              <a:ext cx="318728" cy="382169"/>
            </a:xfrm>
            <a:custGeom>
              <a:avLst/>
              <a:gdLst>
                <a:gd name="T0" fmla="*/ 0 w 817"/>
                <a:gd name="T1" fmla="*/ 915 h 982"/>
                <a:gd name="T2" fmla="*/ 0 w 817"/>
                <a:gd name="T3" fmla="*/ 0 h 982"/>
                <a:gd name="T4" fmla="*/ 817 w 817"/>
                <a:gd name="T5" fmla="*/ 0 h 982"/>
                <a:gd name="T6" fmla="*/ 817 w 817"/>
                <a:gd name="T7" fmla="*/ 915 h 982"/>
                <a:gd name="T8" fmla="*/ 628 w 817"/>
                <a:gd name="T9" fmla="*/ 961 h 982"/>
                <a:gd name="T10" fmla="*/ 405 w 817"/>
                <a:gd name="T11" fmla="*/ 982 h 982"/>
                <a:gd name="T12" fmla="*/ 187 w 817"/>
                <a:gd name="T13" fmla="*/ 960 h 982"/>
                <a:gd name="T14" fmla="*/ 0 w 817"/>
                <a:gd name="T15" fmla="*/ 915 h 9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17" h="982">
                  <a:moveTo>
                    <a:pt x="0" y="915"/>
                  </a:moveTo>
                  <a:lnTo>
                    <a:pt x="0" y="0"/>
                  </a:lnTo>
                  <a:lnTo>
                    <a:pt x="817" y="0"/>
                  </a:lnTo>
                  <a:lnTo>
                    <a:pt x="817" y="915"/>
                  </a:lnTo>
                  <a:lnTo>
                    <a:pt x="628" y="961"/>
                  </a:lnTo>
                  <a:lnTo>
                    <a:pt x="405" y="982"/>
                  </a:lnTo>
                  <a:lnTo>
                    <a:pt x="187" y="960"/>
                  </a:lnTo>
                  <a:lnTo>
                    <a:pt x="0" y="915"/>
                  </a:lnTo>
                  <a:close/>
                </a:path>
              </a:pathLst>
            </a:custGeom>
            <a:solidFill>
              <a:srgbClr val="92D05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374" name="Line 371"/>
            <p:cNvSpPr>
              <a:spLocks noChangeAspect="1" noChangeShapeType="1"/>
            </p:cNvSpPr>
            <p:nvPr/>
          </p:nvSpPr>
          <p:spPr bwMode="auto">
            <a:xfrm>
              <a:off x="10685882" y="5661904"/>
              <a:ext cx="15174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375" name="Line 370"/>
            <p:cNvSpPr>
              <a:spLocks noChangeAspect="1" noChangeShapeType="1"/>
            </p:cNvSpPr>
            <p:nvPr/>
          </p:nvSpPr>
          <p:spPr bwMode="auto">
            <a:xfrm rot="5400000">
              <a:off x="10685575" y="5661904"/>
              <a:ext cx="15236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376" name="Line 368"/>
            <p:cNvSpPr>
              <a:spLocks noChangeAspect="1" noChangeShapeType="1"/>
            </p:cNvSpPr>
            <p:nvPr/>
          </p:nvSpPr>
          <p:spPr bwMode="auto">
            <a:xfrm>
              <a:off x="10791386" y="5182790"/>
              <a:ext cx="151745" cy="0"/>
            </a:xfrm>
            <a:prstGeom prst="line">
              <a:avLst/>
            </a:prstGeom>
            <a:noFill/>
            <a:ln w="25400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377" name="Line 367"/>
            <p:cNvSpPr>
              <a:spLocks noChangeAspect="1" noChangeShapeType="1"/>
            </p:cNvSpPr>
            <p:nvPr/>
          </p:nvSpPr>
          <p:spPr bwMode="auto">
            <a:xfrm rot="5400000">
              <a:off x="10791396" y="5191582"/>
              <a:ext cx="151725" cy="0"/>
            </a:xfrm>
            <a:prstGeom prst="line">
              <a:avLst/>
            </a:prstGeom>
            <a:noFill/>
            <a:ln w="25400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378" name="Line 364"/>
            <p:cNvSpPr>
              <a:spLocks noChangeShapeType="1"/>
            </p:cNvSpPr>
            <p:nvPr/>
          </p:nvSpPr>
          <p:spPr bwMode="auto">
            <a:xfrm flipV="1">
              <a:off x="10937436" y="4696325"/>
              <a:ext cx="154791" cy="4106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379" name="Text Box 362"/>
            <p:cNvSpPr txBox="1">
              <a:spLocks noChangeArrowheads="1"/>
            </p:cNvSpPr>
            <p:nvPr/>
          </p:nvSpPr>
          <p:spPr bwMode="auto">
            <a:xfrm>
              <a:off x="11029371" y="4536348"/>
              <a:ext cx="533330" cy="285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仿宋" panose="02010600040101010101" pitchFamily="2" charset="-122"/>
                  <a:cs typeface="Times New Roman" pitchFamily="18" charset="0"/>
                </a:rPr>
                <a:t>反射像</a:t>
              </a:r>
              <a:endParaRPr kumimoji="0" 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华文仿宋" panose="02010600040101010101" pitchFamily="2" charset="-122"/>
                <a:cs typeface="宋体" pitchFamily="2" charset="-122"/>
              </a:endParaRPr>
            </a:p>
          </p:txBody>
        </p:sp>
        <p:sp>
          <p:nvSpPr>
            <p:cNvPr id="380" name="Text Box 361"/>
            <p:cNvSpPr txBox="1">
              <a:spLocks noChangeArrowheads="1"/>
            </p:cNvSpPr>
            <p:nvPr/>
          </p:nvSpPr>
          <p:spPr bwMode="auto">
            <a:xfrm>
              <a:off x="11029371" y="5898062"/>
              <a:ext cx="533330" cy="285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仿宋" panose="02010600040101010101" pitchFamily="2" charset="-122"/>
                  <a:cs typeface="Times New Roman" pitchFamily="18" charset="0"/>
                </a:rPr>
                <a:t>十字</a:t>
              </a:r>
              <a:endParaRPr kumimoji="0" 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华文仿宋" panose="02010600040101010101" pitchFamily="2" charset="-122"/>
                <a:cs typeface="宋体" pitchFamily="2" charset="-122"/>
              </a:endParaRPr>
            </a:p>
          </p:txBody>
        </p:sp>
        <p:sp>
          <p:nvSpPr>
            <p:cNvPr id="381" name="Line 364"/>
            <p:cNvSpPr>
              <a:spLocks noChangeShapeType="1"/>
            </p:cNvSpPr>
            <p:nvPr/>
          </p:nvSpPr>
          <p:spPr bwMode="auto">
            <a:xfrm flipH="1" flipV="1">
              <a:off x="10833764" y="5715863"/>
              <a:ext cx="305135" cy="2053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</p:grpSp>
      <p:cxnSp>
        <p:nvCxnSpPr>
          <p:cNvPr id="384" name="直接连接符 383"/>
          <p:cNvCxnSpPr>
            <a:stCxn id="160" idx="2"/>
            <a:endCxn id="385" idx="2"/>
          </p:cNvCxnSpPr>
          <p:nvPr/>
        </p:nvCxnSpPr>
        <p:spPr>
          <a:xfrm flipH="1" flipV="1">
            <a:off x="9914523" y="2176000"/>
            <a:ext cx="1055439" cy="53321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5" name="TextBox 384"/>
          <p:cNvSpPr txBox="1"/>
          <p:nvPr/>
        </p:nvSpPr>
        <p:spPr>
          <a:xfrm>
            <a:off x="9104044" y="1868223"/>
            <a:ext cx="162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ea typeface="华文仿宋" panose="02010600040101010101" pitchFamily="2" charset="-122"/>
              </a:rPr>
              <a:t>自准目镜固定螺丝</a:t>
            </a:r>
          </a:p>
        </p:txBody>
      </p:sp>
      <p:cxnSp>
        <p:nvCxnSpPr>
          <p:cNvPr id="389" name="直接连接符 388"/>
          <p:cNvCxnSpPr>
            <a:stCxn id="18" idx="6"/>
            <a:endCxn id="392" idx="2"/>
          </p:cNvCxnSpPr>
          <p:nvPr/>
        </p:nvCxnSpPr>
        <p:spPr>
          <a:xfrm flipH="1" flipV="1">
            <a:off x="9009380" y="2538755"/>
            <a:ext cx="490800" cy="80901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2" name="TextBox 391"/>
          <p:cNvSpPr txBox="1"/>
          <p:nvPr/>
        </p:nvSpPr>
        <p:spPr>
          <a:xfrm>
            <a:off x="8288670" y="2230978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ea typeface="华文仿宋" panose="02010600040101010101" pitchFamily="2" charset="-122"/>
              </a:rPr>
              <a:t>载物台固定螺丝</a:t>
            </a:r>
          </a:p>
        </p:txBody>
      </p:sp>
      <p:cxnSp>
        <p:nvCxnSpPr>
          <p:cNvPr id="395" name="直接连接符 394"/>
          <p:cNvCxnSpPr>
            <a:stCxn id="83" idx="0"/>
            <a:endCxn id="401" idx="0"/>
          </p:cNvCxnSpPr>
          <p:nvPr/>
        </p:nvCxnSpPr>
        <p:spPr>
          <a:xfrm>
            <a:off x="9284245" y="3296528"/>
            <a:ext cx="1711636" cy="116014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直接连接符 396"/>
          <p:cNvCxnSpPr>
            <a:stCxn id="81" idx="4"/>
            <a:endCxn id="401" idx="0"/>
          </p:cNvCxnSpPr>
          <p:nvPr/>
        </p:nvCxnSpPr>
        <p:spPr>
          <a:xfrm>
            <a:off x="9721809" y="3302228"/>
            <a:ext cx="1274072" cy="115444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1" name="TextBox 400"/>
          <p:cNvSpPr txBox="1"/>
          <p:nvPr/>
        </p:nvSpPr>
        <p:spPr>
          <a:xfrm>
            <a:off x="10005866" y="4456675"/>
            <a:ext cx="1980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ea typeface="华文仿宋" panose="02010600040101010101" pitchFamily="2" charset="-122"/>
              </a:rPr>
              <a:t>载物台倾斜度调节螺丝</a:t>
            </a:r>
          </a:p>
        </p:txBody>
      </p:sp>
      <p:sp>
        <p:nvSpPr>
          <p:cNvPr id="408" name="TextBox 407"/>
          <p:cNvSpPr txBox="1"/>
          <p:nvPr/>
        </p:nvSpPr>
        <p:spPr>
          <a:xfrm>
            <a:off x="10332889" y="3605985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ea typeface="华文仿宋" panose="02010600040101010101" pitchFamily="2" charset="-122"/>
              </a:rPr>
              <a:t>望远镜方位调节螺丝</a:t>
            </a:r>
          </a:p>
        </p:txBody>
      </p:sp>
      <p:cxnSp>
        <p:nvCxnSpPr>
          <p:cNvPr id="410" name="直接连接符 409"/>
          <p:cNvCxnSpPr>
            <a:stCxn id="103" idx="2"/>
            <a:endCxn id="408" idx="0"/>
          </p:cNvCxnSpPr>
          <p:nvPr/>
        </p:nvCxnSpPr>
        <p:spPr>
          <a:xfrm>
            <a:off x="10917363" y="3235017"/>
            <a:ext cx="315773" cy="37096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2" name="TextBox 411"/>
          <p:cNvSpPr txBox="1"/>
          <p:nvPr/>
        </p:nvSpPr>
        <p:spPr>
          <a:xfrm>
            <a:off x="9443283" y="6524211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ea typeface="华文仿宋" panose="02010600040101010101" pitchFamily="2" charset="-122"/>
              </a:rPr>
              <a:t>望远镜目镜视野</a:t>
            </a:r>
          </a:p>
        </p:txBody>
      </p:sp>
    </p:spTree>
    <p:extLst>
      <p:ext uri="{BB962C8B-B14F-4D97-AF65-F5344CB8AC3E}">
        <p14:creationId xmlns:p14="http://schemas.microsoft.com/office/powerpoint/2010/main" val="390237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五、实验步骤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45127" y="1828800"/>
            <a:ext cx="6998400" cy="4351337"/>
          </a:xfrm>
        </p:spPr>
        <p:txBody>
          <a:bodyPr>
            <a:normAutofit/>
          </a:bodyPr>
          <a:lstStyle/>
          <a:p>
            <a:pPr mar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 startAt="6"/>
            </a:pPr>
            <a:r>
              <a:rPr lang="zh-CN" altLang="en-US" sz="1800" dirty="0">
                <a:solidFill>
                  <a:schemeClr val="tx1"/>
                </a:solidFill>
              </a:rPr>
              <a:t>按如右图所示方位将三棱镜置于载物台上，保证每个光学面正前方有一个载物台倾斜度调节螺丝，且望远镜易于旋转至与两个光学面正对，用簧片夹持固定三棱镜；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 startAt="6"/>
            </a:pPr>
            <a:r>
              <a:rPr lang="zh-CN" altLang="en-US" sz="1800" dirty="0">
                <a:solidFill>
                  <a:schemeClr val="tx1"/>
                </a:solidFill>
              </a:rPr>
              <a:t>松开读书盘右侧下方的</a:t>
            </a:r>
            <a:r>
              <a:rPr lang="zh-CN" altLang="en-US" sz="1800" dirty="0">
                <a:solidFill>
                  <a:srgbClr val="FF0000"/>
                </a:solidFill>
              </a:rPr>
              <a:t>望远镜固定螺丝</a:t>
            </a:r>
            <a:r>
              <a:rPr lang="zh-CN" altLang="en-US" sz="1800" dirty="0">
                <a:solidFill>
                  <a:schemeClr val="tx1"/>
                </a:solidFill>
              </a:rPr>
              <a:t>，旋转望远镜使之分别正对三棱镜光学面</a:t>
            </a:r>
            <a:r>
              <a:rPr lang="en-US" altLang="zh-CN" sz="1800" dirty="0">
                <a:solidFill>
                  <a:schemeClr val="tx1"/>
                </a:solidFill>
              </a:rPr>
              <a:t>AB</a:t>
            </a:r>
            <a:r>
              <a:rPr lang="zh-CN" altLang="en-US" sz="1800" dirty="0">
                <a:solidFill>
                  <a:schemeClr val="tx1"/>
                </a:solidFill>
              </a:rPr>
              <a:t>和</a:t>
            </a:r>
            <a:r>
              <a:rPr lang="en-US" altLang="zh-CN" sz="1800" dirty="0">
                <a:solidFill>
                  <a:schemeClr val="tx1"/>
                </a:solidFill>
              </a:rPr>
              <a:t>AC</a:t>
            </a:r>
            <a:r>
              <a:rPr lang="zh-CN" altLang="en-US" sz="1800" dirty="0">
                <a:solidFill>
                  <a:schemeClr val="tx1"/>
                </a:solidFill>
              </a:rPr>
              <a:t>，并从望远镜找那个观察，看是否能观察到十字反射像；如果找不到反射像，或只有一面有反射像，则应重新检查之前的调节步骤，直至两个光学面均能看到反射像；</a:t>
            </a:r>
            <a:endParaRPr lang="en-US" altLang="zh-CN" sz="1800" dirty="0">
              <a:solidFill>
                <a:schemeClr val="tx1"/>
              </a:solidFill>
            </a:endParaRPr>
          </a:p>
        </p:txBody>
      </p:sp>
      <p:grpSp>
        <p:nvGrpSpPr>
          <p:cNvPr id="54" name="组合 53"/>
          <p:cNvGrpSpPr/>
          <p:nvPr/>
        </p:nvGrpSpPr>
        <p:grpSpPr>
          <a:xfrm>
            <a:off x="8268290" y="2174384"/>
            <a:ext cx="1259656" cy="1259436"/>
            <a:chOff x="8488603" y="2104603"/>
            <a:chExt cx="1259656" cy="1259436"/>
          </a:xfrm>
        </p:grpSpPr>
        <p:sp>
          <p:nvSpPr>
            <p:cNvPr id="5" name="Oval 51"/>
            <p:cNvSpPr>
              <a:spLocks noChangeAspect="1" noChangeArrowheads="1"/>
            </p:cNvSpPr>
            <p:nvPr/>
          </p:nvSpPr>
          <p:spPr bwMode="auto">
            <a:xfrm>
              <a:off x="8488603" y="2104603"/>
              <a:ext cx="1259656" cy="125943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6" name="Oval 50"/>
            <p:cNvSpPr>
              <a:spLocks noChangeAspect="1" noChangeArrowheads="1"/>
            </p:cNvSpPr>
            <p:nvPr/>
          </p:nvSpPr>
          <p:spPr bwMode="auto">
            <a:xfrm>
              <a:off x="8653265" y="2393579"/>
              <a:ext cx="92062" cy="96489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7" name="Oval 49"/>
            <p:cNvSpPr>
              <a:spLocks noChangeAspect="1" noChangeArrowheads="1"/>
            </p:cNvSpPr>
            <p:nvPr/>
          </p:nvSpPr>
          <p:spPr bwMode="auto">
            <a:xfrm>
              <a:off x="9524330" y="2393579"/>
              <a:ext cx="92062" cy="9648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8" name="Oval 48"/>
            <p:cNvSpPr>
              <a:spLocks noChangeAspect="1" noChangeArrowheads="1"/>
            </p:cNvSpPr>
            <p:nvPr/>
          </p:nvSpPr>
          <p:spPr bwMode="auto">
            <a:xfrm>
              <a:off x="9091351" y="3194007"/>
              <a:ext cx="92062" cy="9648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grpSp>
          <p:nvGrpSpPr>
            <p:cNvPr id="9" name="Group 45"/>
            <p:cNvGrpSpPr>
              <a:grpSpLocks noChangeAspect="1"/>
            </p:cNvGrpSpPr>
            <p:nvPr/>
          </p:nvGrpSpPr>
          <p:grpSpPr bwMode="auto">
            <a:xfrm>
              <a:off x="8762248" y="2254256"/>
              <a:ext cx="740302" cy="726207"/>
              <a:chOff x="4737" y="11436"/>
              <a:chExt cx="2838" cy="2677"/>
            </a:xfrm>
          </p:grpSpPr>
          <p:sp>
            <p:nvSpPr>
              <p:cNvPr id="18" name="Rectangle 47" descr="小纸屑"/>
              <p:cNvSpPr>
                <a:spLocks noChangeAspect="1" noChangeArrowheads="1"/>
              </p:cNvSpPr>
              <p:nvPr/>
            </p:nvSpPr>
            <p:spPr bwMode="auto">
              <a:xfrm>
                <a:off x="4740" y="13938"/>
                <a:ext cx="2835" cy="175"/>
              </a:xfrm>
              <a:prstGeom prst="rect">
                <a:avLst/>
              </a:prstGeom>
              <a:pattFill prst="smConfetti">
                <a:fgClr>
                  <a:srgbClr val="000000"/>
                </a:fgClr>
                <a:bgClr>
                  <a:srgbClr val="FFFFFF"/>
                </a:bgClr>
              </a:patt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  <p:sp>
            <p:nvSpPr>
              <p:cNvPr id="19" name="AutoShape 46"/>
              <p:cNvSpPr>
                <a:spLocks noChangeAspect="1" noChangeArrowheads="1"/>
              </p:cNvSpPr>
              <p:nvPr/>
            </p:nvSpPr>
            <p:spPr bwMode="auto">
              <a:xfrm>
                <a:off x="4737" y="11436"/>
                <a:ext cx="2835" cy="2499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</p:grpSp>
        <p:sp>
          <p:nvSpPr>
            <p:cNvPr id="10" name="Rectangle 41"/>
            <p:cNvSpPr>
              <a:spLocks noChangeAspect="1" noChangeArrowheads="1"/>
            </p:cNvSpPr>
            <p:nvPr/>
          </p:nvSpPr>
          <p:spPr bwMode="auto">
            <a:xfrm>
              <a:off x="9527946" y="2817955"/>
              <a:ext cx="109839" cy="20123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仿宋" panose="02010600040101010101" pitchFamily="2" charset="-122"/>
                  <a:cs typeface="Times New Roman" pitchFamily="18" charset="0"/>
                </a:rPr>
                <a:t>C</a:t>
              </a:r>
              <a:endPara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华文仿宋" panose="02010600040101010101" pitchFamily="2" charset="-122"/>
                <a:cs typeface="宋体" pitchFamily="2" charset="-122"/>
              </a:endParaRPr>
            </a:p>
          </p:txBody>
        </p:sp>
        <p:sp>
          <p:nvSpPr>
            <p:cNvPr id="11" name="Rectangle 40"/>
            <p:cNvSpPr>
              <a:spLocks noChangeAspect="1" noChangeArrowheads="1"/>
            </p:cNvSpPr>
            <p:nvPr/>
          </p:nvSpPr>
          <p:spPr bwMode="auto">
            <a:xfrm>
              <a:off x="8599077" y="2814146"/>
              <a:ext cx="137775" cy="26344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仿宋" panose="02010600040101010101" pitchFamily="2" charset="-122"/>
                  <a:cs typeface="Times New Roman" pitchFamily="18" charset="0"/>
                </a:rPr>
                <a:t>B</a:t>
              </a:r>
              <a:endPara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华文仿宋" panose="02010600040101010101" pitchFamily="2" charset="-122"/>
                <a:cs typeface="宋体" pitchFamily="2" charset="-122"/>
              </a:endParaRPr>
            </a:p>
          </p:txBody>
        </p:sp>
        <p:sp>
          <p:nvSpPr>
            <p:cNvPr id="12" name="Rectangle 39"/>
            <p:cNvSpPr>
              <a:spLocks noChangeAspect="1" noChangeArrowheads="1"/>
            </p:cNvSpPr>
            <p:nvPr/>
          </p:nvSpPr>
          <p:spPr bwMode="auto">
            <a:xfrm>
              <a:off x="9072083" y="2114220"/>
              <a:ext cx="118093" cy="179013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仿宋" panose="02010600040101010101" pitchFamily="2" charset="-122"/>
                  <a:cs typeface="Times New Roman" pitchFamily="18" charset="0"/>
                </a:rPr>
                <a:t>A</a:t>
              </a:r>
              <a:endPara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华文仿宋" panose="02010600040101010101" pitchFamily="2" charset="-122"/>
                <a:cs typeface="宋体" pitchFamily="2" charset="-122"/>
              </a:endParaRPr>
            </a:p>
          </p:txBody>
        </p:sp>
        <p:sp>
          <p:nvSpPr>
            <p:cNvPr id="13" name="AutoShape 46"/>
            <p:cNvSpPr>
              <a:spLocks noChangeAspect="1" noChangeArrowheads="1"/>
            </p:cNvSpPr>
            <p:nvPr/>
          </p:nvSpPr>
          <p:spPr bwMode="auto">
            <a:xfrm flipV="1">
              <a:off x="8686056" y="2433032"/>
              <a:ext cx="887423" cy="813504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5" name="Rectangle 39"/>
            <p:cNvSpPr>
              <a:spLocks noChangeAspect="1" noChangeArrowheads="1"/>
            </p:cNvSpPr>
            <p:nvPr/>
          </p:nvSpPr>
          <p:spPr bwMode="auto">
            <a:xfrm>
              <a:off x="8698853" y="2249273"/>
              <a:ext cx="118093" cy="179013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仿宋" panose="02010600040101010101" pitchFamily="2" charset="-122"/>
                  <a:cs typeface="Times New Roman" pitchFamily="18" charset="0"/>
                </a:rPr>
                <a:t>1</a:t>
              </a:r>
              <a:endPara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华文仿宋" panose="02010600040101010101" pitchFamily="2" charset="-122"/>
                <a:cs typeface="宋体" pitchFamily="2" charset="-122"/>
              </a:endParaRPr>
            </a:p>
          </p:txBody>
        </p:sp>
        <p:sp>
          <p:nvSpPr>
            <p:cNvPr id="16" name="Rectangle 39"/>
            <p:cNvSpPr>
              <a:spLocks noChangeAspect="1" noChangeArrowheads="1"/>
            </p:cNvSpPr>
            <p:nvPr/>
          </p:nvSpPr>
          <p:spPr bwMode="auto">
            <a:xfrm>
              <a:off x="9569111" y="2488481"/>
              <a:ext cx="118093" cy="179013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仿宋" panose="02010600040101010101" pitchFamily="2" charset="-122"/>
                  <a:cs typeface="Times New Roman" pitchFamily="18" charset="0"/>
                </a:rPr>
                <a:t>2</a:t>
              </a:r>
              <a:endPara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华文仿宋" panose="02010600040101010101" pitchFamily="2" charset="-122"/>
                <a:cs typeface="宋体" pitchFamily="2" charset="-122"/>
              </a:endParaRPr>
            </a:p>
          </p:txBody>
        </p:sp>
        <p:sp>
          <p:nvSpPr>
            <p:cNvPr id="17" name="Rectangle 39"/>
            <p:cNvSpPr>
              <a:spLocks noChangeAspect="1" noChangeArrowheads="1"/>
            </p:cNvSpPr>
            <p:nvPr/>
          </p:nvSpPr>
          <p:spPr bwMode="auto">
            <a:xfrm>
              <a:off x="9226512" y="3152744"/>
              <a:ext cx="118093" cy="179013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仿宋" panose="02010600040101010101" pitchFamily="2" charset="-122"/>
                  <a:cs typeface="Times New Roman" pitchFamily="18" charset="0"/>
                </a:rPr>
                <a:t>3</a:t>
              </a:r>
              <a:endPara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华文仿宋" panose="02010600040101010101" pitchFamily="2" charset="-122"/>
                <a:cs typeface="宋体" pitchFamily="2" charset="-122"/>
              </a:endParaRPr>
            </a:p>
          </p:txBody>
        </p:sp>
      </p:grpSp>
      <p:sp>
        <p:nvSpPr>
          <p:cNvPr id="358" name="等腰三角形 357"/>
          <p:cNvSpPr>
            <a:spLocks noChangeAspect="1"/>
          </p:cNvSpPr>
          <p:nvPr/>
        </p:nvSpPr>
        <p:spPr>
          <a:xfrm>
            <a:off x="9671912" y="3901588"/>
            <a:ext cx="299638" cy="84406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华文仿宋" panose="02010600040101010101" pitchFamily="2" charset="-122"/>
            </a:endParaRPr>
          </a:p>
        </p:txBody>
      </p:sp>
      <p:grpSp>
        <p:nvGrpSpPr>
          <p:cNvPr id="55" name="Group 3"/>
          <p:cNvGrpSpPr>
            <a:grpSpLocks/>
          </p:cNvGrpSpPr>
          <p:nvPr/>
        </p:nvGrpSpPr>
        <p:grpSpPr bwMode="auto">
          <a:xfrm>
            <a:off x="6776592" y="3791217"/>
            <a:ext cx="5145165" cy="1963098"/>
            <a:chOff x="4703" y="2083"/>
            <a:chExt cx="5145165" cy="3307"/>
          </a:xfrm>
        </p:grpSpPr>
        <p:sp>
          <p:nvSpPr>
            <p:cNvPr id="56" name="Oval 313"/>
            <p:cNvSpPr>
              <a:spLocks noChangeAspect="1" noChangeArrowheads="1"/>
            </p:cNvSpPr>
            <p:nvPr/>
          </p:nvSpPr>
          <p:spPr bwMode="auto">
            <a:xfrm>
              <a:off x="2986149" y="3128"/>
              <a:ext cx="75575" cy="119"/>
            </a:xfrm>
            <a:prstGeom prst="ellipse">
              <a:avLst/>
            </a:prstGeom>
            <a:solidFill>
              <a:srgbClr val="DDDDDD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grpSp>
          <p:nvGrpSpPr>
            <p:cNvPr id="57" name="Group 33"/>
            <p:cNvGrpSpPr>
              <a:grpSpLocks/>
            </p:cNvGrpSpPr>
            <p:nvPr/>
          </p:nvGrpSpPr>
          <p:grpSpPr bwMode="auto">
            <a:xfrm>
              <a:off x="1491804" y="2083"/>
              <a:ext cx="3658064" cy="3307"/>
              <a:chOff x="2471" y="7031"/>
              <a:chExt cx="5760" cy="3307"/>
            </a:xfrm>
          </p:grpSpPr>
          <p:grpSp>
            <p:nvGrpSpPr>
              <p:cNvPr id="67" name="Group 39"/>
              <p:cNvGrpSpPr>
                <a:grpSpLocks noChangeAspect="1"/>
              </p:cNvGrpSpPr>
              <p:nvPr/>
            </p:nvGrpSpPr>
            <p:grpSpPr bwMode="auto">
              <a:xfrm>
                <a:off x="2471" y="7031"/>
                <a:ext cx="5760" cy="3307"/>
                <a:chOff x="2428" y="3191"/>
                <a:chExt cx="7198" cy="4133"/>
              </a:xfrm>
            </p:grpSpPr>
            <p:grpSp>
              <p:nvGrpSpPr>
                <p:cNvPr id="73" name="Group 306"/>
                <p:cNvGrpSpPr>
                  <a:grpSpLocks noChangeAspect="1"/>
                </p:cNvGrpSpPr>
                <p:nvPr/>
              </p:nvGrpSpPr>
              <p:grpSpPr bwMode="auto">
                <a:xfrm>
                  <a:off x="9206" y="3302"/>
                  <a:ext cx="420" cy="403"/>
                  <a:chOff x="9206" y="3302"/>
                  <a:chExt cx="420" cy="403"/>
                </a:xfrm>
              </p:grpSpPr>
              <p:sp>
                <p:nvSpPr>
                  <p:cNvPr id="340" name="AutoShape 312" descr="窄横线"/>
                  <p:cNvSpPr>
                    <a:spLocks noChangeAspect="1" noChangeArrowheads="1"/>
                  </p:cNvSpPr>
                  <p:nvPr/>
                </p:nvSpPr>
                <p:spPr bwMode="auto">
                  <a:xfrm rot="16200000" flipH="1">
                    <a:off x="9245" y="3323"/>
                    <a:ext cx="402" cy="360"/>
                  </a:xfrm>
                  <a:prstGeom prst="can">
                    <a:avLst>
                      <a:gd name="adj" fmla="val 25829"/>
                    </a:avLst>
                  </a:prstGeom>
                  <a:pattFill prst="narHorz">
                    <a:fgClr>
                      <a:srgbClr val="969696"/>
                    </a:fgClr>
                    <a:bgClr>
                      <a:srgbClr val="1E1E1E"/>
                    </a:bgClr>
                  </a:patt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41" name="Freeform 311"/>
                  <p:cNvSpPr>
                    <a:spLocks noChangeAspect="1"/>
                  </p:cNvSpPr>
                  <p:nvPr/>
                </p:nvSpPr>
                <p:spPr bwMode="auto">
                  <a:xfrm>
                    <a:off x="9212" y="3302"/>
                    <a:ext cx="138" cy="195"/>
                  </a:xfrm>
                  <a:custGeom>
                    <a:avLst/>
                    <a:gdLst>
                      <a:gd name="T0" fmla="*/ 0 w 147"/>
                      <a:gd name="T1" fmla="*/ 36 h 195"/>
                      <a:gd name="T2" fmla="*/ 96 w 147"/>
                      <a:gd name="T3" fmla="*/ 0 h 195"/>
                      <a:gd name="T4" fmla="*/ 123 w 147"/>
                      <a:gd name="T5" fmla="*/ 36 h 195"/>
                      <a:gd name="T6" fmla="*/ 138 w 147"/>
                      <a:gd name="T7" fmla="*/ 84 h 195"/>
                      <a:gd name="T8" fmla="*/ 147 w 147"/>
                      <a:gd name="T9" fmla="*/ 135 h 195"/>
                      <a:gd name="T10" fmla="*/ 147 w 147"/>
                      <a:gd name="T11" fmla="*/ 195 h 195"/>
                      <a:gd name="T12" fmla="*/ 0 w 147"/>
                      <a:gd name="T13" fmla="*/ 195 h 195"/>
                      <a:gd name="T14" fmla="*/ 0 w 147"/>
                      <a:gd name="T15" fmla="*/ 36 h 1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47" h="195">
                        <a:moveTo>
                          <a:pt x="0" y="36"/>
                        </a:moveTo>
                        <a:lnTo>
                          <a:pt x="96" y="0"/>
                        </a:lnTo>
                        <a:cubicBezTo>
                          <a:pt x="116" y="0"/>
                          <a:pt x="116" y="22"/>
                          <a:pt x="123" y="36"/>
                        </a:cubicBezTo>
                        <a:cubicBezTo>
                          <a:pt x="130" y="50"/>
                          <a:pt x="134" y="68"/>
                          <a:pt x="138" y="84"/>
                        </a:cubicBezTo>
                        <a:cubicBezTo>
                          <a:pt x="142" y="100"/>
                          <a:pt x="146" y="117"/>
                          <a:pt x="147" y="135"/>
                        </a:cubicBezTo>
                        <a:lnTo>
                          <a:pt x="147" y="195"/>
                        </a:lnTo>
                        <a:lnTo>
                          <a:pt x="0" y="195"/>
                        </a:lnTo>
                        <a:lnTo>
                          <a:pt x="0" y="36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C0C0C0"/>
                      </a:gs>
                      <a:gs pos="100000">
                        <a:srgbClr val="C0C0C0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42" name="Freeform 310"/>
                  <p:cNvSpPr>
                    <a:spLocks noChangeAspect="1"/>
                  </p:cNvSpPr>
                  <p:nvPr/>
                </p:nvSpPr>
                <p:spPr bwMode="auto">
                  <a:xfrm>
                    <a:off x="9206" y="3488"/>
                    <a:ext cx="147" cy="216"/>
                  </a:xfrm>
                  <a:custGeom>
                    <a:avLst/>
                    <a:gdLst>
                      <a:gd name="T0" fmla="*/ 0 w 147"/>
                      <a:gd name="T1" fmla="*/ 180 h 216"/>
                      <a:gd name="T2" fmla="*/ 90 w 147"/>
                      <a:gd name="T3" fmla="*/ 216 h 216"/>
                      <a:gd name="T4" fmla="*/ 127 w 147"/>
                      <a:gd name="T5" fmla="*/ 181 h 216"/>
                      <a:gd name="T6" fmla="*/ 139 w 147"/>
                      <a:gd name="T7" fmla="*/ 130 h 216"/>
                      <a:gd name="T8" fmla="*/ 145 w 147"/>
                      <a:gd name="T9" fmla="*/ 79 h 216"/>
                      <a:gd name="T10" fmla="*/ 147 w 147"/>
                      <a:gd name="T11" fmla="*/ 3 h 216"/>
                      <a:gd name="T12" fmla="*/ 8 w 147"/>
                      <a:gd name="T13" fmla="*/ 0 h 216"/>
                      <a:gd name="T14" fmla="*/ 0 w 147"/>
                      <a:gd name="T15" fmla="*/ 180 h 2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47" h="216">
                        <a:moveTo>
                          <a:pt x="0" y="180"/>
                        </a:moveTo>
                        <a:lnTo>
                          <a:pt x="90" y="216"/>
                        </a:lnTo>
                        <a:cubicBezTo>
                          <a:pt x="111" y="216"/>
                          <a:pt x="119" y="195"/>
                          <a:pt x="127" y="181"/>
                        </a:cubicBezTo>
                        <a:cubicBezTo>
                          <a:pt x="135" y="167"/>
                          <a:pt x="136" y="147"/>
                          <a:pt x="139" y="130"/>
                        </a:cubicBezTo>
                        <a:cubicBezTo>
                          <a:pt x="142" y="113"/>
                          <a:pt x="144" y="100"/>
                          <a:pt x="145" y="79"/>
                        </a:cubicBezTo>
                        <a:lnTo>
                          <a:pt x="147" y="3"/>
                        </a:lnTo>
                        <a:lnTo>
                          <a:pt x="8" y="0"/>
                        </a:lnTo>
                        <a:lnTo>
                          <a:pt x="0" y="18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808080"/>
                      </a:gs>
                      <a:gs pos="100000">
                        <a:srgbClr val="808080">
                          <a:gamma/>
                          <a:shade val="10196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FF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43" name="Freeform 309"/>
                  <p:cNvSpPr>
                    <a:spLocks noChangeAspect="1"/>
                  </p:cNvSpPr>
                  <p:nvPr/>
                </p:nvSpPr>
                <p:spPr bwMode="auto">
                  <a:xfrm>
                    <a:off x="9215" y="3494"/>
                    <a:ext cx="135" cy="211"/>
                  </a:xfrm>
                  <a:custGeom>
                    <a:avLst/>
                    <a:gdLst>
                      <a:gd name="T0" fmla="*/ 0 w 135"/>
                      <a:gd name="T1" fmla="*/ 0 h 211"/>
                      <a:gd name="T2" fmla="*/ 0 w 135"/>
                      <a:gd name="T3" fmla="*/ 171 h 211"/>
                      <a:gd name="T4" fmla="*/ 82 w 135"/>
                      <a:gd name="T5" fmla="*/ 210 h 211"/>
                      <a:gd name="T6" fmla="*/ 118 w 135"/>
                      <a:gd name="T7" fmla="*/ 175 h 211"/>
                      <a:gd name="T8" fmla="*/ 124 w 135"/>
                      <a:gd name="T9" fmla="*/ 124 h 211"/>
                      <a:gd name="T10" fmla="*/ 132 w 135"/>
                      <a:gd name="T11" fmla="*/ 78 h 211"/>
                      <a:gd name="T12" fmla="*/ 135 w 135"/>
                      <a:gd name="T13" fmla="*/ 0 h 21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35" h="211">
                        <a:moveTo>
                          <a:pt x="0" y="0"/>
                        </a:moveTo>
                        <a:lnTo>
                          <a:pt x="0" y="171"/>
                        </a:lnTo>
                        <a:lnTo>
                          <a:pt x="82" y="210"/>
                        </a:lnTo>
                        <a:cubicBezTo>
                          <a:pt x="102" y="211"/>
                          <a:pt x="111" y="189"/>
                          <a:pt x="118" y="175"/>
                        </a:cubicBezTo>
                        <a:cubicBezTo>
                          <a:pt x="125" y="161"/>
                          <a:pt x="122" y="140"/>
                          <a:pt x="124" y="124"/>
                        </a:cubicBezTo>
                        <a:cubicBezTo>
                          <a:pt x="126" y="108"/>
                          <a:pt x="130" y="99"/>
                          <a:pt x="132" y="78"/>
                        </a:cubicBezTo>
                        <a:lnTo>
                          <a:pt x="135" y="0"/>
                        </a:lnTo>
                      </a:path>
                    </a:pathLst>
                  </a:cu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gradFill rotWithShape="0">
                          <a:gsLst>
                            <a:gs pos="0">
                              <a:srgbClr val="808080"/>
                            </a:gs>
                            <a:gs pos="100000">
                              <a:srgbClr val="808080">
                                <a:gamma/>
                                <a:shade val="10196"/>
                                <a:invGamma/>
                              </a:srgbClr>
                            </a:gs>
                          </a:gsLst>
                          <a:lin ang="5400000" scaled="1"/>
                        </a:gra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44" name="Line 30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228" y="3306"/>
                    <a:ext cx="81" cy="33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45" name="Line 30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225" y="3666"/>
                    <a:ext cx="81" cy="33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grpSp>
              <p:nvGrpSpPr>
                <p:cNvPr id="74" name="Group 301"/>
                <p:cNvGrpSpPr>
                  <a:grpSpLocks noChangeAspect="1"/>
                </p:cNvGrpSpPr>
                <p:nvPr/>
              </p:nvGrpSpPr>
              <p:grpSpPr bwMode="auto">
                <a:xfrm>
                  <a:off x="3787" y="4650"/>
                  <a:ext cx="218" cy="197"/>
                  <a:chOff x="3157" y="8707"/>
                  <a:chExt cx="218" cy="197"/>
                </a:xfrm>
              </p:grpSpPr>
              <p:grpSp>
                <p:nvGrpSpPr>
                  <p:cNvPr id="336" name="Group 30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157" y="8707"/>
                    <a:ext cx="143" cy="197"/>
                    <a:chOff x="3157" y="8707"/>
                    <a:chExt cx="143" cy="197"/>
                  </a:xfrm>
                </p:grpSpPr>
                <p:sp>
                  <p:nvSpPr>
                    <p:cNvPr id="338" name="Oval 305" descr="窄横线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157" y="8707"/>
                      <a:ext cx="109" cy="197"/>
                    </a:xfrm>
                    <a:prstGeom prst="ellipse">
                      <a:avLst/>
                    </a:prstGeom>
                    <a:pattFill prst="narHorz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39" name="Oval 30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191" y="8707"/>
                      <a:ext cx="109" cy="197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sp>
                <p:nvSpPr>
                  <p:cNvPr id="337" name="AutoShape 302"/>
                  <p:cNvSpPr>
                    <a:spLocks noChangeAspect="1" noChangeArrowheads="1"/>
                  </p:cNvSpPr>
                  <p:nvPr/>
                </p:nvSpPr>
                <p:spPr bwMode="auto">
                  <a:xfrm flipH="1">
                    <a:off x="3241" y="8767"/>
                    <a:ext cx="134" cy="83"/>
                  </a:xfrm>
                  <a:prstGeom prst="flowChartDelay">
                    <a:avLst/>
                  </a:prstGeom>
                  <a:solidFill>
                    <a:srgbClr val="969696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grpSp>
              <p:nvGrpSpPr>
                <p:cNvPr id="75" name="Group 298"/>
                <p:cNvGrpSpPr>
                  <a:grpSpLocks noChangeAspect="1"/>
                </p:cNvGrpSpPr>
                <p:nvPr/>
              </p:nvGrpSpPr>
              <p:grpSpPr bwMode="auto">
                <a:xfrm>
                  <a:off x="4172" y="3737"/>
                  <a:ext cx="145" cy="122"/>
                  <a:chOff x="3305" y="8708"/>
                  <a:chExt cx="252" cy="228"/>
                </a:xfrm>
              </p:grpSpPr>
              <p:sp>
                <p:nvSpPr>
                  <p:cNvPr id="334" name="Oval 30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47" y="8708"/>
                    <a:ext cx="210" cy="210"/>
                  </a:xfrm>
                  <a:prstGeom prst="ellips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35" name="Oval 29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5" y="8726"/>
                    <a:ext cx="210" cy="210"/>
                  </a:xfrm>
                  <a:prstGeom prst="ellipse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grpSp>
              <p:nvGrpSpPr>
                <p:cNvPr id="76" name="Group 295"/>
                <p:cNvGrpSpPr>
                  <a:grpSpLocks noChangeAspect="1"/>
                </p:cNvGrpSpPr>
                <p:nvPr/>
              </p:nvGrpSpPr>
              <p:grpSpPr bwMode="auto">
                <a:xfrm>
                  <a:off x="4100" y="4577"/>
                  <a:ext cx="252" cy="228"/>
                  <a:chOff x="3305" y="8708"/>
                  <a:chExt cx="252" cy="228"/>
                </a:xfrm>
              </p:grpSpPr>
              <p:sp>
                <p:nvSpPr>
                  <p:cNvPr id="332" name="Oval 29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47" y="8708"/>
                    <a:ext cx="210" cy="210"/>
                  </a:xfrm>
                  <a:prstGeom prst="ellips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33" name="Oval 29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5" y="8726"/>
                    <a:ext cx="210" cy="210"/>
                  </a:xfrm>
                  <a:prstGeom prst="ellipse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77" name="Rectangle 294"/>
                <p:cNvSpPr>
                  <a:spLocks noChangeAspect="1" noChangeArrowheads="1"/>
                </p:cNvSpPr>
                <p:nvPr/>
              </p:nvSpPr>
              <p:spPr bwMode="auto">
                <a:xfrm>
                  <a:off x="5820" y="5781"/>
                  <a:ext cx="285" cy="143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6666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8" name="Freeform 293"/>
                <p:cNvSpPr>
                  <a:spLocks noChangeAspect="1"/>
                </p:cNvSpPr>
                <p:nvPr/>
              </p:nvSpPr>
              <p:spPr bwMode="auto">
                <a:xfrm>
                  <a:off x="3763" y="5703"/>
                  <a:ext cx="3042" cy="1621"/>
                </a:xfrm>
                <a:custGeom>
                  <a:avLst/>
                  <a:gdLst>
                    <a:gd name="T0" fmla="*/ 17 w 3042"/>
                    <a:gd name="T1" fmla="*/ 657 h 1621"/>
                    <a:gd name="T2" fmla="*/ 77 w 3042"/>
                    <a:gd name="T3" fmla="*/ 393 h 1621"/>
                    <a:gd name="T4" fmla="*/ 137 w 3042"/>
                    <a:gd name="T5" fmla="*/ 258 h 1621"/>
                    <a:gd name="T6" fmla="*/ 152 w 3042"/>
                    <a:gd name="T7" fmla="*/ 183 h 1621"/>
                    <a:gd name="T8" fmla="*/ 272 w 3042"/>
                    <a:gd name="T9" fmla="*/ 108 h 1621"/>
                    <a:gd name="T10" fmla="*/ 512 w 3042"/>
                    <a:gd name="T11" fmla="*/ 123 h 1621"/>
                    <a:gd name="T12" fmla="*/ 707 w 3042"/>
                    <a:gd name="T13" fmla="*/ 168 h 1621"/>
                    <a:gd name="T14" fmla="*/ 974 w 3042"/>
                    <a:gd name="T15" fmla="*/ 186 h 1621"/>
                    <a:gd name="T16" fmla="*/ 1238 w 3042"/>
                    <a:gd name="T17" fmla="*/ 165 h 1621"/>
                    <a:gd name="T18" fmla="*/ 1265 w 3042"/>
                    <a:gd name="T19" fmla="*/ 0 h 1621"/>
                    <a:gd name="T20" fmla="*/ 1364 w 3042"/>
                    <a:gd name="T21" fmla="*/ 54 h 1621"/>
                    <a:gd name="T22" fmla="*/ 1457 w 3042"/>
                    <a:gd name="T23" fmla="*/ 87 h 1621"/>
                    <a:gd name="T24" fmla="*/ 1547 w 3042"/>
                    <a:gd name="T25" fmla="*/ 99 h 1621"/>
                    <a:gd name="T26" fmla="*/ 1703 w 3042"/>
                    <a:gd name="T27" fmla="*/ 108 h 1621"/>
                    <a:gd name="T28" fmla="*/ 1844 w 3042"/>
                    <a:gd name="T29" fmla="*/ 93 h 1621"/>
                    <a:gd name="T30" fmla="*/ 1922 w 3042"/>
                    <a:gd name="T31" fmla="*/ 72 h 1621"/>
                    <a:gd name="T32" fmla="*/ 2021 w 3042"/>
                    <a:gd name="T33" fmla="*/ 60 h 1621"/>
                    <a:gd name="T34" fmla="*/ 2081 w 3042"/>
                    <a:gd name="T35" fmla="*/ 54 h 1621"/>
                    <a:gd name="T36" fmla="*/ 2123 w 3042"/>
                    <a:gd name="T37" fmla="*/ 51 h 1621"/>
                    <a:gd name="T38" fmla="*/ 2177 w 3042"/>
                    <a:gd name="T39" fmla="*/ 108 h 1621"/>
                    <a:gd name="T40" fmla="*/ 2225 w 3042"/>
                    <a:gd name="T41" fmla="*/ 54 h 1621"/>
                    <a:gd name="T42" fmla="*/ 2429 w 3042"/>
                    <a:gd name="T43" fmla="*/ 51 h 1621"/>
                    <a:gd name="T44" fmla="*/ 2729 w 3042"/>
                    <a:gd name="T45" fmla="*/ 81 h 1621"/>
                    <a:gd name="T46" fmla="*/ 2969 w 3042"/>
                    <a:gd name="T47" fmla="*/ 186 h 1621"/>
                    <a:gd name="T48" fmla="*/ 3032 w 3042"/>
                    <a:gd name="T49" fmla="*/ 447 h 1621"/>
                    <a:gd name="T50" fmla="*/ 2912 w 3042"/>
                    <a:gd name="T51" fmla="*/ 468 h 1621"/>
                    <a:gd name="T52" fmla="*/ 2777 w 3042"/>
                    <a:gd name="T53" fmla="*/ 447 h 1621"/>
                    <a:gd name="T54" fmla="*/ 2507 w 3042"/>
                    <a:gd name="T55" fmla="*/ 633 h 1621"/>
                    <a:gd name="T56" fmla="*/ 2429 w 3042"/>
                    <a:gd name="T57" fmla="*/ 981 h 1621"/>
                    <a:gd name="T58" fmla="*/ 2519 w 3042"/>
                    <a:gd name="T59" fmla="*/ 1296 h 1621"/>
                    <a:gd name="T60" fmla="*/ 2462 w 3042"/>
                    <a:gd name="T61" fmla="*/ 1503 h 1621"/>
                    <a:gd name="T62" fmla="*/ 2279 w 3042"/>
                    <a:gd name="T63" fmla="*/ 1611 h 1621"/>
                    <a:gd name="T64" fmla="*/ 1997 w 3042"/>
                    <a:gd name="T65" fmla="*/ 1563 h 1621"/>
                    <a:gd name="T66" fmla="*/ 1802 w 3042"/>
                    <a:gd name="T67" fmla="*/ 1473 h 1621"/>
                    <a:gd name="T68" fmla="*/ 1727 w 3042"/>
                    <a:gd name="T69" fmla="*/ 1383 h 1621"/>
                    <a:gd name="T70" fmla="*/ 1682 w 3042"/>
                    <a:gd name="T71" fmla="*/ 1248 h 1621"/>
                    <a:gd name="T72" fmla="*/ 1469 w 3042"/>
                    <a:gd name="T73" fmla="*/ 966 h 1621"/>
                    <a:gd name="T74" fmla="*/ 1019 w 3042"/>
                    <a:gd name="T75" fmla="*/ 726 h 1621"/>
                    <a:gd name="T76" fmla="*/ 449 w 3042"/>
                    <a:gd name="T77" fmla="*/ 696 h 1621"/>
                    <a:gd name="T78" fmla="*/ 179 w 3042"/>
                    <a:gd name="T79" fmla="*/ 741 h 1621"/>
                    <a:gd name="T80" fmla="*/ 17 w 3042"/>
                    <a:gd name="T81" fmla="*/ 657 h 16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3042" h="1621">
                      <a:moveTo>
                        <a:pt x="17" y="657"/>
                      </a:moveTo>
                      <a:cubicBezTo>
                        <a:pt x="0" y="599"/>
                        <a:pt x="57" y="459"/>
                        <a:pt x="77" y="393"/>
                      </a:cubicBezTo>
                      <a:cubicBezTo>
                        <a:pt x="97" y="327"/>
                        <a:pt x="125" y="293"/>
                        <a:pt x="137" y="258"/>
                      </a:cubicBezTo>
                      <a:cubicBezTo>
                        <a:pt x="149" y="223"/>
                        <a:pt x="130" y="208"/>
                        <a:pt x="152" y="183"/>
                      </a:cubicBezTo>
                      <a:cubicBezTo>
                        <a:pt x="174" y="158"/>
                        <a:pt x="212" y="118"/>
                        <a:pt x="272" y="108"/>
                      </a:cubicBezTo>
                      <a:cubicBezTo>
                        <a:pt x="332" y="98"/>
                        <a:pt x="440" y="113"/>
                        <a:pt x="512" y="123"/>
                      </a:cubicBezTo>
                      <a:cubicBezTo>
                        <a:pt x="584" y="133"/>
                        <a:pt x="630" y="158"/>
                        <a:pt x="707" y="168"/>
                      </a:cubicBezTo>
                      <a:cubicBezTo>
                        <a:pt x="784" y="178"/>
                        <a:pt x="886" y="186"/>
                        <a:pt x="974" y="186"/>
                      </a:cubicBezTo>
                      <a:cubicBezTo>
                        <a:pt x="1062" y="186"/>
                        <a:pt x="1190" y="196"/>
                        <a:pt x="1238" y="165"/>
                      </a:cubicBezTo>
                      <a:lnTo>
                        <a:pt x="1265" y="0"/>
                      </a:lnTo>
                      <a:lnTo>
                        <a:pt x="1364" y="54"/>
                      </a:lnTo>
                      <a:lnTo>
                        <a:pt x="1457" y="87"/>
                      </a:lnTo>
                      <a:lnTo>
                        <a:pt x="1547" y="99"/>
                      </a:lnTo>
                      <a:cubicBezTo>
                        <a:pt x="1588" y="102"/>
                        <a:pt x="1654" y="109"/>
                        <a:pt x="1703" y="108"/>
                      </a:cubicBezTo>
                      <a:cubicBezTo>
                        <a:pt x="1752" y="107"/>
                        <a:pt x="1808" y="99"/>
                        <a:pt x="1844" y="93"/>
                      </a:cubicBezTo>
                      <a:cubicBezTo>
                        <a:pt x="1880" y="87"/>
                        <a:pt x="1893" y="77"/>
                        <a:pt x="1922" y="72"/>
                      </a:cubicBezTo>
                      <a:cubicBezTo>
                        <a:pt x="1951" y="67"/>
                        <a:pt x="1995" y="63"/>
                        <a:pt x="2021" y="60"/>
                      </a:cubicBezTo>
                      <a:cubicBezTo>
                        <a:pt x="2047" y="57"/>
                        <a:pt x="2064" y="56"/>
                        <a:pt x="2081" y="54"/>
                      </a:cubicBezTo>
                      <a:lnTo>
                        <a:pt x="2123" y="51"/>
                      </a:lnTo>
                      <a:lnTo>
                        <a:pt x="2177" y="108"/>
                      </a:lnTo>
                      <a:lnTo>
                        <a:pt x="2225" y="54"/>
                      </a:lnTo>
                      <a:cubicBezTo>
                        <a:pt x="2267" y="44"/>
                        <a:pt x="2345" y="47"/>
                        <a:pt x="2429" y="51"/>
                      </a:cubicBezTo>
                      <a:cubicBezTo>
                        <a:pt x="2513" y="55"/>
                        <a:pt x="2639" y="59"/>
                        <a:pt x="2729" y="81"/>
                      </a:cubicBezTo>
                      <a:cubicBezTo>
                        <a:pt x="2819" y="103"/>
                        <a:pt x="2919" y="125"/>
                        <a:pt x="2969" y="186"/>
                      </a:cubicBezTo>
                      <a:cubicBezTo>
                        <a:pt x="3019" y="247"/>
                        <a:pt x="3042" y="400"/>
                        <a:pt x="3032" y="447"/>
                      </a:cubicBezTo>
                      <a:cubicBezTo>
                        <a:pt x="3022" y="494"/>
                        <a:pt x="2954" y="468"/>
                        <a:pt x="2912" y="468"/>
                      </a:cubicBezTo>
                      <a:cubicBezTo>
                        <a:pt x="2870" y="468"/>
                        <a:pt x="2844" y="420"/>
                        <a:pt x="2777" y="447"/>
                      </a:cubicBezTo>
                      <a:cubicBezTo>
                        <a:pt x="2710" y="474"/>
                        <a:pt x="2565" y="544"/>
                        <a:pt x="2507" y="633"/>
                      </a:cubicBezTo>
                      <a:cubicBezTo>
                        <a:pt x="2449" y="722"/>
                        <a:pt x="2427" y="871"/>
                        <a:pt x="2429" y="981"/>
                      </a:cubicBezTo>
                      <a:cubicBezTo>
                        <a:pt x="2431" y="1091"/>
                        <a:pt x="2514" y="1209"/>
                        <a:pt x="2519" y="1296"/>
                      </a:cubicBezTo>
                      <a:cubicBezTo>
                        <a:pt x="2524" y="1383"/>
                        <a:pt x="2502" y="1451"/>
                        <a:pt x="2462" y="1503"/>
                      </a:cubicBezTo>
                      <a:cubicBezTo>
                        <a:pt x="2422" y="1555"/>
                        <a:pt x="2357" y="1601"/>
                        <a:pt x="2279" y="1611"/>
                      </a:cubicBezTo>
                      <a:cubicBezTo>
                        <a:pt x="2201" y="1621"/>
                        <a:pt x="2076" y="1586"/>
                        <a:pt x="1997" y="1563"/>
                      </a:cubicBezTo>
                      <a:cubicBezTo>
                        <a:pt x="1918" y="1540"/>
                        <a:pt x="1847" y="1503"/>
                        <a:pt x="1802" y="1473"/>
                      </a:cubicBezTo>
                      <a:cubicBezTo>
                        <a:pt x="1757" y="1443"/>
                        <a:pt x="1747" y="1421"/>
                        <a:pt x="1727" y="1383"/>
                      </a:cubicBezTo>
                      <a:cubicBezTo>
                        <a:pt x="1707" y="1345"/>
                        <a:pt x="1725" y="1317"/>
                        <a:pt x="1682" y="1248"/>
                      </a:cubicBezTo>
                      <a:cubicBezTo>
                        <a:pt x="1639" y="1179"/>
                        <a:pt x="1579" y="1053"/>
                        <a:pt x="1469" y="966"/>
                      </a:cubicBezTo>
                      <a:cubicBezTo>
                        <a:pt x="1359" y="879"/>
                        <a:pt x="1189" y="771"/>
                        <a:pt x="1019" y="726"/>
                      </a:cubicBezTo>
                      <a:cubicBezTo>
                        <a:pt x="849" y="681"/>
                        <a:pt x="589" y="693"/>
                        <a:pt x="449" y="696"/>
                      </a:cubicBezTo>
                      <a:cubicBezTo>
                        <a:pt x="309" y="699"/>
                        <a:pt x="251" y="748"/>
                        <a:pt x="179" y="741"/>
                      </a:cubicBezTo>
                      <a:cubicBezTo>
                        <a:pt x="107" y="734"/>
                        <a:pt x="34" y="715"/>
                        <a:pt x="17" y="657"/>
                      </a:cubicBez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9" name="Freeform 292"/>
                <p:cNvSpPr>
                  <a:spLocks noChangeAspect="1"/>
                </p:cNvSpPr>
                <p:nvPr/>
              </p:nvSpPr>
              <p:spPr bwMode="auto">
                <a:xfrm>
                  <a:off x="3898" y="5811"/>
                  <a:ext cx="1162" cy="277"/>
                </a:xfrm>
                <a:custGeom>
                  <a:avLst/>
                  <a:gdLst>
                    <a:gd name="T0" fmla="*/ 182 w 1162"/>
                    <a:gd name="T1" fmla="*/ 270 h 277"/>
                    <a:gd name="T2" fmla="*/ 17 w 1162"/>
                    <a:gd name="T3" fmla="*/ 225 h 277"/>
                    <a:gd name="T4" fmla="*/ 77 w 1162"/>
                    <a:gd name="T5" fmla="*/ 60 h 277"/>
                    <a:gd name="T6" fmla="*/ 482 w 1162"/>
                    <a:gd name="T7" fmla="*/ 0 h 277"/>
                    <a:gd name="T8" fmla="*/ 677 w 1162"/>
                    <a:gd name="T9" fmla="*/ 60 h 277"/>
                    <a:gd name="T10" fmla="*/ 917 w 1162"/>
                    <a:gd name="T11" fmla="*/ 45 h 277"/>
                    <a:gd name="T12" fmla="*/ 1142 w 1162"/>
                    <a:gd name="T13" fmla="*/ 75 h 277"/>
                    <a:gd name="T14" fmla="*/ 1037 w 1162"/>
                    <a:gd name="T15" fmla="*/ 120 h 277"/>
                    <a:gd name="T16" fmla="*/ 707 w 1162"/>
                    <a:gd name="T17" fmla="*/ 225 h 277"/>
                    <a:gd name="T18" fmla="*/ 362 w 1162"/>
                    <a:gd name="T19" fmla="*/ 270 h 277"/>
                    <a:gd name="T20" fmla="*/ 182 w 1162"/>
                    <a:gd name="T21" fmla="*/ 270 h 2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162" h="277">
                      <a:moveTo>
                        <a:pt x="182" y="270"/>
                      </a:moveTo>
                      <a:cubicBezTo>
                        <a:pt x="125" y="263"/>
                        <a:pt x="34" y="260"/>
                        <a:pt x="17" y="225"/>
                      </a:cubicBezTo>
                      <a:cubicBezTo>
                        <a:pt x="0" y="190"/>
                        <a:pt x="0" y="97"/>
                        <a:pt x="77" y="60"/>
                      </a:cubicBezTo>
                      <a:cubicBezTo>
                        <a:pt x="154" y="23"/>
                        <a:pt x="382" y="0"/>
                        <a:pt x="482" y="0"/>
                      </a:cubicBezTo>
                      <a:cubicBezTo>
                        <a:pt x="582" y="0"/>
                        <a:pt x="605" y="53"/>
                        <a:pt x="677" y="60"/>
                      </a:cubicBezTo>
                      <a:cubicBezTo>
                        <a:pt x="749" y="67"/>
                        <a:pt x="840" y="43"/>
                        <a:pt x="917" y="45"/>
                      </a:cubicBezTo>
                      <a:cubicBezTo>
                        <a:pt x="994" y="47"/>
                        <a:pt x="1122" y="63"/>
                        <a:pt x="1142" y="75"/>
                      </a:cubicBezTo>
                      <a:cubicBezTo>
                        <a:pt x="1162" y="87"/>
                        <a:pt x="1109" y="95"/>
                        <a:pt x="1037" y="120"/>
                      </a:cubicBezTo>
                      <a:cubicBezTo>
                        <a:pt x="965" y="145"/>
                        <a:pt x="819" y="200"/>
                        <a:pt x="707" y="225"/>
                      </a:cubicBezTo>
                      <a:cubicBezTo>
                        <a:pt x="595" y="250"/>
                        <a:pt x="449" y="263"/>
                        <a:pt x="362" y="270"/>
                      </a:cubicBezTo>
                      <a:cubicBezTo>
                        <a:pt x="275" y="277"/>
                        <a:pt x="219" y="270"/>
                        <a:pt x="182" y="270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C0C0C0">
                        <a:gamma/>
                        <a:shade val="36471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0" name="Freeform 291"/>
                <p:cNvSpPr>
                  <a:spLocks noChangeAspect="1"/>
                </p:cNvSpPr>
                <p:nvPr/>
              </p:nvSpPr>
              <p:spPr bwMode="auto">
                <a:xfrm>
                  <a:off x="4080" y="6261"/>
                  <a:ext cx="1440" cy="390"/>
                </a:xfrm>
                <a:custGeom>
                  <a:avLst/>
                  <a:gdLst>
                    <a:gd name="T0" fmla="*/ 0 w 1440"/>
                    <a:gd name="T1" fmla="*/ 30 h 390"/>
                    <a:gd name="T2" fmla="*/ 870 w 1440"/>
                    <a:gd name="T3" fmla="*/ 60 h 390"/>
                    <a:gd name="T4" fmla="*/ 1440 w 1440"/>
                    <a:gd name="T5" fmla="*/ 390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440" h="390">
                      <a:moveTo>
                        <a:pt x="0" y="30"/>
                      </a:moveTo>
                      <a:cubicBezTo>
                        <a:pt x="315" y="15"/>
                        <a:pt x="630" y="0"/>
                        <a:pt x="870" y="60"/>
                      </a:cubicBezTo>
                      <a:cubicBezTo>
                        <a:pt x="1110" y="120"/>
                        <a:pt x="1345" y="335"/>
                        <a:pt x="1440" y="390"/>
                      </a:cubicBez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1" name="Freeform 290"/>
                <p:cNvSpPr>
                  <a:spLocks noChangeAspect="1"/>
                </p:cNvSpPr>
                <p:nvPr/>
              </p:nvSpPr>
              <p:spPr bwMode="auto">
                <a:xfrm>
                  <a:off x="4095" y="6201"/>
                  <a:ext cx="1440" cy="390"/>
                </a:xfrm>
                <a:custGeom>
                  <a:avLst/>
                  <a:gdLst>
                    <a:gd name="T0" fmla="*/ 0 w 1440"/>
                    <a:gd name="T1" fmla="*/ 30 h 390"/>
                    <a:gd name="T2" fmla="*/ 870 w 1440"/>
                    <a:gd name="T3" fmla="*/ 60 h 390"/>
                    <a:gd name="T4" fmla="*/ 1440 w 1440"/>
                    <a:gd name="T5" fmla="*/ 390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440" h="390">
                      <a:moveTo>
                        <a:pt x="0" y="30"/>
                      </a:moveTo>
                      <a:cubicBezTo>
                        <a:pt x="315" y="15"/>
                        <a:pt x="630" y="0"/>
                        <a:pt x="870" y="60"/>
                      </a:cubicBezTo>
                      <a:cubicBezTo>
                        <a:pt x="1110" y="120"/>
                        <a:pt x="1345" y="335"/>
                        <a:pt x="1440" y="390"/>
                      </a:cubicBez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2" name="Freeform 289"/>
                <p:cNvSpPr>
                  <a:spLocks noChangeAspect="1"/>
                </p:cNvSpPr>
                <p:nvPr/>
              </p:nvSpPr>
              <p:spPr bwMode="auto">
                <a:xfrm>
                  <a:off x="4110" y="6231"/>
                  <a:ext cx="1440" cy="390"/>
                </a:xfrm>
                <a:custGeom>
                  <a:avLst/>
                  <a:gdLst>
                    <a:gd name="T0" fmla="*/ 0 w 1440"/>
                    <a:gd name="T1" fmla="*/ 30 h 390"/>
                    <a:gd name="T2" fmla="*/ 870 w 1440"/>
                    <a:gd name="T3" fmla="*/ 60 h 390"/>
                    <a:gd name="T4" fmla="*/ 1440 w 1440"/>
                    <a:gd name="T5" fmla="*/ 390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440" h="390">
                      <a:moveTo>
                        <a:pt x="0" y="30"/>
                      </a:moveTo>
                      <a:cubicBezTo>
                        <a:pt x="315" y="15"/>
                        <a:pt x="630" y="0"/>
                        <a:pt x="870" y="60"/>
                      </a:cubicBezTo>
                      <a:cubicBezTo>
                        <a:pt x="1110" y="120"/>
                        <a:pt x="1345" y="335"/>
                        <a:pt x="1440" y="390"/>
                      </a:cubicBez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3" name="Freeform 288"/>
                <p:cNvSpPr>
                  <a:spLocks noChangeAspect="1"/>
                </p:cNvSpPr>
                <p:nvPr/>
              </p:nvSpPr>
              <p:spPr bwMode="auto">
                <a:xfrm>
                  <a:off x="4140" y="6321"/>
                  <a:ext cx="1440" cy="405"/>
                </a:xfrm>
                <a:custGeom>
                  <a:avLst/>
                  <a:gdLst>
                    <a:gd name="T0" fmla="*/ 0 w 1440"/>
                    <a:gd name="T1" fmla="*/ 15 h 405"/>
                    <a:gd name="T2" fmla="*/ 345 w 1440"/>
                    <a:gd name="T3" fmla="*/ 0 h 405"/>
                    <a:gd name="T4" fmla="*/ 510 w 1440"/>
                    <a:gd name="T5" fmla="*/ 15 h 405"/>
                    <a:gd name="T6" fmla="*/ 870 w 1440"/>
                    <a:gd name="T7" fmla="*/ 75 h 405"/>
                    <a:gd name="T8" fmla="*/ 1200 w 1440"/>
                    <a:gd name="T9" fmla="*/ 240 h 405"/>
                    <a:gd name="T10" fmla="*/ 1440 w 1440"/>
                    <a:gd name="T11" fmla="*/ 405 h 4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440" h="405">
                      <a:moveTo>
                        <a:pt x="0" y="15"/>
                      </a:moveTo>
                      <a:cubicBezTo>
                        <a:pt x="57" y="13"/>
                        <a:pt x="260" y="0"/>
                        <a:pt x="345" y="0"/>
                      </a:cubicBezTo>
                      <a:cubicBezTo>
                        <a:pt x="430" y="0"/>
                        <a:pt x="423" y="3"/>
                        <a:pt x="510" y="15"/>
                      </a:cubicBezTo>
                      <a:cubicBezTo>
                        <a:pt x="597" y="27"/>
                        <a:pt x="755" y="37"/>
                        <a:pt x="870" y="75"/>
                      </a:cubicBezTo>
                      <a:cubicBezTo>
                        <a:pt x="985" y="113"/>
                        <a:pt x="1105" y="185"/>
                        <a:pt x="1200" y="240"/>
                      </a:cubicBezTo>
                      <a:cubicBezTo>
                        <a:pt x="1295" y="295"/>
                        <a:pt x="1390" y="371"/>
                        <a:pt x="1440" y="405"/>
                      </a:cubicBez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4" name="Freeform 287"/>
                <p:cNvSpPr>
                  <a:spLocks noChangeAspect="1"/>
                </p:cNvSpPr>
                <p:nvPr/>
              </p:nvSpPr>
              <p:spPr bwMode="auto">
                <a:xfrm>
                  <a:off x="5130" y="6471"/>
                  <a:ext cx="585" cy="585"/>
                </a:xfrm>
                <a:custGeom>
                  <a:avLst/>
                  <a:gdLst>
                    <a:gd name="T0" fmla="*/ 0 w 585"/>
                    <a:gd name="T1" fmla="*/ 0 h 585"/>
                    <a:gd name="T2" fmla="*/ 150 w 585"/>
                    <a:gd name="T3" fmla="*/ 105 h 585"/>
                    <a:gd name="T4" fmla="*/ 345 w 585"/>
                    <a:gd name="T5" fmla="*/ 240 h 585"/>
                    <a:gd name="T6" fmla="*/ 585 w 585"/>
                    <a:gd name="T7" fmla="*/ 585 h 5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85" h="585">
                      <a:moveTo>
                        <a:pt x="0" y="0"/>
                      </a:moveTo>
                      <a:cubicBezTo>
                        <a:pt x="25" y="17"/>
                        <a:pt x="93" y="65"/>
                        <a:pt x="150" y="105"/>
                      </a:cubicBezTo>
                      <a:cubicBezTo>
                        <a:pt x="207" y="145"/>
                        <a:pt x="272" y="160"/>
                        <a:pt x="345" y="240"/>
                      </a:cubicBezTo>
                      <a:cubicBezTo>
                        <a:pt x="418" y="320"/>
                        <a:pt x="535" y="513"/>
                        <a:pt x="585" y="585"/>
                      </a:cubicBez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5" name="Arc 286"/>
                <p:cNvSpPr>
                  <a:spLocks noChangeAspect="1"/>
                </p:cNvSpPr>
                <p:nvPr/>
              </p:nvSpPr>
              <p:spPr bwMode="auto">
                <a:xfrm flipV="1">
                  <a:off x="5016" y="5772"/>
                  <a:ext cx="932" cy="186"/>
                </a:xfrm>
                <a:custGeom>
                  <a:avLst/>
                  <a:gdLst>
                    <a:gd name="G0" fmla="+- 20600 0 0"/>
                    <a:gd name="G1" fmla="+- 21600 0 0"/>
                    <a:gd name="G2" fmla="+- 21600 0 0"/>
                    <a:gd name="T0" fmla="*/ 0 w 42200"/>
                    <a:gd name="T1" fmla="*/ 15105 h 21600"/>
                    <a:gd name="T2" fmla="*/ 42200 w 42200"/>
                    <a:gd name="T3" fmla="*/ 21480 h 21600"/>
                    <a:gd name="T4" fmla="*/ 20600 w 422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2200" h="21600" fill="none" extrusionOk="0">
                      <a:moveTo>
                        <a:pt x="-1" y="15104"/>
                      </a:moveTo>
                      <a:cubicBezTo>
                        <a:pt x="2834" y="6113"/>
                        <a:pt x="11172" y="-1"/>
                        <a:pt x="20600" y="0"/>
                      </a:cubicBezTo>
                      <a:cubicBezTo>
                        <a:pt x="32482" y="0"/>
                        <a:pt x="42133" y="9597"/>
                        <a:pt x="42199" y="21480"/>
                      </a:cubicBezTo>
                    </a:path>
                    <a:path w="42200" h="21600" stroke="0" extrusionOk="0">
                      <a:moveTo>
                        <a:pt x="-1" y="15104"/>
                      </a:moveTo>
                      <a:cubicBezTo>
                        <a:pt x="2834" y="6113"/>
                        <a:pt x="11172" y="-1"/>
                        <a:pt x="20600" y="0"/>
                      </a:cubicBezTo>
                      <a:cubicBezTo>
                        <a:pt x="32482" y="0"/>
                        <a:pt x="42133" y="9597"/>
                        <a:pt x="42199" y="21480"/>
                      </a:cubicBezTo>
                      <a:lnTo>
                        <a:pt x="2060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0C0C0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6" name="Freeform 285"/>
                <p:cNvSpPr>
                  <a:spLocks noChangeAspect="1"/>
                </p:cNvSpPr>
                <p:nvPr/>
              </p:nvSpPr>
              <p:spPr bwMode="auto">
                <a:xfrm>
                  <a:off x="6053" y="5952"/>
                  <a:ext cx="530" cy="834"/>
                </a:xfrm>
                <a:custGeom>
                  <a:avLst/>
                  <a:gdLst>
                    <a:gd name="T0" fmla="*/ 22 w 530"/>
                    <a:gd name="T1" fmla="*/ 639 h 834"/>
                    <a:gd name="T2" fmla="*/ 37 w 530"/>
                    <a:gd name="T3" fmla="*/ 294 h 834"/>
                    <a:gd name="T4" fmla="*/ 187 w 530"/>
                    <a:gd name="T5" fmla="*/ 99 h 834"/>
                    <a:gd name="T6" fmla="*/ 442 w 530"/>
                    <a:gd name="T7" fmla="*/ 9 h 834"/>
                    <a:gd name="T8" fmla="*/ 530 w 530"/>
                    <a:gd name="T9" fmla="*/ 154 h 834"/>
                    <a:gd name="T10" fmla="*/ 292 w 530"/>
                    <a:gd name="T11" fmla="*/ 279 h 834"/>
                    <a:gd name="T12" fmla="*/ 142 w 530"/>
                    <a:gd name="T13" fmla="*/ 549 h 834"/>
                    <a:gd name="T14" fmla="*/ 172 w 530"/>
                    <a:gd name="T15" fmla="*/ 819 h 834"/>
                    <a:gd name="T16" fmla="*/ 22 w 530"/>
                    <a:gd name="T17" fmla="*/ 639 h 8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30" h="834">
                      <a:moveTo>
                        <a:pt x="22" y="639"/>
                      </a:moveTo>
                      <a:cubicBezTo>
                        <a:pt x="0" y="552"/>
                        <a:pt x="10" y="384"/>
                        <a:pt x="37" y="294"/>
                      </a:cubicBezTo>
                      <a:cubicBezTo>
                        <a:pt x="64" y="204"/>
                        <a:pt x="120" y="146"/>
                        <a:pt x="187" y="99"/>
                      </a:cubicBezTo>
                      <a:cubicBezTo>
                        <a:pt x="254" y="52"/>
                        <a:pt x="385" y="0"/>
                        <a:pt x="442" y="9"/>
                      </a:cubicBezTo>
                      <a:lnTo>
                        <a:pt x="530" y="154"/>
                      </a:lnTo>
                      <a:lnTo>
                        <a:pt x="292" y="279"/>
                      </a:lnTo>
                      <a:lnTo>
                        <a:pt x="142" y="549"/>
                      </a:lnTo>
                      <a:lnTo>
                        <a:pt x="172" y="819"/>
                      </a:lnTo>
                      <a:cubicBezTo>
                        <a:pt x="152" y="834"/>
                        <a:pt x="53" y="677"/>
                        <a:pt x="22" y="63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FF">
                        <a:gamma/>
                        <a:shade val="60784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7" name="Freeform 284"/>
                <p:cNvSpPr>
                  <a:spLocks noChangeAspect="1"/>
                </p:cNvSpPr>
                <p:nvPr/>
              </p:nvSpPr>
              <p:spPr bwMode="auto">
                <a:xfrm>
                  <a:off x="5730" y="6906"/>
                  <a:ext cx="299" cy="415"/>
                </a:xfrm>
                <a:custGeom>
                  <a:avLst/>
                  <a:gdLst>
                    <a:gd name="T0" fmla="*/ 95 w 299"/>
                    <a:gd name="T1" fmla="*/ 111 h 415"/>
                    <a:gd name="T2" fmla="*/ 150 w 299"/>
                    <a:gd name="T3" fmla="*/ 0 h 415"/>
                    <a:gd name="T4" fmla="*/ 270 w 299"/>
                    <a:gd name="T5" fmla="*/ 60 h 415"/>
                    <a:gd name="T6" fmla="*/ 299 w 299"/>
                    <a:gd name="T7" fmla="*/ 167 h 415"/>
                    <a:gd name="T8" fmla="*/ 252 w 299"/>
                    <a:gd name="T9" fmla="*/ 321 h 415"/>
                    <a:gd name="T10" fmla="*/ 189 w 299"/>
                    <a:gd name="T11" fmla="*/ 406 h 415"/>
                    <a:gd name="T12" fmla="*/ 0 w 299"/>
                    <a:gd name="T13" fmla="*/ 378 h 4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9" h="415">
                      <a:moveTo>
                        <a:pt x="95" y="111"/>
                      </a:moveTo>
                      <a:lnTo>
                        <a:pt x="150" y="0"/>
                      </a:lnTo>
                      <a:lnTo>
                        <a:pt x="270" y="60"/>
                      </a:lnTo>
                      <a:lnTo>
                        <a:pt x="299" y="167"/>
                      </a:lnTo>
                      <a:lnTo>
                        <a:pt x="252" y="321"/>
                      </a:lnTo>
                      <a:lnTo>
                        <a:pt x="189" y="406"/>
                      </a:lnTo>
                      <a:cubicBezTo>
                        <a:pt x="147" y="415"/>
                        <a:pt x="39" y="383"/>
                        <a:pt x="0" y="378"/>
                      </a:cubicBezTo>
                    </a:path>
                  </a:pathLst>
                </a:custGeom>
                <a:gradFill rotWithShape="0">
                  <a:gsLst>
                    <a:gs pos="0">
                      <a:srgbClr val="C0C0C0">
                        <a:gamma/>
                        <a:shade val="48627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8" name="Freeform 283"/>
                <p:cNvSpPr>
                  <a:spLocks noChangeAspect="1"/>
                </p:cNvSpPr>
                <p:nvPr/>
              </p:nvSpPr>
              <p:spPr bwMode="auto">
                <a:xfrm>
                  <a:off x="4065" y="6156"/>
                  <a:ext cx="1845" cy="1110"/>
                </a:xfrm>
                <a:custGeom>
                  <a:avLst/>
                  <a:gdLst>
                    <a:gd name="T0" fmla="*/ 0 w 1845"/>
                    <a:gd name="T1" fmla="*/ 120 h 1110"/>
                    <a:gd name="T2" fmla="*/ 225 w 1845"/>
                    <a:gd name="T3" fmla="*/ 45 h 1110"/>
                    <a:gd name="T4" fmla="*/ 495 w 1845"/>
                    <a:gd name="T5" fmla="*/ 0 h 1110"/>
                    <a:gd name="T6" fmla="*/ 990 w 1845"/>
                    <a:gd name="T7" fmla="*/ 60 h 1110"/>
                    <a:gd name="T8" fmla="*/ 1365 w 1845"/>
                    <a:gd name="T9" fmla="*/ 240 h 1110"/>
                    <a:gd name="T10" fmla="*/ 1500 w 1845"/>
                    <a:gd name="T11" fmla="*/ 315 h 1110"/>
                    <a:gd name="T12" fmla="*/ 1665 w 1845"/>
                    <a:gd name="T13" fmla="*/ 480 h 1110"/>
                    <a:gd name="T14" fmla="*/ 1815 w 1845"/>
                    <a:gd name="T15" fmla="*/ 720 h 1110"/>
                    <a:gd name="T16" fmla="*/ 1845 w 1845"/>
                    <a:gd name="T17" fmla="*/ 825 h 1110"/>
                    <a:gd name="T18" fmla="*/ 1770 w 1845"/>
                    <a:gd name="T19" fmla="*/ 1020 h 1110"/>
                    <a:gd name="T20" fmla="*/ 1725 w 1845"/>
                    <a:gd name="T21" fmla="*/ 1110 h 1110"/>
                    <a:gd name="T22" fmla="*/ 1545 w 1845"/>
                    <a:gd name="T23" fmla="*/ 1020 h 1110"/>
                    <a:gd name="T24" fmla="*/ 1440 w 1845"/>
                    <a:gd name="T25" fmla="*/ 915 h 1110"/>
                    <a:gd name="T26" fmla="*/ 1380 w 1845"/>
                    <a:gd name="T27" fmla="*/ 735 h 1110"/>
                    <a:gd name="T28" fmla="*/ 1005 w 1845"/>
                    <a:gd name="T29" fmla="*/ 375 h 1110"/>
                    <a:gd name="T30" fmla="*/ 525 w 1845"/>
                    <a:gd name="T31" fmla="*/ 240 h 1110"/>
                    <a:gd name="T32" fmla="*/ 282 w 1845"/>
                    <a:gd name="T33" fmla="*/ 231 h 1110"/>
                    <a:gd name="T34" fmla="*/ 144 w 1845"/>
                    <a:gd name="T35" fmla="*/ 216 h 1110"/>
                    <a:gd name="T36" fmla="*/ 120 w 1845"/>
                    <a:gd name="T37" fmla="*/ 228 h 1110"/>
                    <a:gd name="T38" fmla="*/ 63 w 1845"/>
                    <a:gd name="T39" fmla="*/ 204 h 1110"/>
                    <a:gd name="T40" fmla="*/ 9 w 1845"/>
                    <a:gd name="T41" fmla="*/ 231 h 1110"/>
                    <a:gd name="T42" fmla="*/ 0 w 1845"/>
                    <a:gd name="T43" fmla="*/ 120 h 1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845" h="1110">
                      <a:moveTo>
                        <a:pt x="0" y="120"/>
                      </a:moveTo>
                      <a:lnTo>
                        <a:pt x="225" y="45"/>
                      </a:lnTo>
                      <a:lnTo>
                        <a:pt x="495" y="0"/>
                      </a:lnTo>
                      <a:lnTo>
                        <a:pt x="990" y="60"/>
                      </a:lnTo>
                      <a:lnTo>
                        <a:pt x="1365" y="240"/>
                      </a:lnTo>
                      <a:cubicBezTo>
                        <a:pt x="1450" y="282"/>
                        <a:pt x="1450" y="275"/>
                        <a:pt x="1500" y="315"/>
                      </a:cubicBezTo>
                      <a:cubicBezTo>
                        <a:pt x="1550" y="355"/>
                        <a:pt x="1613" y="413"/>
                        <a:pt x="1665" y="480"/>
                      </a:cubicBezTo>
                      <a:lnTo>
                        <a:pt x="1815" y="720"/>
                      </a:lnTo>
                      <a:lnTo>
                        <a:pt x="1845" y="825"/>
                      </a:lnTo>
                      <a:lnTo>
                        <a:pt x="1770" y="1020"/>
                      </a:lnTo>
                      <a:lnTo>
                        <a:pt x="1725" y="1110"/>
                      </a:lnTo>
                      <a:cubicBezTo>
                        <a:pt x="1688" y="1110"/>
                        <a:pt x="1593" y="1053"/>
                        <a:pt x="1545" y="1020"/>
                      </a:cubicBezTo>
                      <a:cubicBezTo>
                        <a:pt x="1497" y="987"/>
                        <a:pt x="1467" y="963"/>
                        <a:pt x="1440" y="915"/>
                      </a:cubicBezTo>
                      <a:cubicBezTo>
                        <a:pt x="1413" y="867"/>
                        <a:pt x="1452" y="825"/>
                        <a:pt x="1380" y="735"/>
                      </a:cubicBezTo>
                      <a:cubicBezTo>
                        <a:pt x="1308" y="645"/>
                        <a:pt x="1147" y="457"/>
                        <a:pt x="1005" y="375"/>
                      </a:cubicBezTo>
                      <a:cubicBezTo>
                        <a:pt x="863" y="293"/>
                        <a:pt x="645" y="264"/>
                        <a:pt x="525" y="240"/>
                      </a:cubicBezTo>
                      <a:lnTo>
                        <a:pt x="282" y="231"/>
                      </a:lnTo>
                      <a:lnTo>
                        <a:pt x="144" y="216"/>
                      </a:lnTo>
                      <a:lnTo>
                        <a:pt x="120" y="228"/>
                      </a:lnTo>
                      <a:lnTo>
                        <a:pt x="63" y="204"/>
                      </a:lnTo>
                      <a:lnTo>
                        <a:pt x="9" y="231"/>
                      </a:lnTo>
                      <a:lnTo>
                        <a:pt x="0" y="12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FFFFFF"/>
                    </a:gs>
                    <a:gs pos="5000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9" name="Rectangle 282"/>
                <p:cNvSpPr>
                  <a:spLocks noChangeAspect="1" noChangeArrowheads="1"/>
                </p:cNvSpPr>
                <p:nvPr/>
              </p:nvSpPr>
              <p:spPr bwMode="auto">
                <a:xfrm>
                  <a:off x="4035" y="6204"/>
                  <a:ext cx="318" cy="189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60784"/>
                        <a:invGamma/>
                      </a:srgbClr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0" name="Rectangle 281"/>
                <p:cNvSpPr>
                  <a:spLocks noChangeAspect="1" noChangeArrowheads="1"/>
                </p:cNvSpPr>
                <p:nvPr/>
              </p:nvSpPr>
              <p:spPr bwMode="auto">
                <a:xfrm>
                  <a:off x="4140" y="6156"/>
                  <a:ext cx="261" cy="140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6666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1" name="Rectangle 280"/>
                <p:cNvSpPr>
                  <a:spLocks noChangeAspect="1" noChangeArrowheads="1"/>
                </p:cNvSpPr>
                <p:nvPr/>
              </p:nvSpPr>
              <p:spPr bwMode="auto">
                <a:xfrm>
                  <a:off x="4368" y="6066"/>
                  <a:ext cx="285" cy="143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6666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2" name="Rectangle 279"/>
                <p:cNvSpPr>
                  <a:spLocks noChangeAspect="1" noChangeArrowheads="1"/>
                </p:cNvSpPr>
                <p:nvPr/>
              </p:nvSpPr>
              <p:spPr bwMode="auto">
                <a:xfrm>
                  <a:off x="4239" y="6141"/>
                  <a:ext cx="240" cy="98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6666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3" name="Rectangle 278"/>
                <p:cNvSpPr>
                  <a:spLocks noChangeAspect="1" noChangeArrowheads="1"/>
                </p:cNvSpPr>
                <p:nvPr/>
              </p:nvSpPr>
              <p:spPr bwMode="auto">
                <a:xfrm>
                  <a:off x="4470" y="6081"/>
                  <a:ext cx="210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75686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4" name="AutoShape 277"/>
                <p:cNvSpPr>
                  <a:spLocks noChangeAspect="1" noChangeArrowheads="1"/>
                </p:cNvSpPr>
                <p:nvPr/>
              </p:nvSpPr>
              <p:spPr bwMode="auto">
                <a:xfrm>
                  <a:off x="3971" y="5564"/>
                  <a:ext cx="318" cy="420"/>
                </a:xfrm>
                <a:prstGeom prst="can">
                  <a:avLst>
                    <a:gd name="adj" fmla="val 56603"/>
                  </a:avLst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5" name="Line 276"/>
                <p:cNvSpPr>
                  <a:spLocks noChangeAspect="1" noChangeShapeType="1"/>
                </p:cNvSpPr>
                <p:nvPr/>
              </p:nvSpPr>
              <p:spPr bwMode="auto">
                <a:xfrm>
                  <a:off x="4232" y="4034"/>
                  <a:ext cx="6" cy="161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96" name="Group 271"/>
                <p:cNvGrpSpPr>
                  <a:grpSpLocks noChangeAspect="1"/>
                </p:cNvGrpSpPr>
                <p:nvPr/>
              </p:nvGrpSpPr>
              <p:grpSpPr bwMode="auto">
                <a:xfrm>
                  <a:off x="4004" y="4706"/>
                  <a:ext cx="240" cy="1014"/>
                  <a:chOff x="6474" y="3695"/>
                  <a:chExt cx="240" cy="667"/>
                </a:xfrm>
              </p:grpSpPr>
              <p:sp>
                <p:nvSpPr>
                  <p:cNvPr id="328" name="Rectangle 27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528" y="3695"/>
                    <a:ext cx="138" cy="667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3137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3137"/>
                          <a:invGamma/>
                        </a:srgbClr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29" name="Rectangle 27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654" y="3695"/>
                    <a:ext cx="60" cy="667"/>
                  </a:xfrm>
                  <a:prstGeom prst="rect">
                    <a:avLst/>
                  </a:pr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30" name="Rectangle 27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510" y="3695"/>
                    <a:ext cx="78" cy="667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10196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31" name="Rectangle 27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74" y="3695"/>
                    <a:ext cx="36" cy="667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97" name="Freeform 270"/>
                <p:cNvSpPr>
                  <a:spLocks noChangeAspect="1"/>
                </p:cNvSpPr>
                <p:nvPr/>
              </p:nvSpPr>
              <p:spPr bwMode="auto">
                <a:xfrm>
                  <a:off x="4002" y="5655"/>
                  <a:ext cx="251" cy="78"/>
                </a:xfrm>
                <a:custGeom>
                  <a:avLst/>
                  <a:gdLst>
                    <a:gd name="T0" fmla="*/ 0 w 251"/>
                    <a:gd name="T1" fmla="*/ 60 h 93"/>
                    <a:gd name="T2" fmla="*/ 6 w 251"/>
                    <a:gd name="T3" fmla="*/ 0 h 93"/>
                    <a:gd name="T4" fmla="*/ 45 w 251"/>
                    <a:gd name="T5" fmla="*/ 28 h 93"/>
                    <a:gd name="T6" fmla="*/ 79 w 251"/>
                    <a:gd name="T7" fmla="*/ 43 h 93"/>
                    <a:gd name="T8" fmla="*/ 129 w 251"/>
                    <a:gd name="T9" fmla="*/ 53 h 93"/>
                    <a:gd name="T10" fmla="*/ 194 w 251"/>
                    <a:gd name="T11" fmla="*/ 43 h 93"/>
                    <a:gd name="T12" fmla="*/ 226 w 251"/>
                    <a:gd name="T13" fmla="*/ 28 h 93"/>
                    <a:gd name="T14" fmla="*/ 251 w 251"/>
                    <a:gd name="T15" fmla="*/ 2 h 93"/>
                    <a:gd name="T16" fmla="*/ 249 w 251"/>
                    <a:gd name="T17" fmla="*/ 66 h 93"/>
                    <a:gd name="T18" fmla="*/ 210 w 251"/>
                    <a:gd name="T19" fmla="*/ 78 h 93"/>
                    <a:gd name="T20" fmla="*/ 150 w 251"/>
                    <a:gd name="T21" fmla="*/ 87 h 93"/>
                    <a:gd name="T22" fmla="*/ 87 w 251"/>
                    <a:gd name="T23" fmla="*/ 84 h 93"/>
                    <a:gd name="T24" fmla="*/ 48 w 251"/>
                    <a:gd name="T25" fmla="*/ 93 h 93"/>
                    <a:gd name="T26" fmla="*/ 0 w 251"/>
                    <a:gd name="T27" fmla="*/ 60 h 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51" h="93">
                      <a:moveTo>
                        <a:pt x="0" y="60"/>
                      </a:moveTo>
                      <a:lnTo>
                        <a:pt x="6" y="0"/>
                      </a:lnTo>
                      <a:lnTo>
                        <a:pt x="45" y="28"/>
                      </a:lnTo>
                      <a:lnTo>
                        <a:pt x="79" y="43"/>
                      </a:lnTo>
                      <a:lnTo>
                        <a:pt x="129" y="53"/>
                      </a:lnTo>
                      <a:lnTo>
                        <a:pt x="194" y="43"/>
                      </a:lnTo>
                      <a:lnTo>
                        <a:pt x="226" y="28"/>
                      </a:lnTo>
                      <a:lnTo>
                        <a:pt x="251" y="2"/>
                      </a:lnTo>
                      <a:lnTo>
                        <a:pt x="249" y="66"/>
                      </a:lnTo>
                      <a:lnTo>
                        <a:pt x="210" y="78"/>
                      </a:lnTo>
                      <a:lnTo>
                        <a:pt x="150" y="87"/>
                      </a:lnTo>
                      <a:lnTo>
                        <a:pt x="87" y="84"/>
                      </a:lnTo>
                      <a:lnTo>
                        <a:pt x="48" y="93"/>
                      </a:lnTo>
                      <a:lnTo>
                        <a:pt x="0" y="6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FFFFFF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8" name="Arc 269"/>
                <p:cNvSpPr>
                  <a:spLocks noChangeAspect="1"/>
                </p:cNvSpPr>
                <p:nvPr/>
              </p:nvSpPr>
              <p:spPr bwMode="auto">
                <a:xfrm>
                  <a:off x="4006" y="5624"/>
                  <a:ext cx="244" cy="79"/>
                </a:xfrm>
                <a:custGeom>
                  <a:avLst/>
                  <a:gdLst>
                    <a:gd name="G0" fmla="+- 21299 0 0"/>
                    <a:gd name="G1" fmla="+- 0 0 0"/>
                    <a:gd name="G2" fmla="+- 21600 0 0"/>
                    <a:gd name="T0" fmla="*/ 42853 w 42853"/>
                    <a:gd name="T1" fmla="*/ 1413 h 21600"/>
                    <a:gd name="T2" fmla="*/ 0 w 42853"/>
                    <a:gd name="T3" fmla="*/ 3592 h 21600"/>
                    <a:gd name="T4" fmla="*/ 21299 w 42853"/>
                    <a:gd name="T5" fmla="*/ 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2853" h="21600" fill="none" extrusionOk="0">
                      <a:moveTo>
                        <a:pt x="42852" y="1412"/>
                      </a:moveTo>
                      <a:cubicBezTo>
                        <a:pt x="42108" y="12769"/>
                        <a:pt x="32679" y="21599"/>
                        <a:pt x="21299" y="21600"/>
                      </a:cubicBezTo>
                      <a:cubicBezTo>
                        <a:pt x="10755" y="21600"/>
                        <a:pt x="1753" y="13988"/>
                        <a:pt x="-1" y="3592"/>
                      </a:cubicBezTo>
                    </a:path>
                    <a:path w="42853" h="21600" stroke="0" extrusionOk="0">
                      <a:moveTo>
                        <a:pt x="42852" y="1412"/>
                      </a:moveTo>
                      <a:cubicBezTo>
                        <a:pt x="42108" y="12769"/>
                        <a:pt x="32679" y="21599"/>
                        <a:pt x="21299" y="21600"/>
                      </a:cubicBezTo>
                      <a:cubicBezTo>
                        <a:pt x="10755" y="21600"/>
                        <a:pt x="1753" y="13988"/>
                        <a:pt x="-1" y="3592"/>
                      </a:cubicBezTo>
                      <a:lnTo>
                        <a:pt x="21299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9" name="Line 268"/>
                <p:cNvSpPr>
                  <a:spLocks noChangeAspect="1" noChangeShapeType="1"/>
                </p:cNvSpPr>
                <p:nvPr/>
              </p:nvSpPr>
              <p:spPr bwMode="auto">
                <a:xfrm>
                  <a:off x="4010" y="4058"/>
                  <a:ext cx="0" cy="157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0" name="Line 2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178" y="5645"/>
                  <a:ext cx="72" cy="6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101" name="Group 242"/>
                <p:cNvGrpSpPr>
                  <a:grpSpLocks noChangeAspect="1"/>
                </p:cNvGrpSpPr>
                <p:nvPr/>
              </p:nvGrpSpPr>
              <p:grpSpPr bwMode="auto">
                <a:xfrm>
                  <a:off x="2978" y="3746"/>
                  <a:ext cx="1302" cy="966"/>
                  <a:chOff x="1118" y="3665"/>
                  <a:chExt cx="1302" cy="966"/>
                </a:xfrm>
              </p:grpSpPr>
              <p:sp>
                <p:nvSpPr>
                  <p:cNvPr id="304" name="Rectangle 26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18" y="3785"/>
                    <a:ext cx="216" cy="78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05" name="Rectangle 26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18" y="3689"/>
                    <a:ext cx="222" cy="96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06" name="Freeform 264"/>
                  <p:cNvSpPr>
                    <a:spLocks noChangeAspect="1"/>
                  </p:cNvSpPr>
                  <p:nvPr/>
                </p:nvSpPr>
                <p:spPr bwMode="auto">
                  <a:xfrm>
                    <a:off x="1310" y="3692"/>
                    <a:ext cx="774" cy="105"/>
                  </a:xfrm>
                  <a:custGeom>
                    <a:avLst/>
                    <a:gdLst>
                      <a:gd name="T0" fmla="*/ 0 w 774"/>
                      <a:gd name="T1" fmla="*/ 0 h 105"/>
                      <a:gd name="T2" fmla="*/ 774 w 774"/>
                      <a:gd name="T3" fmla="*/ 15 h 105"/>
                      <a:gd name="T4" fmla="*/ 771 w 774"/>
                      <a:gd name="T5" fmla="*/ 105 h 105"/>
                      <a:gd name="T6" fmla="*/ 0 w 774"/>
                      <a:gd name="T7" fmla="*/ 90 h 105"/>
                      <a:gd name="T8" fmla="*/ 0 w 774"/>
                      <a:gd name="T9" fmla="*/ 0 h 1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774" h="105">
                        <a:moveTo>
                          <a:pt x="0" y="0"/>
                        </a:moveTo>
                        <a:lnTo>
                          <a:pt x="774" y="15"/>
                        </a:lnTo>
                        <a:lnTo>
                          <a:pt x="771" y="105"/>
                        </a:lnTo>
                        <a:lnTo>
                          <a:pt x="0" y="9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07" name="Rectangle 26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42" y="3863"/>
                    <a:ext cx="954" cy="126"/>
                  </a:xfrm>
                  <a:prstGeom prst="rect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08" name="AutoShape 262"/>
                  <p:cNvSpPr>
                    <a:spLocks noChangeAspect="1" noChangeArrowheads="1"/>
                  </p:cNvSpPr>
                  <p:nvPr/>
                </p:nvSpPr>
                <p:spPr bwMode="auto">
                  <a:xfrm rot="-10800000">
                    <a:off x="1304" y="3989"/>
                    <a:ext cx="852" cy="618"/>
                  </a:xfrm>
                  <a:prstGeom prst="rtTriangl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09" name="Freeform 261"/>
                  <p:cNvSpPr>
                    <a:spLocks noChangeAspect="1"/>
                  </p:cNvSpPr>
                  <p:nvPr/>
                </p:nvSpPr>
                <p:spPr bwMode="auto">
                  <a:xfrm>
                    <a:off x="2258" y="3665"/>
                    <a:ext cx="162" cy="303"/>
                  </a:xfrm>
                  <a:custGeom>
                    <a:avLst/>
                    <a:gdLst>
                      <a:gd name="T0" fmla="*/ 0 w 162"/>
                      <a:gd name="T1" fmla="*/ 21 h 300"/>
                      <a:gd name="T2" fmla="*/ 0 w 162"/>
                      <a:gd name="T3" fmla="*/ 300 h 300"/>
                      <a:gd name="T4" fmla="*/ 162 w 162"/>
                      <a:gd name="T5" fmla="*/ 261 h 300"/>
                      <a:gd name="T6" fmla="*/ 162 w 162"/>
                      <a:gd name="T7" fmla="*/ 0 h 300"/>
                      <a:gd name="T8" fmla="*/ 0 w 162"/>
                      <a:gd name="T9" fmla="*/ 21 h 3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62" h="300">
                        <a:moveTo>
                          <a:pt x="0" y="21"/>
                        </a:moveTo>
                        <a:lnTo>
                          <a:pt x="0" y="300"/>
                        </a:lnTo>
                        <a:lnTo>
                          <a:pt x="162" y="261"/>
                        </a:lnTo>
                        <a:lnTo>
                          <a:pt x="162" y="0"/>
                        </a:lnTo>
                        <a:lnTo>
                          <a:pt x="0" y="21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10" name="Rectangle 26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096" y="3689"/>
                    <a:ext cx="162" cy="276"/>
                  </a:xfrm>
                  <a:prstGeom prst="rect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11" name="AutoShape 259"/>
                  <p:cNvSpPr>
                    <a:spLocks noChangeAspect="1" noChangeArrowheads="1"/>
                  </p:cNvSpPr>
                  <p:nvPr/>
                </p:nvSpPr>
                <p:spPr bwMode="auto">
                  <a:xfrm rot="-5993332">
                    <a:off x="2108" y="3707"/>
                    <a:ext cx="66" cy="126"/>
                  </a:xfrm>
                  <a:prstGeom prst="can">
                    <a:avLst>
                      <a:gd name="adj" fmla="val 64052"/>
                    </a:avLst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27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grpSp>
                <p:nvGrpSpPr>
                  <p:cNvPr id="312" name="Group 256"/>
                  <p:cNvGrpSpPr>
                    <a:grpSpLocks noChangeAspect="1"/>
                  </p:cNvGrpSpPr>
                  <p:nvPr/>
                </p:nvGrpSpPr>
                <p:grpSpPr bwMode="auto">
                  <a:xfrm rot="-460987">
                    <a:off x="2012" y="3701"/>
                    <a:ext cx="162" cy="150"/>
                    <a:chOff x="3780" y="3810"/>
                    <a:chExt cx="150" cy="150"/>
                  </a:xfrm>
                </p:grpSpPr>
                <p:sp>
                  <p:nvSpPr>
                    <p:cNvPr id="326" name="Oval 25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804" y="3810"/>
                      <a:ext cx="126" cy="150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23529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18900000" scaled="1"/>
                    </a:gradFill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27" name="Oval 25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780" y="3810"/>
                      <a:ext cx="126" cy="150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grpSp>
                <p:nvGrpSpPr>
                  <p:cNvPr id="313" name="Group 25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144" y="3964"/>
                    <a:ext cx="240" cy="667"/>
                    <a:chOff x="6474" y="3695"/>
                    <a:chExt cx="240" cy="667"/>
                  </a:xfrm>
                </p:grpSpPr>
                <p:sp>
                  <p:nvSpPr>
                    <p:cNvPr id="322" name="Rectangle 25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528" y="3695"/>
                      <a:ext cx="138" cy="667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  <a:gs pos="5000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23" name="Rectangle 25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654" y="3695"/>
                      <a:ext cx="60" cy="667"/>
                    </a:xfrm>
                    <a:prstGeom prst="rect">
                      <a:avLst/>
                    </a:prstGeom>
                    <a:solidFill>
                      <a:srgbClr val="80808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69696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24" name="Rectangle 25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510" y="3695"/>
                      <a:ext cx="78" cy="667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1019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69696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25" name="Rectangle 25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474" y="3695"/>
                      <a:ext cx="36" cy="667"/>
                    </a:xfrm>
                    <a:prstGeom prst="rect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69696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sp>
                <p:nvSpPr>
                  <p:cNvPr id="314" name="Freeform 250"/>
                  <p:cNvSpPr>
                    <a:spLocks noChangeAspect="1"/>
                  </p:cNvSpPr>
                  <p:nvPr/>
                </p:nvSpPr>
                <p:spPr bwMode="auto">
                  <a:xfrm>
                    <a:off x="2276" y="3917"/>
                    <a:ext cx="135" cy="61"/>
                  </a:xfrm>
                  <a:custGeom>
                    <a:avLst/>
                    <a:gdLst>
                      <a:gd name="T0" fmla="*/ 18 w 135"/>
                      <a:gd name="T1" fmla="*/ 15 h 63"/>
                      <a:gd name="T2" fmla="*/ 135 w 135"/>
                      <a:gd name="T3" fmla="*/ 0 h 63"/>
                      <a:gd name="T4" fmla="*/ 114 w 135"/>
                      <a:gd name="T5" fmla="*/ 12 h 63"/>
                      <a:gd name="T6" fmla="*/ 102 w 135"/>
                      <a:gd name="T7" fmla="*/ 24 h 63"/>
                      <a:gd name="T8" fmla="*/ 96 w 135"/>
                      <a:gd name="T9" fmla="*/ 48 h 63"/>
                      <a:gd name="T10" fmla="*/ 69 w 135"/>
                      <a:gd name="T11" fmla="*/ 63 h 63"/>
                      <a:gd name="T12" fmla="*/ 60 w 135"/>
                      <a:gd name="T13" fmla="*/ 39 h 63"/>
                      <a:gd name="T14" fmla="*/ 15 w 135"/>
                      <a:gd name="T15" fmla="*/ 30 h 63"/>
                      <a:gd name="T16" fmla="*/ 0 w 135"/>
                      <a:gd name="T17" fmla="*/ 21 h 63"/>
                      <a:gd name="T18" fmla="*/ 18 w 135"/>
                      <a:gd name="T19" fmla="*/ 15 h 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35" h="63">
                        <a:moveTo>
                          <a:pt x="18" y="15"/>
                        </a:moveTo>
                        <a:lnTo>
                          <a:pt x="135" y="0"/>
                        </a:lnTo>
                        <a:lnTo>
                          <a:pt x="114" y="12"/>
                        </a:lnTo>
                        <a:lnTo>
                          <a:pt x="102" y="24"/>
                        </a:lnTo>
                        <a:lnTo>
                          <a:pt x="96" y="48"/>
                        </a:lnTo>
                        <a:lnTo>
                          <a:pt x="69" y="63"/>
                        </a:lnTo>
                        <a:lnTo>
                          <a:pt x="60" y="39"/>
                        </a:lnTo>
                        <a:lnTo>
                          <a:pt x="15" y="30"/>
                        </a:lnTo>
                        <a:lnTo>
                          <a:pt x="0" y="21"/>
                        </a:lnTo>
                        <a:lnTo>
                          <a:pt x="18" y="15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rgbClr val="80808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15" name="Line 24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270" y="3952"/>
                    <a:ext cx="48" cy="12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16" name="Line 248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378" y="3923"/>
                    <a:ext cx="36" cy="29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17" name="Rectangle 24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96" y="3989"/>
                    <a:ext cx="72" cy="186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C0C0C0">
                          <a:gamma/>
                          <a:shade val="46275"/>
                          <a:invGamma/>
                        </a:srgbClr>
                      </a:gs>
                      <a:gs pos="100000">
                        <a:srgbClr val="C0C0C0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18" name="Rectangle 24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48" y="4145"/>
                    <a:ext cx="168" cy="66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19" name="Rectangle 24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48" y="3863"/>
                    <a:ext cx="108" cy="126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50196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80808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20" name="Freeform 244"/>
                  <p:cNvSpPr>
                    <a:spLocks noChangeAspect="1"/>
                  </p:cNvSpPr>
                  <p:nvPr/>
                </p:nvSpPr>
                <p:spPr bwMode="auto">
                  <a:xfrm>
                    <a:off x="1146" y="3863"/>
                    <a:ext cx="111" cy="126"/>
                  </a:xfrm>
                  <a:custGeom>
                    <a:avLst/>
                    <a:gdLst>
                      <a:gd name="T0" fmla="*/ 111 w 111"/>
                      <a:gd name="T1" fmla="*/ 1 h 124"/>
                      <a:gd name="T2" fmla="*/ 2 w 111"/>
                      <a:gd name="T3" fmla="*/ 0 h 124"/>
                      <a:gd name="T4" fmla="*/ 0 w 111"/>
                      <a:gd name="T5" fmla="*/ 124 h 124"/>
                      <a:gd name="T6" fmla="*/ 111 w 111"/>
                      <a:gd name="T7" fmla="*/ 121 h 1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11" h="124">
                        <a:moveTo>
                          <a:pt x="111" y="1"/>
                        </a:moveTo>
                        <a:lnTo>
                          <a:pt x="2" y="0"/>
                        </a:lnTo>
                        <a:lnTo>
                          <a:pt x="0" y="124"/>
                        </a:lnTo>
                        <a:lnTo>
                          <a:pt x="111" y="121"/>
                        </a:ln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21" name="Line 24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102" y="3953"/>
                    <a:ext cx="15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grpSp>
              <p:nvGrpSpPr>
                <p:cNvPr id="102" name="Group 173"/>
                <p:cNvGrpSpPr>
                  <a:grpSpLocks noChangeAspect="1"/>
                </p:cNvGrpSpPr>
                <p:nvPr/>
              </p:nvGrpSpPr>
              <p:grpSpPr bwMode="auto">
                <a:xfrm>
                  <a:off x="2428" y="3266"/>
                  <a:ext cx="2373" cy="589"/>
                  <a:chOff x="1801" y="7316"/>
                  <a:chExt cx="2373" cy="589"/>
                </a:xfrm>
              </p:grpSpPr>
              <p:sp>
                <p:nvSpPr>
                  <p:cNvPr id="236" name="Freeform 241"/>
                  <p:cNvSpPr>
                    <a:spLocks noChangeAspect="1"/>
                  </p:cNvSpPr>
                  <p:nvPr/>
                </p:nvSpPr>
                <p:spPr bwMode="auto">
                  <a:xfrm rot="21540000">
                    <a:off x="3525" y="7748"/>
                    <a:ext cx="88" cy="143"/>
                  </a:xfrm>
                  <a:custGeom>
                    <a:avLst/>
                    <a:gdLst>
                      <a:gd name="T0" fmla="*/ 0 w 162"/>
                      <a:gd name="T1" fmla="*/ 21 h 300"/>
                      <a:gd name="T2" fmla="*/ 0 w 162"/>
                      <a:gd name="T3" fmla="*/ 300 h 300"/>
                      <a:gd name="T4" fmla="*/ 162 w 162"/>
                      <a:gd name="T5" fmla="*/ 261 h 300"/>
                      <a:gd name="T6" fmla="*/ 162 w 162"/>
                      <a:gd name="T7" fmla="*/ 0 h 300"/>
                      <a:gd name="T8" fmla="*/ 0 w 162"/>
                      <a:gd name="T9" fmla="*/ 21 h 3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62" h="300">
                        <a:moveTo>
                          <a:pt x="0" y="21"/>
                        </a:moveTo>
                        <a:lnTo>
                          <a:pt x="0" y="300"/>
                        </a:lnTo>
                        <a:lnTo>
                          <a:pt x="162" y="261"/>
                        </a:lnTo>
                        <a:lnTo>
                          <a:pt x="162" y="0"/>
                        </a:lnTo>
                        <a:lnTo>
                          <a:pt x="0" y="21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solidFill>
                      <a:srgbClr val="C0C0C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grpSp>
                <p:nvGrpSpPr>
                  <p:cNvPr id="237" name="Group 237"/>
                  <p:cNvGrpSpPr>
                    <a:grpSpLocks noChangeAspect="1"/>
                  </p:cNvGrpSpPr>
                  <p:nvPr/>
                </p:nvGrpSpPr>
                <p:grpSpPr bwMode="auto">
                  <a:xfrm rot="21540000">
                    <a:off x="3531" y="7840"/>
                    <a:ext cx="36" cy="54"/>
                    <a:chOff x="3672" y="3564"/>
                    <a:chExt cx="36" cy="54"/>
                  </a:xfrm>
                </p:grpSpPr>
                <p:sp>
                  <p:nvSpPr>
                    <p:cNvPr id="301" name="Oval 24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78" y="3564"/>
                      <a:ext cx="30" cy="5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808080"/>
                        </a:gs>
                        <a:gs pos="100000">
                          <a:srgbClr val="808080">
                            <a:gamma/>
                            <a:shade val="46667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02" name="Oval 23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72" y="3564"/>
                      <a:ext cx="24" cy="5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56471"/>
                            <a:invGamma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03" name="Oval 23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90" y="3582"/>
                      <a:ext cx="12" cy="18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C0C0C0"/>
                        </a:gs>
                        <a:gs pos="100000">
                          <a:srgbClr val="C0C0C0">
                            <a:gamma/>
                            <a:shade val="0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grpSp>
                <p:nvGrpSpPr>
                  <p:cNvPr id="238" name="Group 233"/>
                  <p:cNvGrpSpPr>
                    <a:grpSpLocks noChangeAspect="1"/>
                  </p:cNvGrpSpPr>
                  <p:nvPr/>
                </p:nvGrpSpPr>
                <p:grpSpPr bwMode="auto">
                  <a:xfrm rot="21540000">
                    <a:off x="3576" y="7827"/>
                    <a:ext cx="36" cy="54"/>
                    <a:chOff x="3672" y="3564"/>
                    <a:chExt cx="36" cy="54"/>
                  </a:xfrm>
                </p:grpSpPr>
                <p:sp>
                  <p:nvSpPr>
                    <p:cNvPr id="298" name="Oval 236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78" y="3564"/>
                      <a:ext cx="30" cy="5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808080"/>
                        </a:gs>
                        <a:gs pos="100000">
                          <a:srgbClr val="808080">
                            <a:gamma/>
                            <a:shade val="46667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99" name="Oval 23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72" y="3564"/>
                      <a:ext cx="24" cy="5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56471"/>
                            <a:invGamma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00" name="Oval 23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90" y="3582"/>
                      <a:ext cx="12" cy="18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C0C0C0"/>
                        </a:gs>
                        <a:gs pos="100000">
                          <a:srgbClr val="C0C0C0">
                            <a:gamma/>
                            <a:shade val="0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sp>
                <p:nvSpPr>
                  <p:cNvPr id="239" name="Freeform 232"/>
                  <p:cNvSpPr>
                    <a:spLocks noChangeAspect="1"/>
                  </p:cNvSpPr>
                  <p:nvPr/>
                </p:nvSpPr>
                <p:spPr bwMode="auto">
                  <a:xfrm rot="21540000">
                    <a:off x="3519" y="7785"/>
                    <a:ext cx="105" cy="120"/>
                  </a:xfrm>
                  <a:custGeom>
                    <a:avLst/>
                    <a:gdLst>
                      <a:gd name="T0" fmla="*/ 0 w 105"/>
                      <a:gd name="T1" fmla="*/ 12 h 120"/>
                      <a:gd name="T2" fmla="*/ 0 w 105"/>
                      <a:gd name="T3" fmla="*/ 120 h 120"/>
                      <a:gd name="T4" fmla="*/ 105 w 105"/>
                      <a:gd name="T5" fmla="*/ 99 h 120"/>
                      <a:gd name="T6" fmla="*/ 105 w 105"/>
                      <a:gd name="T7" fmla="*/ 0 h 12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05" h="120">
                        <a:moveTo>
                          <a:pt x="0" y="12"/>
                        </a:moveTo>
                        <a:lnTo>
                          <a:pt x="0" y="120"/>
                        </a:lnTo>
                        <a:lnTo>
                          <a:pt x="105" y="99"/>
                        </a:lnTo>
                        <a:lnTo>
                          <a:pt x="105" y="0"/>
                        </a:lnTo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grpSp>
                <p:nvGrpSpPr>
                  <p:cNvPr id="240" name="Group 174"/>
                  <p:cNvGrpSpPr>
                    <a:grpSpLocks noChangeAspect="1"/>
                  </p:cNvGrpSpPr>
                  <p:nvPr/>
                </p:nvGrpSpPr>
                <p:grpSpPr bwMode="auto">
                  <a:xfrm rot="21540000">
                    <a:off x="1801" y="7316"/>
                    <a:ext cx="2373" cy="522"/>
                    <a:chOff x="572" y="3185"/>
                    <a:chExt cx="2373" cy="522"/>
                  </a:xfrm>
                </p:grpSpPr>
                <p:sp>
                  <p:nvSpPr>
                    <p:cNvPr id="241" name="AutoShape 231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-10800000" flipH="1" flipV="1">
                      <a:off x="2108" y="3668"/>
                      <a:ext cx="324" cy="18"/>
                    </a:xfrm>
                    <a:prstGeom prst="parallelogram">
                      <a:avLst>
                        <a:gd name="adj" fmla="val 883250"/>
                      </a:avLst>
                    </a:prstGeom>
                    <a:solidFill>
                      <a:srgbClr val="FFFFFF"/>
                    </a:solidFill>
                    <a:ln w="3175">
                      <a:solidFill>
                        <a:srgbClr val="80808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42" name="Rectangle 23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109" y="3233"/>
                      <a:ext cx="18" cy="54"/>
                    </a:xfrm>
                    <a:prstGeom prst="rect">
                      <a:avLst/>
                    </a:prstGeom>
                    <a:solidFill>
                      <a:srgbClr val="333333"/>
                    </a:solidFill>
                    <a:ln w="9525">
                      <a:solidFill>
                        <a:srgbClr val="333333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43" name="Rectangle 22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097" y="3221"/>
                      <a:ext cx="42" cy="42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0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80808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44" name="Rectangle 22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070" y="3185"/>
                      <a:ext cx="96" cy="42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DDDDDD">
                            <a:gamma/>
                            <a:shade val="10196"/>
                            <a:invGamma/>
                          </a:srgbClr>
                        </a:gs>
                        <a:gs pos="100000">
                          <a:srgbClr val="DDDDDD"/>
                        </a:gs>
                      </a:gsLst>
                      <a:lin ang="0" scaled="1"/>
                    </a:gradFill>
                    <a:ln w="317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grpSp>
                  <p:nvGrpSpPr>
                    <p:cNvPr id="245" name="Group 222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572" y="3191"/>
                      <a:ext cx="408" cy="516"/>
                      <a:chOff x="1884" y="3282"/>
                      <a:chExt cx="408" cy="516"/>
                    </a:xfrm>
                  </p:grpSpPr>
                  <p:sp>
                    <p:nvSpPr>
                      <p:cNvPr id="293" name="Oval 227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1884" y="3288"/>
                        <a:ext cx="228" cy="50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94" name="Rectangle 226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1998" y="3288"/>
                        <a:ext cx="174" cy="510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95" name="Oval 225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064" y="3282"/>
                        <a:ext cx="228" cy="516"/>
                      </a:xfrm>
                      <a:prstGeom prst="ellipse">
                        <a:avLst/>
                      </a:prstGeom>
                      <a:solidFill>
                        <a:srgbClr val="808080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96" name="Line 22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998" y="3282"/>
                        <a:ext cx="168" cy="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97" name="Line 22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92" y="3792"/>
                        <a:ext cx="174" cy="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grpSp>
                  <p:nvGrpSpPr>
                    <p:cNvPr id="246" name="Group 217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824" y="3336"/>
                      <a:ext cx="282" cy="228"/>
                      <a:chOff x="3156" y="1843"/>
                      <a:chExt cx="282" cy="228"/>
                    </a:xfrm>
                  </p:grpSpPr>
                  <p:sp>
                    <p:nvSpPr>
                      <p:cNvPr id="289" name="Oval 221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156" y="1843"/>
                        <a:ext cx="101" cy="228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13333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90" name="Rectangle 220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204" y="1843"/>
                        <a:ext cx="174" cy="227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13333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91" name="Line 219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204" y="1843"/>
                        <a:ext cx="234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92" name="Line 21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198" y="2071"/>
                        <a:ext cx="222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grpSp>
                  <p:nvGrpSpPr>
                    <p:cNvPr id="247" name="Group 212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980" y="3283"/>
                      <a:ext cx="207" cy="333"/>
                      <a:chOff x="2292" y="3378"/>
                      <a:chExt cx="207" cy="333"/>
                    </a:xfrm>
                  </p:grpSpPr>
                  <p:sp>
                    <p:nvSpPr>
                      <p:cNvPr id="285" name="Oval 216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292" y="3378"/>
                        <a:ext cx="147" cy="333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86" name="Rectangle 215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364" y="3390"/>
                        <a:ext cx="126" cy="318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87" name="Line 21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2373" y="3711"/>
                        <a:ext cx="126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88" name="Line 21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2370" y="3378"/>
                        <a:ext cx="126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grpSp>
                  <p:nvGrpSpPr>
                    <p:cNvPr id="248" name="Group 206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1082" y="3233"/>
                      <a:ext cx="312" cy="433"/>
                      <a:chOff x="2394" y="3324"/>
                      <a:chExt cx="312" cy="433"/>
                    </a:xfrm>
                  </p:grpSpPr>
                  <p:sp>
                    <p:nvSpPr>
                      <p:cNvPr id="280" name="Oval 211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394" y="3324"/>
                        <a:ext cx="204" cy="433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81" name="Rectangle 210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484" y="3324"/>
                        <a:ext cx="138" cy="432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82" name="Oval 209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502" y="3324"/>
                        <a:ext cx="204" cy="433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2700000" scaled="1"/>
                      </a:gradFill>
                      <a:ln w="9525">
                        <a:solidFill>
                          <a:srgbClr val="333333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83" name="Line 20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2484" y="3324"/>
                        <a:ext cx="12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84" name="Line 20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2478" y="3756"/>
                        <a:ext cx="126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sp>
                  <p:nvSpPr>
                    <p:cNvPr id="249" name="Oval 20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226" y="3283"/>
                      <a:ext cx="147" cy="333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50" name="Rectangle 20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298" y="3295"/>
                      <a:ext cx="126" cy="318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51" name="Line 20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307" y="3616"/>
                      <a:ext cx="12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52" name="Line 20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304" y="3283"/>
                      <a:ext cx="12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53" name="Line 20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556" y="3455"/>
                      <a:ext cx="954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54" name="Freeform 200"/>
                    <p:cNvSpPr>
                      <a:spLocks noChangeAspect="1"/>
                    </p:cNvSpPr>
                    <p:nvPr/>
                  </p:nvSpPr>
                  <p:spPr bwMode="auto">
                    <a:xfrm flipV="1">
                      <a:off x="1292" y="3275"/>
                      <a:ext cx="873" cy="348"/>
                    </a:xfrm>
                    <a:custGeom>
                      <a:avLst/>
                      <a:gdLst>
                        <a:gd name="T0" fmla="*/ 0 w 873"/>
                        <a:gd name="T1" fmla="*/ 12 h 348"/>
                        <a:gd name="T2" fmla="*/ 873 w 873"/>
                        <a:gd name="T3" fmla="*/ 0 h 348"/>
                        <a:gd name="T4" fmla="*/ 873 w 873"/>
                        <a:gd name="T5" fmla="*/ 348 h 348"/>
                        <a:gd name="T6" fmla="*/ 6 w 873"/>
                        <a:gd name="T7" fmla="*/ 336 h 34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873" h="348">
                          <a:moveTo>
                            <a:pt x="0" y="12"/>
                          </a:moveTo>
                          <a:lnTo>
                            <a:pt x="873" y="0"/>
                          </a:lnTo>
                          <a:lnTo>
                            <a:pt x="873" y="348"/>
                          </a:lnTo>
                          <a:lnTo>
                            <a:pt x="6" y="336"/>
                          </a:lnTo>
                        </a:path>
                      </a:pathLst>
                    </a:cu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55" name="Oval 19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108" y="3221"/>
                      <a:ext cx="215" cy="457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0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56" name="Rectangle 19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203" y="3221"/>
                      <a:ext cx="145" cy="456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0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57" name="Oval 19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222" y="3221"/>
                      <a:ext cx="215" cy="457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</a:gsLst>
                      <a:lin ang="27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58" name="Line 196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2203" y="3221"/>
                      <a:ext cx="12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59" name="Line 19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2197" y="3677"/>
                      <a:ext cx="13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60" name="Oval 19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270" y="3275"/>
                      <a:ext cx="154" cy="348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61" name="Freeform 19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342" y="3269"/>
                      <a:ext cx="405" cy="360"/>
                    </a:xfrm>
                    <a:custGeom>
                      <a:avLst/>
                      <a:gdLst>
                        <a:gd name="T0" fmla="*/ 6 w 405"/>
                        <a:gd name="T1" fmla="*/ 10 h 360"/>
                        <a:gd name="T2" fmla="*/ 405 w 405"/>
                        <a:gd name="T3" fmla="*/ 0 h 360"/>
                        <a:gd name="T4" fmla="*/ 396 w 405"/>
                        <a:gd name="T5" fmla="*/ 360 h 360"/>
                        <a:gd name="T6" fmla="*/ 0 w 405"/>
                        <a:gd name="T7" fmla="*/ 350 h 36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405" h="360">
                          <a:moveTo>
                            <a:pt x="6" y="10"/>
                          </a:moveTo>
                          <a:lnTo>
                            <a:pt x="405" y="0"/>
                          </a:lnTo>
                          <a:lnTo>
                            <a:pt x="396" y="360"/>
                          </a:lnTo>
                          <a:lnTo>
                            <a:pt x="0" y="350"/>
                          </a:lnTo>
                        </a:path>
                      </a:pathLst>
                    </a:cu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62" name="Line 19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2810" y="3257"/>
                      <a:ext cx="0" cy="33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FFFF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63" name="Oval 19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582" y="3269"/>
                      <a:ext cx="156" cy="359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969696"/>
                        </a:gs>
                        <a:gs pos="100000">
                          <a:srgbClr val="969696">
                            <a:gamma/>
                            <a:shade val="20000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64" name="Rectangle 19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661" y="3269"/>
                      <a:ext cx="207" cy="359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969696"/>
                        </a:gs>
                        <a:gs pos="100000">
                          <a:srgbClr val="969696">
                            <a:gamma/>
                            <a:shade val="20000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65" name="Oval 18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789" y="3269"/>
                      <a:ext cx="156" cy="359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66" name="Line 188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2661" y="3269"/>
                      <a:ext cx="201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67" name="Line 187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2655" y="3628"/>
                      <a:ext cx="213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68" name="Arc 186"/>
                    <p:cNvSpPr>
                      <a:spLocks noChangeAspect="1"/>
                    </p:cNvSpPr>
                    <p:nvPr/>
                  </p:nvSpPr>
                  <p:spPr bwMode="auto">
                    <a:xfrm flipH="1">
                      <a:off x="2810" y="3299"/>
                      <a:ext cx="84" cy="299"/>
                    </a:xfrm>
                    <a:custGeom>
                      <a:avLst/>
                      <a:gdLst>
                        <a:gd name="G0" fmla="+- 20684 0 0"/>
                        <a:gd name="G1" fmla="+- 21600 0 0"/>
                        <a:gd name="G2" fmla="+- 21600 0 0"/>
                        <a:gd name="T0" fmla="*/ 8497 w 42284"/>
                        <a:gd name="T1" fmla="*/ 3766 h 43200"/>
                        <a:gd name="T2" fmla="*/ 0 w 42284"/>
                        <a:gd name="T3" fmla="*/ 27825 h 43200"/>
                        <a:gd name="T4" fmla="*/ 20684 w 42284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2284" h="43200" fill="none" extrusionOk="0">
                          <a:moveTo>
                            <a:pt x="8497" y="3766"/>
                          </a:moveTo>
                          <a:cubicBezTo>
                            <a:pt x="12087" y="1312"/>
                            <a:pt x="16335" y="-1"/>
                            <a:pt x="20684" y="0"/>
                          </a:cubicBezTo>
                          <a:cubicBezTo>
                            <a:pt x="32613" y="0"/>
                            <a:pt x="42284" y="9670"/>
                            <a:pt x="42284" y="21600"/>
                          </a:cubicBezTo>
                          <a:cubicBezTo>
                            <a:pt x="42284" y="33529"/>
                            <a:pt x="32613" y="43200"/>
                            <a:pt x="20684" y="43200"/>
                          </a:cubicBezTo>
                          <a:cubicBezTo>
                            <a:pt x="11152" y="43200"/>
                            <a:pt x="2747" y="36952"/>
                            <a:pt x="0" y="27824"/>
                          </a:cubicBezTo>
                        </a:path>
                        <a:path w="42284" h="43200" stroke="0" extrusionOk="0">
                          <a:moveTo>
                            <a:pt x="8497" y="3766"/>
                          </a:moveTo>
                          <a:cubicBezTo>
                            <a:pt x="12087" y="1312"/>
                            <a:pt x="16335" y="-1"/>
                            <a:pt x="20684" y="0"/>
                          </a:cubicBezTo>
                          <a:cubicBezTo>
                            <a:pt x="32613" y="0"/>
                            <a:pt x="42284" y="9670"/>
                            <a:pt x="42284" y="21600"/>
                          </a:cubicBezTo>
                          <a:cubicBezTo>
                            <a:pt x="42284" y="33529"/>
                            <a:pt x="32613" y="43200"/>
                            <a:pt x="20684" y="43200"/>
                          </a:cubicBezTo>
                          <a:cubicBezTo>
                            <a:pt x="11152" y="43200"/>
                            <a:pt x="2747" y="36952"/>
                            <a:pt x="0" y="27824"/>
                          </a:cubicBezTo>
                          <a:lnTo>
                            <a:pt x="20684" y="2160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69" name="Arc 185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834" y="3303"/>
                      <a:ext cx="66" cy="294"/>
                    </a:xfrm>
                    <a:custGeom>
                      <a:avLst/>
                      <a:gdLst>
                        <a:gd name="G0" fmla="+- 0 0 0"/>
                        <a:gd name="G1" fmla="+- 20892 0 0"/>
                        <a:gd name="G2" fmla="+- 21600 0 0"/>
                        <a:gd name="T0" fmla="*/ 5485 w 21600"/>
                        <a:gd name="T1" fmla="*/ 0 h 41671"/>
                        <a:gd name="T2" fmla="*/ 5900 w 21600"/>
                        <a:gd name="T3" fmla="*/ 41671 h 41671"/>
                        <a:gd name="T4" fmla="*/ 0 w 21600"/>
                        <a:gd name="T5" fmla="*/ 20892 h 4167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41671" fill="none" extrusionOk="0">
                          <a:moveTo>
                            <a:pt x="5484" y="0"/>
                          </a:moveTo>
                          <a:cubicBezTo>
                            <a:pt x="14980" y="2492"/>
                            <a:pt x="21600" y="11075"/>
                            <a:pt x="21600" y="20892"/>
                          </a:cubicBezTo>
                          <a:cubicBezTo>
                            <a:pt x="21600" y="30549"/>
                            <a:pt x="15189" y="39032"/>
                            <a:pt x="5899" y="41670"/>
                          </a:cubicBezTo>
                        </a:path>
                        <a:path w="21600" h="41671" stroke="0" extrusionOk="0">
                          <a:moveTo>
                            <a:pt x="5484" y="0"/>
                          </a:moveTo>
                          <a:cubicBezTo>
                            <a:pt x="14980" y="2492"/>
                            <a:pt x="21600" y="11075"/>
                            <a:pt x="21600" y="20892"/>
                          </a:cubicBezTo>
                          <a:cubicBezTo>
                            <a:pt x="21600" y="30549"/>
                            <a:pt x="15189" y="39032"/>
                            <a:pt x="5899" y="41670"/>
                          </a:cubicBezTo>
                          <a:lnTo>
                            <a:pt x="0" y="2089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70" name="Oval 18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789" y="3269"/>
                      <a:ext cx="156" cy="359"/>
                    </a:xfrm>
                    <a:prstGeom prst="ellipse">
                      <a:avLst/>
                    </a:prstGeom>
                    <a:noFill/>
                    <a:ln w="19050" cmpd="dbl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gradFill rotWithShape="0">
                            <a:gsLst>
                              <a:gs pos="0">
                                <a:srgbClr val="FFFFFF"/>
                              </a:gs>
                              <a:gs pos="100000">
                                <a:srgbClr val="FFFFFF">
                                  <a:gamma/>
                                  <a:shade val="43137"/>
                                  <a:invGamma/>
                                </a:srgbClr>
                              </a:gs>
                            </a:gsLst>
                            <a:lin ang="5400000" scaled="1"/>
                          </a:gra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grpSp>
                  <p:nvGrpSpPr>
                    <p:cNvPr id="271" name="Group 180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2300" y="3647"/>
                      <a:ext cx="36" cy="54"/>
                      <a:chOff x="3672" y="3564"/>
                      <a:chExt cx="36" cy="54"/>
                    </a:xfrm>
                  </p:grpSpPr>
                  <p:sp>
                    <p:nvSpPr>
                      <p:cNvPr id="277" name="Oval 183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78" y="3564"/>
                        <a:ext cx="30" cy="5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46667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78" name="Oval 182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72" y="3564"/>
                        <a:ext cx="24" cy="5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56471"/>
                              <a:invGamma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79" name="Oval 181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90" y="3582"/>
                        <a:ext cx="12" cy="18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C0C0C0"/>
                          </a:gs>
                          <a:gs pos="100000">
                            <a:srgbClr val="C0C0C0">
                              <a:gamma/>
                              <a:shade val="0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grpSp>
                  <p:nvGrpSpPr>
                    <p:cNvPr id="272" name="Group 176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2345" y="3641"/>
                      <a:ext cx="36" cy="54"/>
                      <a:chOff x="3672" y="3564"/>
                      <a:chExt cx="36" cy="54"/>
                    </a:xfrm>
                  </p:grpSpPr>
                  <p:sp>
                    <p:nvSpPr>
                      <p:cNvPr id="274" name="Oval 179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78" y="3564"/>
                        <a:ext cx="30" cy="5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46667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75" name="Oval 178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72" y="3564"/>
                        <a:ext cx="24" cy="5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56471"/>
                              <a:invGamma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76" name="Oval 177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90" y="3582"/>
                        <a:ext cx="12" cy="18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C0C0C0"/>
                          </a:gs>
                          <a:gs pos="100000">
                            <a:srgbClr val="C0C0C0">
                              <a:gamma/>
                              <a:shade val="0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sp>
                  <p:nvSpPr>
                    <p:cNvPr id="273" name="Line 1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208" y="3677"/>
                      <a:ext cx="42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</p:grpSp>
            <p:sp>
              <p:nvSpPr>
                <p:cNvPr id="103" name="Rectangle 172"/>
                <p:cNvSpPr>
                  <a:spLocks noChangeAspect="1" noChangeArrowheads="1"/>
                </p:cNvSpPr>
                <p:nvPr/>
              </p:nvSpPr>
              <p:spPr bwMode="auto">
                <a:xfrm>
                  <a:off x="4028" y="4670"/>
                  <a:ext cx="72" cy="186"/>
                </a:xfrm>
                <a:prstGeom prst="rect">
                  <a:avLst/>
                </a:pr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104" name="Group 169"/>
                <p:cNvGrpSpPr>
                  <a:grpSpLocks noChangeAspect="1"/>
                </p:cNvGrpSpPr>
                <p:nvPr/>
              </p:nvGrpSpPr>
              <p:grpSpPr bwMode="auto">
                <a:xfrm>
                  <a:off x="3920" y="4658"/>
                  <a:ext cx="252" cy="228"/>
                  <a:chOff x="3305" y="8708"/>
                  <a:chExt cx="252" cy="228"/>
                </a:xfrm>
              </p:grpSpPr>
              <p:sp>
                <p:nvSpPr>
                  <p:cNvPr id="234" name="Oval 17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47" y="8708"/>
                    <a:ext cx="210" cy="210"/>
                  </a:xfrm>
                  <a:prstGeom prst="ellips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35" name="Oval 17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5" y="8726"/>
                    <a:ext cx="210" cy="210"/>
                  </a:xfrm>
                  <a:prstGeom prst="ellipse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105" name="Line 16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052" y="4856"/>
                  <a:ext cx="66" cy="2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6" name="Line 1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010" y="4658"/>
                  <a:ext cx="60" cy="1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107" name="Group 163"/>
                <p:cNvGrpSpPr>
                  <a:grpSpLocks noChangeAspect="1"/>
                </p:cNvGrpSpPr>
                <p:nvPr/>
              </p:nvGrpSpPr>
              <p:grpSpPr bwMode="auto">
                <a:xfrm>
                  <a:off x="4010" y="4760"/>
                  <a:ext cx="45" cy="40"/>
                  <a:chOff x="3240" y="4689"/>
                  <a:chExt cx="153" cy="136"/>
                </a:xfrm>
              </p:grpSpPr>
              <p:sp>
                <p:nvSpPr>
                  <p:cNvPr id="231" name="Oval 16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66" y="4689"/>
                    <a:ext cx="127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32" name="Rectangle 16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6" y="4696"/>
                    <a:ext cx="43" cy="113"/>
                  </a:xfrm>
                  <a:prstGeom prst="rect">
                    <a:avLst/>
                  </a:prstGeom>
                  <a:solidFill>
                    <a:srgbClr val="96969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33" name="Oval 16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40" y="4698"/>
                    <a:ext cx="128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grpSp>
              <p:nvGrpSpPr>
                <p:cNvPr id="108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3898" y="4736"/>
                  <a:ext cx="153" cy="136"/>
                  <a:chOff x="3240" y="4689"/>
                  <a:chExt cx="153" cy="136"/>
                </a:xfrm>
              </p:grpSpPr>
              <p:sp>
                <p:nvSpPr>
                  <p:cNvPr id="228" name="Oval 16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66" y="4689"/>
                    <a:ext cx="127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29" name="Rectangle 16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6" y="4696"/>
                    <a:ext cx="43" cy="113"/>
                  </a:xfrm>
                  <a:prstGeom prst="rect">
                    <a:avLst/>
                  </a:prstGeom>
                  <a:solidFill>
                    <a:srgbClr val="96969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30" name="Oval 16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40" y="4698"/>
                    <a:ext cx="128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109" name="Freeform 158"/>
                <p:cNvSpPr>
                  <a:spLocks noChangeAspect="1"/>
                </p:cNvSpPr>
                <p:nvPr/>
              </p:nvSpPr>
              <p:spPr bwMode="auto">
                <a:xfrm>
                  <a:off x="4200" y="5250"/>
                  <a:ext cx="870" cy="697"/>
                </a:xfrm>
                <a:custGeom>
                  <a:avLst/>
                  <a:gdLst>
                    <a:gd name="T0" fmla="*/ 870 w 870"/>
                    <a:gd name="T1" fmla="*/ 198 h 697"/>
                    <a:gd name="T2" fmla="*/ 858 w 870"/>
                    <a:gd name="T3" fmla="*/ 245 h 697"/>
                    <a:gd name="T4" fmla="*/ 811 w 870"/>
                    <a:gd name="T5" fmla="*/ 597 h 697"/>
                    <a:gd name="T6" fmla="*/ 802 w 870"/>
                    <a:gd name="T7" fmla="*/ 627 h 697"/>
                    <a:gd name="T8" fmla="*/ 766 w 870"/>
                    <a:gd name="T9" fmla="*/ 647 h 697"/>
                    <a:gd name="T10" fmla="*/ 715 w 870"/>
                    <a:gd name="T11" fmla="*/ 656 h 697"/>
                    <a:gd name="T12" fmla="*/ 142 w 870"/>
                    <a:gd name="T13" fmla="*/ 697 h 697"/>
                    <a:gd name="T14" fmla="*/ 64 w 870"/>
                    <a:gd name="T15" fmla="*/ 688 h 697"/>
                    <a:gd name="T16" fmla="*/ 14 w 870"/>
                    <a:gd name="T17" fmla="*/ 676 h 697"/>
                    <a:gd name="T18" fmla="*/ 0 w 870"/>
                    <a:gd name="T19" fmla="*/ 0 h 697"/>
                    <a:gd name="T20" fmla="*/ 185 w 870"/>
                    <a:gd name="T21" fmla="*/ 103 h 697"/>
                    <a:gd name="T22" fmla="*/ 357 w 870"/>
                    <a:gd name="T23" fmla="*/ 139 h 697"/>
                    <a:gd name="T24" fmla="*/ 588 w 870"/>
                    <a:gd name="T25" fmla="*/ 175 h 697"/>
                    <a:gd name="T26" fmla="*/ 870 w 870"/>
                    <a:gd name="T27" fmla="*/ 198 h 6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870" h="697">
                      <a:moveTo>
                        <a:pt x="870" y="198"/>
                      </a:moveTo>
                      <a:cubicBezTo>
                        <a:pt x="870" y="195"/>
                        <a:pt x="865" y="231"/>
                        <a:pt x="858" y="245"/>
                      </a:cubicBezTo>
                      <a:lnTo>
                        <a:pt x="811" y="597"/>
                      </a:lnTo>
                      <a:lnTo>
                        <a:pt x="802" y="627"/>
                      </a:lnTo>
                      <a:lnTo>
                        <a:pt x="766" y="647"/>
                      </a:lnTo>
                      <a:lnTo>
                        <a:pt x="715" y="656"/>
                      </a:lnTo>
                      <a:lnTo>
                        <a:pt x="142" y="697"/>
                      </a:lnTo>
                      <a:lnTo>
                        <a:pt x="64" y="688"/>
                      </a:lnTo>
                      <a:lnTo>
                        <a:pt x="14" y="676"/>
                      </a:lnTo>
                      <a:lnTo>
                        <a:pt x="0" y="0"/>
                      </a:lnTo>
                      <a:lnTo>
                        <a:pt x="185" y="103"/>
                      </a:lnTo>
                      <a:lnTo>
                        <a:pt x="357" y="139"/>
                      </a:lnTo>
                      <a:lnTo>
                        <a:pt x="588" y="175"/>
                      </a:lnTo>
                      <a:lnTo>
                        <a:pt x="870" y="198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0" name="AutoShape 157"/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8270" y="3737"/>
                  <a:ext cx="54" cy="60"/>
                </a:xfrm>
                <a:custGeom>
                  <a:avLst/>
                  <a:gdLst>
                    <a:gd name="G0" fmla="+- 7999 0 0"/>
                    <a:gd name="G1" fmla="+- 21600 0 7999"/>
                    <a:gd name="G2" fmla="*/ 7999 1 2"/>
                    <a:gd name="G3" fmla="+- 21600 0 G2"/>
                    <a:gd name="G4" fmla="+/ 7999 21600 2"/>
                    <a:gd name="G5" fmla="+/ G1 0 2"/>
                    <a:gd name="G6" fmla="*/ 21600 21600 7999"/>
                    <a:gd name="G7" fmla="*/ G6 1 2"/>
                    <a:gd name="G8" fmla="+- 21600 0 G7"/>
                    <a:gd name="G9" fmla="*/ 21600 1 2"/>
                    <a:gd name="G10" fmla="+- 7999 0 G9"/>
                    <a:gd name="G11" fmla="?: G10 G8 0"/>
                    <a:gd name="G12" fmla="?: G10 G7 21600"/>
                    <a:gd name="T0" fmla="*/ 17600 w 21600"/>
                    <a:gd name="T1" fmla="*/ 10800 h 21600"/>
                    <a:gd name="T2" fmla="*/ 10800 w 21600"/>
                    <a:gd name="T3" fmla="*/ 21600 h 21600"/>
                    <a:gd name="T4" fmla="*/ 4000 w 21600"/>
                    <a:gd name="T5" fmla="*/ 10800 h 21600"/>
                    <a:gd name="T6" fmla="*/ 10800 w 21600"/>
                    <a:gd name="T7" fmla="*/ 0 h 21600"/>
                    <a:gd name="T8" fmla="*/ 5800 w 21600"/>
                    <a:gd name="T9" fmla="*/ 5800 h 21600"/>
                    <a:gd name="T10" fmla="*/ 15800 w 21600"/>
                    <a:gd name="T11" fmla="*/ 15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7999" y="21600"/>
                      </a:lnTo>
                      <a:lnTo>
                        <a:pt x="13601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1" name="Rectangle 156"/>
                <p:cNvSpPr>
                  <a:spLocks noChangeAspect="1" noChangeArrowheads="1"/>
                </p:cNvSpPr>
                <p:nvPr/>
              </p:nvSpPr>
              <p:spPr bwMode="auto">
                <a:xfrm>
                  <a:off x="6750" y="5136"/>
                  <a:ext cx="210" cy="83"/>
                </a:xfrm>
                <a:prstGeom prst="rect">
                  <a:avLst/>
                </a:prstGeom>
                <a:solidFill>
                  <a:srgbClr val="333333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2" name="Rectangle 155"/>
                <p:cNvSpPr>
                  <a:spLocks noChangeAspect="1" noChangeArrowheads="1"/>
                </p:cNvSpPr>
                <p:nvPr/>
              </p:nvSpPr>
              <p:spPr bwMode="auto">
                <a:xfrm rot="90901">
                  <a:off x="5847" y="5252"/>
                  <a:ext cx="1136" cy="331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3" name="AutoShape 154"/>
                <p:cNvSpPr>
                  <a:spLocks noChangeAspect="1" noChangeArrowheads="1"/>
                </p:cNvSpPr>
                <p:nvPr/>
              </p:nvSpPr>
              <p:spPr bwMode="auto">
                <a:xfrm>
                  <a:off x="6465" y="5331"/>
                  <a:ext cx="315" cy="165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4" name="AutoShape 153"/>
                <p:cNvSpPr>
                  <a:spLocks noChangeAspect="1" noChangeArrowheads="1"/>
                </p:cNvSpPr>
                <p:nvPr/>
              </p:nvSpPr>
              <p:spPr bwMode="auto">
                <a:xfrm>
                  <a:off x="5865" y="4227"/>
                  <a:ext cx="57" cy="397"/>
                </a:xfrm>
                <a:prstGeom prst="can">
                  <a:avLst>
                    <a:gd name="adj" fmla="val 43853"/>
                  </a:avLst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5" name="Rectangle 152"/>
                <p:cNvSpPr>
                  <a:spLocks noChangeAspect="1" noChangeArrowheads="1"/>
                </p:cNvSpPr>
                <p:nvPr/>
              </p:nvSpPr>
              <p:spPr bwMode="auto">
                <a:xfrm rot="105487">
                  <a:off x="5865" y="5521"/>
                  <a:ext cx="1035" cy="126"/>
                </a:xfrm>
                <a:prstGeom prst="rect">
                  <a:avLst/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6" name="Oval 151"/>
                <p:cNvSpPr>
                  <a:spLocks noChangeAspect="1" noChangeArrowheads="1"/>
                </p:cNvSpPr>
                <p:nvPr/>
              </p:nvSpPr>
              <p:spPr bwMode="auto">
                <a:xfrm>
                  <a:off x="5031" y="5534"/>
                  <a:ext cx="909" cy="277"/>
                </a:xfrm>
                <a:prstGeom prst="ellipse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7" name="AutoShape 150"/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5025" y="5533"/>
                  <a:ext cx="885" cy="185"/>
                </a:xfrm>
                <a:custGeom>
                  <a:avLst/>
                  <a:gdLst>
                    <a:gd name="G0" fmla="+- 1487 0 0"/>
                    <a:gd name="G1" fmla="+- 21600 0 1487"/>
                    <a:gd name="G2" fmla="*/ 1487 1 2"/>
                    <a:gd name="G3" fmla="+- 21600 0 G2"/>
                    <a:gd name="G4" fmla="+/ 1487 21600 2"/>
                    <a:gd name="G5" fmla="+/ G1 0 2"/>
                    <a:gd name="G6" fmla="*/ 21600 21600 1487"/>
                    <a:gd name="G7" fmla="*/ G6 1 2"/>
                    <a:gd name="G8" fmla="+- 21600 0 G7"/>
                    <a:gd name="G9" fmla="*/ 21600 1 2"/>
                    <a:gd name="G10" fmla="+- 1487 0 G9"/>
                    <a:gd name="G11" fmla="?: G10 G8 0"/>
                    <a:gd name="G12" fmla="?: G10 G7 21600"/>
                    <a:gd name="T0" fmla="*/ 20856 w 21600"/>
                    <a:gd name="T1" fmla="*/ 10800 h 21600"/>
                    <a:gd name="T2" fmla="*/ 10800 w 21600"/>
                    <a:gd name="T3" fmla="*/ 21600 h 21600"/>
                    <a:gd name="T4" fmla="*/ 744 w 21600"/>
                    <a:gd name="T5" fmla="*/ 10800 h 21600"/>
                    <a:gd name="T6" fmla="*/ 10800 w 21600"/>
                    <a:gd name="T7" fmla="*/ 0 h 21600"/>
                    <a:gd name="T8" fmla="*/ 2544 w 21600"/>
                    <a:gd name="T9" fmla="*/ 2544 h 21600"/>
                    <a:gd name="T10" fmla="*/ 19056 w 21600"/>
                    <a:gd name="T11" fmla="*/ 19056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1487" y="21600"/>
                      </a:lnTo>
                      <a:lnTo>
                        <a:pt x="20113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8" name="Oval 149"/>
                <p:cNvSpPr>
                  <a:spLocks noChangeAspect="1" noChangeArrowheads="1"/>
                </p:cNvSpPr>
                <p:nvPr/>
              </p:nvSpPr>
              <p:spPr bwMode="auto">
                <a:xfrm>
                  <a:off x="5085" y="5402"/>
                  <a:ext cx="765" cy="224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9" name="AutoShape 148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6305" y="5122"/>
                  <a:ext cx="185" cy="1035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0" name="Line 147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6918" y="5655"/>
                  <a:ext cx="24" cy="8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1" name="Rectangle 146"/>
                <p:cNvSpPr>
                  <a:spLocks noChangeAspect="1" noChangeArrowheads="1"/>
                </p:cNvSpPr>
                <p:nvPr/>
              </p:nvSpPr>
              <p:spPr bwMode="auto">
                <a:xfrm>
                  <a:off x="5100" y="5404"/>
                  <a:ext cx="765" cy="12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2" name="Line 145"/>
                <p:cNvSpPr>
                  <a:spLocks noChangeAspect="1" noChangeShapeType="1"/>
                </p:cNvSpPr>
                <p:nvPr/>
              </p:nvSpPr>
              <p:spPr bwMode="auto">
                <a:xfrm>
                  <a:off x="5100" y="5376"/>
                  <a:ext cx="0" cy="15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3" name="Line 144"/>
                <p:cNvSpPr>
                  <a:spLocks noChangeAspect="1" noChangeShapeType="1"/>
                </p:cNvSpPr>
                <p:nvPr/>
              </p:nvSpPr>
              <p:spPr bwMode="auto">
                <a:xfrm>
                  <a:off x="5865" y="5376"/>
                  <a:ext cx="0" cy="15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4" name="Oval 143"/>
                <p:cNvSpPr>
                  <a:spLocks noChangeAspect="1" noChangeArrowheads="1"/>
                </p:cNvSpPr>
                <p:nvPr/>
              </p:nvSpPr>
              <p:spPr bwMode="auto">
                <a:xfrm>
                  <a:off x="4095" y="4881"/>
                  <a:ext cx="2775" cy="60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5" name="Rectangle 142"/>
                <p:cNvSpPr>
                  <a:spLocks noChangeAspect="1" noChangeArrowheads="1"/>
                </p:cNvSpPr>
                <p:nvPr/>
              </p:nvSpPr>
              <p:spPr bwMode="auto">
                <a:xfrm>
                  <a:off x="4095" y="4941"/>
                  <a:ext cx="2775" cy="270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6" name="Oval 141"/>
                <p:cNvSpPr>
                  <a:spLocks noChangeAspect="1" noChangeArrowheads="1"/>
                </p:cNvSpPr>
                <p:nvPr/>
              </p:nvSpPr>
              <p:spPr bwMode="auto">
                <a:xfrm>
                  <a:off x="4095" y="4656"/>
                  <a:ext cx="2760" cy="608"/>
                </a:xfrm>
                <a:prstGeom prst="ellipse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7" name="Line 140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4095" y="4986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8" name="Line 139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6855" y="4986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9" name="Oval 138"/>
                <p:cNvSpPr>
                  <a:spLocks noChangeAspect="1" noChangeArrowheads="1"/>
                </p:cNvSpPr>
                <p:nvPr/>
              </p:nvSpPr>
              <p:spPr bwMode="auto">
                <a:xfrm>
                  <a:off x="4218" y="4731"/>
                  <a:ext cx="2523" cy="466"/>
                </a:xfrm>
                <a:prstGeom prst="ellipse">
                  <a:avLst/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0" name="AutoShape 137"/>
                <p:cNvSpPr>
                  <a:spLocks noChangeAspect="1" noChangeArrowheads="1"/>
                </p:cNvSpPr>
                <p:nvPr/>
              </p:nvSpPr>
              <p:spPr bwMode="auto">
                <a:xfrm>
                  <a:off x="5160" y="4626"/>
                  <a:ext cx="690" cy="405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1" name="AutoShape 136"/>
                <p:cNvSpPr>
                  <a:spLocks noChangeAspect="1" noChangeArrowheads="1"/>
                </p:cNvSpPr>
                <p:nvPr/>
              </p:nvSpPr>
              <p:spPr bwMode="auto">
                <a:xfrm>
                  <a:off x="5220" y="4101"/>
                  <a:ext cx="555" cy="705"/>
                </a:xfrm>
                <a:prstGeom prst="can">
                  <a:avLst>
                    <a:gd name="adj" fmla="val 28681"/>
                  </a:avLst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2" name="AutoShape 135"/>
                <p:cNvSpPr>
                  <a:spLocks noChangeAspect="1" noChangeArrowheads="1"/>
                </p:cNvSpPr>
                <p:nvPr/>
              </p:nvSpPr>
              <p:spPr bwMode="auto">
                <a:xfrm>
                  <a:off x="5757" y="4419"/>
                  <a:ext cx="180" cy="113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3" name="AutoShape 134"/>
                <p:cNvSpPr>
                  <a:spLocks noChangeAspect="1" noChangeArrowheads="1"/>
                </p:cNvSpPr>
                <p:nvPr/>
              </p:nvSpPr>
              <p:spPr bwMode="auto">
                <a:xfrm>
                  <a:off x="5811" y="4023"/>
                  <a:ext cx="71" cy="435"/>
                </a:xfrm>
                <a:prstGeom prst="can">
                  <a:avLst>
                    <a:gd name="adj" fmla="val 39427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4" name="AutoShape 133"/>
                <p:cNvSpPr>
                  <a:spLocks noChangeAspect="1" noChangeArrowheads="1"/>
                </p:cNvSpPr>
                <p:nvPr/>
              </p:nvSpPr>
              <p:spPr bwMode="auto">
                <a:xfrm>
                  <a:off x="4986" y="4413"/>
                  <a:ext cx="180" cy="101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5" name="AutoShape 132"/>
                <p:cNvSpPr>
                  <a:spLocks noChangeAspect="1" noChangeArrowheads="1"/>
                </p:cNvSpPr>
                <p:nvPr/>
              </p:nvSpPr>
              <p:spPr bwMode="auto">
                <a:xfrm>
                  <a:off x="5037" y="4054"/>
                  <a:ext cx="71" cy="389"/>
                </a:xfrm>
                <a:prstGeom prst="can">
                  <a:avLst>
                    <a:gd name="adj" fmla="val 29576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6" name="AutoShape 131"/>
                <p:cNvSpPr>
                  <a:spLocks noChangeAspect="1" noChangeArrowheads="1"/>
                </p:cNvSpPr>
                <p:nvPr/>
              </p:nvSpPr>
              <p:spPr bwMode="auto">
                <a:xfrm>
                  <a:off x="4965" y="4056"/>
                  <a:ext cx="1035" cy="270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B2B2B2">
                        <a:gamma/>
                        <a:shade val="46275"/>
                        <a:invGamma/>
                      </a:srgbClr>
                    </a:gs>
                    <a:gs pos="50000">
                      <a:srgbClr val="B2B2B2"/>
                    </a:gs>
                    <a:gs pos="100000">
                      <a:srgbClr val="B2B2B2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7" name="AutoShape 130"/>
                <p:cNvSpPr>
                  <a:spLocks noChangeAspect="1" noChangeArrowheads="1"/>
                </p:cNvSpPr>
                <p:nvPr/>
              </p:nvSpPr>
              <p:spPr bwMode="auto">
                <a:xfrm>
                  <a:off x="5862" y="3894"/>
                  <a:ext cx="57" cy="216"/>
                </a:xfrm>
                <a:prstGeom prst="can">
                  <a:avLst>
                    <a:gd name="adj" fmla="val 52632"/>
                  </a:avLst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8" name="AutoShape 129"/>
                <p:cNvSpPr>
                  <a:spLocks noChangeAspect="1" noChangeArrowheads="1"/>
                </p:cNvSpPr>
                <p:nvPr/>
              </p:nvSpPr>
              <p:spPr bwMode="auto">
                <a:xfrm>
                  <a:off x="5037" y="3944"/>
                  <a:ext cx="71" cy="193"/>
                </a:xfrm>
                <a:prstGeom prst="can">
                  <a:avLst>
                    <a:gd name="adj" fmla="val 40850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9" name="AutoShape 128"/>
                <p:cNvSpPr>
                  <a:spLocks noChangeAspect="1" noChangeArrowheads="1"/>
                </p:cNvSpPr>
                <p:nvPr/>
              </p:nvSpPr>
              <p:spPr bwMode="auto">
                <a:xfrm>
                  <a:off x="5811" y="3936"/>
                  <a:ext cx="71" cy="216"/>
                </a:xfrm>
                <a:prstGeom prst="can">
                  <a:avLst>
                    <a:gd name="adj" fmla="val 42254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0" name="AutoShape 127"/>
                <p:cNvSpPr>
                  <a:spLocks noChangeAspect="1" noChangeArrowheads="1"/>
                </p:cNvSpPr>
                <p:nvPr/>
              </p:nvSpPr>
              <p:spPr bwMode="auto">
                <a:xfrm>
                  <a:off x="5589" y="3876"/>
                  <a:ext cx="71" cy="216"/>
                </a:xfrm>
                <a:prstGeom prst="can">
                  <a:avLst>
                    <a:gd name="adj" fmla="val 54930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1" name="AutoShape 126"/>
                <p:cNvSpPr>
                  <a:spLocks noChangeAspect="1" noChangeArrowheads="1"/>
                </p:cNvSpPr>
                <p:nvPr/>
              </p:nvSpPr>
              <p:spPr bwMode="auto">
                <a:xfrm>
                  <a:off x="5427" y="3918"/>
                  <a:ext cx="128" cy="216"/>
                </a:xfrm>
                <a:prstGeom prst="can">
                  <a:avLst>
                    <a:gd name="adj" fmla="val 25781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50000">
                      <a:srgbClr val="C0C0C0"/>
                    </a:gs>
                    <a:gs pos="100000">
                      <a:srgbClr val="C0C0C0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2" name="AutoShape 125"/>
                <p:cNvSpPr>
                  <a:spLocks noChangeAspect="1" noChangeArrowheads="1"/>
                </p:cNvSpPr>
                <p:nvPr/>
              </p:nvSpPr>
              <p:spPr bwMode="auto">
                <a:xfrm>
                  <a:off x="4971" y="3753"/>
                  <a:ext cx="1035" cy="270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B2B2B2">
                        <a:gamma/>
                        <a:shade val="46275"/>
                        <a:invGamma/>
                      </a:srgbClr>
                    </a:gs>
                    <a:gs pos="50000">
                      <a:srgbClr val="B2B2B2"/>
                    </a:gs>
                    <a:gs pos="100000">
                      <a:srgbClr val="B2B2B2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4" name="AutoShape 123"/>
                <p:cNvSpPr>
                  <a:spLocks noChangeAspect="1" noChangeArrowheads="1"/>
                </p:cNvSpPr>
                <p:nvPr/>
              </p:nvSpPr>
              <p:spPr bwMode="auto">
                <a:xfrm>
                  <a:off x="5868" y="3511"/>
                  <a:ext cx="80" cy="303"/>
                </a:xfrm>
                <a:prstGeom prst="can">
                  <a:avLst>
                    <a:gd name="adj" fmla="val 52632"/>
                  </a:avLst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5" name="AutoShape 122" descr="窄竖线"/>
                <p:cNvSpPr>
                  <a:spLocks noChangeAspect="1" noChangeArrowheads="1"/>
                </p:cNvSpPr>
                <p:nvPr/>
              </p:nvSpPr>
              <p:spPr bwMode="auto">
                <a:xfrm>
                  <a:off x="5861" y="3300"/>
                  <a:ext cx="101" cy="222"/>
                </a:xfrm>
                <a:prstGeom prst="can">
                  <a:avLst>
                    <a:gd name="adj" fmla="val 37621"/>
                  </a:avLst>
                </a:prstGeom>
                <a:pattFill prst="narVert">
                  <a:fgClr>
                    <a:srgbClr val="969696"/>
                  </a:fgClr>
                  <a:bgClr>
                    <a:srgbClr val="323232"/>
                  </a:bgClr>
                </a:patt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6" name="Oval 121"/>
                <p:cNvSpPr>
                  <a:spLocks noChangeAspect="1" noChangeArrowheads="1"/>
                </p:cNvSpPr>
                <p:nvPr/>
              </p:nvSpPr>
              <p:spPr bwMode="auto">
                <a:xfrm>
                  <a:off x="5864" y="3484"/>
                  <a:ext cx="98" cy="45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C0C0C0">
                        <a:gamma/>
                        <a:shade val="24314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189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7" name="AutoShape 120"/>
                <p:cNvSpPr>
                  <a:spLocks noChangeAspect="1" noChangeArrowheads="1"/>
                </p:cNvSpPr>
                <p:nvPr/>
              </p:nvSpPr>
              <p:spPr bwMode="auto">
                <a:xfrm rot="1227070" flipV="1">
                  <a:off x="6932" y="5460"/>
                  <a:ext cx="182" cy="214"/>
                </a:xfrm>
                <a:prstGeom prst="can">
                  <a:avLst>
                    <a:gd name="adj" fmla="val 58791"/>
                  </a:avLst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8" name="Rectangle 119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6920" y="3770"/>
                  <a:ext cx="162" cy="381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149" name="Group 116"/>
                <p:cNvGrpSpPr>
                  <a:grpSpLocks noChangeAspect="1"/>
                </p:cNvGrpSpPr>
                <p:nvPr/>
              </p:nvGrpSpPr>
              <p:grpSpPr bwMode="auto">
                <a:xfrm rot="-460987">
                  <a:off x="6907" y="3803"/>
                  <a:ext cx="177" cy="150"/>
                  <a:chOff x="3780" y="3810"/>
                  <a:chExt cx="150" cy="150"/>
                </a:xfrm>
              </p:grpSpPr>
              <p:sp>
                <p:nvSpPr>
                  <p:cNvPr id="226" name="Oval 11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804" y="3810"/>
                    <a:ext cx="126" cy="15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23529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18900000" scaled="1"/>
                  </a:gra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27" name="Oval 11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780" y="3810"/>
                    <a:ext cx="126" cy="150"/>
                  </a:xfrm>
                  <a:prstGeom prst="ellipse">
                    <a:avLst/>
                  </a:prstGeom>
                  <a:solidFill>
                    <a:srgbClr val="C0C0C0"/>
                  </a:soli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150" name="AutoShape 115"/>
                <p:cNvSpPr>
                  <a:spLocks noChangeAspect="1" noChangeArrowheads="1"/>
                </p:cNvSpPr>
                <p:nvPr/>
              </p:nvSpPr>
              <p:spPr bwMode="auto">
                <a:xfrm>
                  <a:off x="6930" y="5181"/>
                  <a:ext cx="173" cy="390"/>
                </a:xfrm>
                <a:prstGeom prst="cube">
                  <a:avLst>
                    <a:gd name="adj" fmla="val 21389"/>
                  </a:avLst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1" name="Rectangle 114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8178" y="3908"/>
                  <a:ext cx="236" cy="78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2" name="Rectangle 113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8172" y="3812"/>
                  <a:ext cx="242" cy="96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3" name="Rectangle 112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8250" y="4112"/>
                  <a:ext cx="79" cy="186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4" name="Rectangle 111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8198" y="4268"/>
                  <a:ext cx="183" cy="66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5" name="Line 110"/>
                <p:cNvSpPr>
                  <a:spLocks noChangeAspect="1" noChangeShapeType="1"/>
                </p:cNvSpPr>
                <p:nvPr/>
              </p:nvSpPr>
              <p:spPr bwMode="auto">
                <a:xfrm>
                  <a:off x="6978" y="3810"/>
                  <a:ext cx="18" cy="144"/>
                </a:xfrm>
                <a:prstGeom prst="line">
                  <a:avLst/>
                </a:prstGeom>
                <a:noFill/>
                <a:ln w="38100" cmpd="dbl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6" name="AutoShape 109"/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6930" y="4161"/>
                  <a:ext cx="134" cy="1050"/>
                </a:xfrm>
                <a:custGeom>
                  <a:avLst/>
                  <a:gdLst>
                    <a:gd name="G0" fmla="+- 2417 0 0"/>
                    <a:gd name="G1" fmla="+- 21600 0 2417"/>
                    <a:gd name="G2" fmla="*/ 2417 1 2"/>
                    <a:gd name="G3" fmla="+- 21600 0 G2"/>
                    <a:gd name="G4" fmla="+/ 2417 21600 2"/>
                    <a:gd name="G5" fmla="+/ G1 0 2"/>
                    <a:gd name="G6" fmla="*/ 21600 21600 2417"/>
                    <a:gd name="G7" fmla="*/ G6 1 2"/>
                    <a:gd name="G8" fmla="+- 21600 0 G7"/>
                    <a:gd name="G9" fmla="*/ 21600 1 2"/>
                    <a:gd name="G10" fmla="+- 2417 0 G9"/>
                    <a:gd name="G11" fmla="?: G10 G8 0"/>
                    <a:gd name="G12" fmla="?: G10 G7 21600"/>
                    <a:gd name="T0" fmla="*/ 20391 w 21600"/>
                    <a:gd name="T1" fmla="*/ 10800 h 21600"/>
                    <a:gd name="T2" fmla="*/ 10800 w 21600"/>
                    <a:gd name="T3" fmla="*/ 21600 h 21600"/>
                    <a:gd name="T4" fmla="*/ 1209 w 21600"/>
                    <a:gd name="T5" fmla="*/ 10800 h 21600"/>
                    <a:gd name="T6" fmla="*/ 10800 w 21600"/>
                    <a:gd name="T7" fmla="*/ 0 h 21600"/>
                    <a:gd name="T8" fmla="*/ 3009 w 21600"/>
                    <a:gd name="T9" fmla="*/ 3009 h 21600"/>
                    <a:gd name="T10" fmla="*/ 18591 w 21600"/>
                    <a:gd name="T11" fmla="*/ 18591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2417" y="21600"/>
                      </a:lnTo>
                      <a:lnTo>
                        <a:pt x="19183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7" name="Oval 108"/>
                <p:cNvSpPr>
                  <a:spLocks noChangeAspect="1" noChangeArrowheads="1"/>
                </p:cNvSpPr>
                <p:nvPr/>
              </p:nvSpPr>
              <p:spPr bwMode="auto">
                <a:xfrm>
                  <a:off x="6887" y="5543"/>
                  <a:ext cx="195" cy="180"/>
                </a:xfrm>
                <a:prstGeom prst="ellipse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158" name="Group 101"/>
                <p:cNvGrpSpPr>
                  <a:grpSpLocks noChangeAspect="1"/>
                </p:cNvGrpSpPr>
                <p:nvPr/>
              </p:nvGrpSpPr>
              <p:grpSpPr bwMode="auto">
                <a:xfrm>
                  <a:off x="6888" y="5583"/>
                  <a:ext cx="153" cy="216"/>
                  <a:chOff x="6288" y="5442"/>
                  <a:chExt cx="153" cy="216"/>
                </a:xfrm>
              </p:grpSpPr>
              <p:sp>
                <p:nvSpPr>
                  <p:cNvPr id="220" name="Oval 10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300" y="5442"/>
                    <a:ext cx="140" cy="143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27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21" name="Line 106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6420" y="5520"/>
                    <a:ext cx="21" cy="99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22" name="Freeform 105"/>
                  <p:cNvSpPr>
                    <a:spLocks noChangeAspect="1"/>
                  </p:cNvSpPr>
                  <p:nvPr/>
                </p:nvSpPr>
                <p:spPr bwMode="auto">
                  <a:xfrm>
                    <a:off x="6300" y="5481"/>
                    <a:ext cx="129" cy="126"/>
                  </a:xfrm>
                  <a:custGeom>
                    <a:avLst/>
                    <a:gdLst>
                      <a:gd name="T0" fmla="*/ 21 w 129"/>
                      <a:gd name="T1" fmla="*/ 0 h 126"/>
                      <a:gd name="T2" fmla="*/ 0 w 129"/>
                      <a:gd name="T3" fmla="*/ 86 h 126"/>
                      <a:gd name="T4" fmla="*/ 120 w 129"/>
                      <a:gd name="T5" fmla="*/ 126 h 126"/>
                      <a:gd name="T6" fmla="*/ 129 w 129"/>
                      <a:gd name="T7" fmla="*/ 27 h 126"/>
                      <a:gd name="T8" fmla="*/ 21 w 129"/>
                      <a:gd name="T9" fmla="*/ 0 h 1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9" h="126">
                        <a:moveTo>
                          <a:pt x="21" y="0"/>
                        </a:moveTo>
                        <a:lnTo>
                          <a:pt x="0" y="86"/>
                        </a:lnTo>
                        <a:lnTo>
                          <a:pt x="120" y="126"/>
                        </a:lnTo>
                        <a:lnTo>
                          <a:pt x="129" y="27"/>
                        </a:lnTo>
                        <a:lnTo>
                          <a:pt x="21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FF">
                          <a:gamma/>
                          <a:shade val="51373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27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23" name="Oval 10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291" y="5517"/>
                    <a:ext cx="134" cy="134"/>
                  </a:xfrm>
                  <a:prstGeom prst="ellips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24" name="AutoShape 10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291" y="5520"/>
                    <a:ext cx="134" cy="138"/>
                  </a:xfrm>
                  <a:custGeom>
                    <a:avLst/>
                    <a:gdLst>
                      <a:gd name="G0" fmla="+- 2700 0 0"/>
                      <a:gd name="G1" fmla="*/ G0 2 1"/>
                      <a:gd name="G2" fmla="+- 21600 0 G1"/>
                      <a:gd name="G3" fmla="*/ G2 G2 1"/>
                      <a:gd name="G4" fmla="*/ G0 G0 1"/>
                      <a:gd name="G5" fmla="+- G3 0 G4"/>
                      <a:gd name="G6" fmla="*/ G5 1 8"/>
                      <a:gd name="G7" fmla="sqrt G6"/>
                      <a:gd name="G8" fmla="*/ G4 1 8"/>
                      <a:gd name="G9" fmla="sqrt G8"/>
                      <a:gd name="G10" fmla="+- G7 G9 0"/>
                      <a:gd name="G11" fmla="+- G7 0 G9"/>
                      <a:gd name="G12" fmla="+- G10 10800 0"/>
                      <a:gd name="G13" fmla="+- 10800 0 G10"/>
                      <a:gd name="G14" fmla="+- G11 10800 0"/>
                      <a:gd name="G15" fmla="+- 10800 0 G11"/>
                      <a:gd name="G16" fmla="+- 21600 0 G0"/>
                      <a:gd name="T0" fmla="*/ 10800 w 21600"/>
                      <a:gd name="T1" fmla="*/ 0 h 21600"/>
                      <a:gd name="T2" fmla="*/ 3163 w 21600"/>
                      <a:gd name="T3" fmla="*/ 3163 h 21600"/>
                      <a:gd name="T4" fmla="*/ 0 w 21600"/>
                      <a:gd name="T5" fmla="*/ 10800 h 21600"/>
                      <a:gd name="T6" fmla="*/ 3163 w 21600"/>
                      <a:gd name="T7" fmla="*/ 18437 h 21600"/>
                      <a:gd name="T8" fmla="*/ 10800 w 21600"/>
                      <a:gd name="T9" fmla="*/ 21600 h 21600"/>
                      <a:gd name="T10" fmla="*/ 18437 w 21600"/>
                      <a:gd name="T11" fmla="*/ 18437 h 21600"/>
                      <a:gd name="T12" fmla="*/ 21600 w 21600"/>
                      <a:gd name="T13" fmla="*/ 10800 h 21600"/>
                      <a:gd name="T14" fmla="*/ 18437 w 21600"/>
                      <a:gd name="T15" fmla="*/ 3163 h 21600"/>
                      <a:gd name="T16" fmla="*/ 3163 w 21600"/>
                      <a:gd name="T17" fmla="*/ 3163 h 21600"/>
                      <a:gd name="T18" fmla="*/ 18437 w 21600"/>
                      <a:gd name="T19" fmla="*/ 1843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T16" t="T17" r="T18" b="T19"/>
                    <a:pathLst>
                      <a:path w="21600" h="21600">
                        <a:moveTo>
                          <a:pt x="0" y="10800"/>
                        </a:moveTo>
                        <a:cubicBezTo>
                          <a:pt x="0" y="4835"/>
                          <a:pt x="4835" y="0"/>
                          <a:pt x="10800" y="0"/>
                        </a:cubicBezTo>
                        <a:cubicBezTo>
                          <a:pt x="16765" y="0"/>
                          <a:pt x="21600" y="4835"/>
                          <a:pt x="21600" y="10800"/>
                        </a:cubicBezTo>
                        <a:cubicBezTo>
                          <a:pt x="21600" y="16765"/>
                          <a:pt x="16765" y="21600"/>
                          <a:pt x="10800" y="21600"/>
                        </a:cubicBezTo>
                        <a:cubicBezTo>
                          <a:pt x="4835" y="21600"/>
                          <a:pt x="0" y="16765"/>
                          <a:pt x="0" y="10800"/>
                        </a:cubicBezTo>
                        <a:close/>
                        <a:moveTo>
                          <a:pt x="17401" y="15493"/>
                        </a:moveTo>
                        <a:cubicBezTo>
                          <a:pt x="18376" y="14122"/>
                          <a:pt x="18900" y="12482"/>
                          <a:pt x="18900" y="10800"/>
                        </a:cubicBezTo>
                        <a:cubicBezTo>
                          <a:pt x="18900" y="6326"/>
                          <a:pt x="15273" y="2700"/>
                          <a:pt x="10800" y="2700"/>
                        </a:cubicBezTo>
                        <a:cubicBezTo>
                          <a:pt x="9117" y="2699"/>
                          <a:pt x="7477" y="3223"/>
                          <a:pt x="6106" y="4198"/>
                        </a:cubicBezTo>
                        <a:close/>
                        <a:moveTo>
                          <a:pt x="4198" y="6106"/>
                        </a:moveTo>
                        <a:cubicBezTo>
                          <a:pt x="3223" y="7477"/>
                          <a:pt x="2700" y="9117"/>
                          <a:pt x="2700" y="10799"/>
                        </a:cubicBezTo>
                        <a:cubicBezTo>
                          <a:pt x="2700" y="15273"/>
                          <a:pt x="6326" y="18900"/>
                          <a:pt x="10800" y="18900"/>
                        </a:cubicBezTo>
                        <a:cubicBezTo>
                          <a:pt x="12482" y="18900"/>
                          <a:pt x="14122" y="18376"/>
                          <a:pt x="15493" y="1740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25" name="Line 102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6288" y="5490"/>
                    <a:ext cx="21" cy="93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159" name="Line 100"/>
                <p:cNvSpPr>
                  <a:spLocks noChangeAspect="1" noChangeShapeType="1"/>
                </p:cNvSpPr>
                <p:nvPr/>
              </p:nvSpPr>
              <p:spPr bwMode="auto">
                <a:xfrm>
                  <a:off x="7068" y="4167"/>
                  <a:ext cx="18" cy="1008"/>
                </a:xfrm>
                <a:prstGeom prst="line">
                  <a:avLst/>
                </a:prstGeom>
                <a:noFill/>
                <a:ln w="19050">
                  <a:solidFill>
                    <a:srgbClr val="C0C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0" name="Line 9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062" y="5499"/>
                  <a:ext cx="36" cy="6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1" name="Line 9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065" y="5166"/>
                  <a:ext cx="30" cy="27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2" name="Line 97"/>
                <p:cNvSpPr>
                  <a:spLocks noChangeAspect="1" noChangeShapeType="1"/>
                </p:cNvSpPr>
                <p:nvPr/>
              </p:nvSpPr>
              <p:spPr bwMode="auto">
                <a:xfrm>
                  <a:off x="6936" y="5193"/>
                  <a:ext cx="123" cy="3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3" name="Line 96"/>
                <p:cNvSpPr>
                  <a:spLocks noChangeAspect="1" noChangeShapeType="1"/>
                </p:cNvSpPr>
                <p:nvPr/>
              </p:nvSpPr>
              <p:spPr bwMode="auto">
                <a:xfrm>
                  <a:off x="7062" y="5190"/>
                  <a:ext cx="9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4" name="AutoShape 9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7076" y="4115"/>
                  <a:ext cx="1049" cy="618"/>
                </a:xfrm>
                <a:prstGeom prst="rtTriangle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5" name="Rectangle 94"/>
                <p:cNvSpPr>
                  <a:spLocks noChangeAspect="1" noChangeArrowheads="1"/>
                </p:cNvSpPr>
                <p:nvPr/>
              </p:nvSpPr>
              <p:spPr bwMode="auto">
                <a:xfrm>
                  <a:off x="7097" y="3780"/>
                  <a:ext cx="32" cy="315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6" name="Freeform 93"/>
                <p:cNvSpPr>
                  <a:spLocks noChangeAspect="1"/>
                </p:cNvSpPr>
                <p:nvPr/>
              </p:nvSpPr>
              <p:spPr bwMode="auto">
                <a:xfrm>
                  <a:off x="7089" y="3823"/>
                  <a:ext cx="1105" cy="80"/>
                </a:xfrm>
                <a:custGeom>
                  <a:avLst/>
                  <a:gdLst>
                    <a:gd name="T0" fmla="*/ 1105 w 1105"/>
                    <a:gd name="T1" fmla="*/ 0 h 80"/>
                    <a:gd name="T2" fmla="*/ 0 w 1105"/>
                    <a:gd name="T3" fmla="*/ 2 h 80"/>
                    <a:gd name="T4" fmla="*/ 0 w 1105"/>
                    <a:gd name="T5" fmla="*/ 77 h 80"/>
                    <a:gd name="T6" fmla="*/ 1104 w 1105"/>
                    <a:gd name="T7" fmla="*/ 80 h 80"/>
                    <a:gd name="T8" fmla="*/ 1105 w 1105"/>
                    <a:gd name="T9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05" h="80">
                      <a:moveTo>
                        <a:pt x="1105" y="0"/>
                      </a:moveTo>
                      <a:lnTo>
                        <a:pt x="0" y="2"/>
                      </a:lnTo>
                      <a:lnTo>
                        <a:pt x="0" y="77"/>
                      </a:lnTo>
                      <a:lnTo>
                        <a:pt x="1104" y="80"/>
                      </a:lnTo>
                      <a:lnTo>
                        <a:pt x="1105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7" name="Rectangle 92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7100" y="3989"/>
                  <a:ext cx="1174" cy="126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8" name="Line 91"/>
                <p:cNvSpPr>
                  <a:spLocks noChangeAspect="1" noChangeShapeType="1"/>
                </p:cNvSpPr>
                <p:nvPr/>
              </p:nvSpPr>
              <p:spPr bwMode="auto">
                <a:xfrm>
                  <a:off x="7081" y="4191"/>
                  <a:ext cx="0" cy="555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9" name="Rectangle 90"/>
                <p:cNvSpPr>
                  <a:spLocks noChangeAspect="1" noChangeArrowheads="1"/>
                </p:cNvSpPr>
                <p:nvPr/>
              </p:nvSpPr>
              <p:spPr bwMode="auto">
                <a:xfrm>
                  <a:off x="6525" y="5376"/>
                  <a:ext cx="195" cy="143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70" name="Rectangle 89"/>
                <p:cNvSpPr>
                  <a:spLocks noChangeAspect="1" noChangeArrowheads="1"/>
                </p:cNvSpPr>
                <p:nvPr/>
              </p:nvSpPr>
              <p:spPr bwMode="auto">
                <a:xfrm>
                  <a:off x="6510" y="5481"/>
                  <a:ext cx="195" cy="143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71" name="Line 88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6507" y="5385"/>
                  <a:ext cx="12" cy="12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72" name="Line 87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6702" y="5376"/>
                  <a:ext cx="12" cy="12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73" name="Line 86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6711" y="5505"/>
                  <a:ext cx="12" cy="12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74" name="Line 85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522" y="5382"/>
                  <a:ext cx="19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75" name="Line 84"/>
                <p:cNvSpPr>
                  <a:spLocks noChangeAspect="1" noChangeShapeType="1"/>
                </p:cNvSpPr>
                <p:nvPr/>
              </p:nvSpPr>
              <p:spPr bwMode="auto">
                <a:xfrm>
                  <a:off x="6711" y="5385"/>
                  <a:ext cx="6" cy="10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76" name="Oval 83"/>
                <p:cNvSpPr>
                  <a:spLocks noChangeAspect="1" noChangeArrowheads="1"/>
                </p:cNvSpPr>
                <p:nvPr/>
              </p:nvSpPr>
              <p:spPr bwMode="auto">
                <a:xfrm>
                  <a:off x="6564" y="5523"/>
                  <a:ext cx="85" cy="8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77" name="Freeform 82"/>
                <p:cNvSpPr>
                  <a:spLocks noChangeAspect="1"/>
                </p:cNvSpPr>
                <p:nvPr/>
              </p:nvSpPr>
              <p:spPr bwMode="auto">
                <a:xfrm>
                  <a:off x="6618" y="4530"/>
                  <a:ext cx="2412" cy="1368"/>
                </a:xfrm>
                <a:custGeom>
                  <a:avLst/>
                  <a:gdLst>
                    <a:gd name="T0" fmla="*/ 0 w 2412"/>
                    <a:gd name="T1" fmla="*/ 1041 h 1368"/>
                    <a:gd name="T2" fmla="*/ 51 w 2412"/>
                    <a:gd name="T3" fmla="*/ 1200 h 1368"/>
                    <a:gd name="T4" fmla="*/ 129 w 2412"/>
                    <a:gd name="T5" fmla="*/ 1266 h 1368"/>
                    <a:gd name="T6" fmla="*/ 354 w 2412"/>
                    <a:gd name="T7" fmla="*/ 1347 h 1368"/>
                    <a:gd name="T8" fmla="*/ 744 w 2412"/>
                    <a:gd name="T9" fmla="*/ 1353 h 1368"/>
                    <a:gd name="T10" fmla="*/ 930 w 2412"/>
                    <a:gd name="T11" fmla="*/ 1254 h 1368"/>
                    <a:gd name="T12" fmla="*/ 1977 w 2412"/>
                    <a:gd name="T13" fmla="*/ 825 h 1368"/>
                    <a:gd name="T14" fmla="*/ 2412 w 2412"/>
                    <a:gd name="T15" fmla="*/ 0 h 13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412" h="1368">
                      <a:moveTo>
                        <a:pt x="0" y="1041"/>
                      </a:moveTo>
                      <a:cubicBezTo>
                        <a:pt x="14" y="1102"/>
                        <a:pt x="29" y="1163"/>
                        <a:pt x="51" y="1200"/>
                      </a:cubicBezTo>
                      <a:cubicBezTo>
                        <a:pt x="73" y="1237"/>
                        <a:pt x="79" y="1242"/>
                        <a:pt x="129" y="1266"/>
                      </a:cubicBezTo>
                      <a:cubicBezTo>
                        <a:pt x="179" y="1290"/>
                        <a:pt x="252" y="1333"/>
                        <a:pt x="354" y="1347"/>
                      </a:cubicBezTo>
                      <a:cubicBezTo>
                        <a:pt x="456" y="1361"/>
                        <a:pt x="648" y="1368"/>
                        <a:pt x="744" y="1353"/>
                      </a:cubicBezTo>
                      <a:cubicBezTo>
                        <a:pt x="840" y="1338"/>
                        <a:pt x="725" y="1342"/>
                        <a:pt x="930" y="1254"/>
                      </a:cubicBezTo>
                      <a:cubicBezTo>
                        <a:pt x="1135" y="1166"/>
                        <a:pt x="1730" y="1034"/>
                        <a:pt x="1977" y="825"/>
                      </a:cubicBezTo>
                      <a:cubicBezTo>
                        <a:pt x="2224" y="616"/>
                        <a:pt x="2322" y="172"/>
                        <a:pt x="2412" y="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78" name="Oval 81"/>
                <p:cNvSpPr>
                  <a:spLocks noChangeAspect="1" noChangeArrowheads="1"/>
                </p:cNvSpPr>
                <p:nvPr/>
              </p:nvSpPr>
              <p:spPr bwMode="auto">
                <a:xfrm>
                  <a:off x="8909" y="4310"/>
                  <a:ext cx="258" cy="2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79" name="AutoShape 80"/>
                <p:cNvSpPr>
                  <a:spLocks noChangeAspect="1" noChangeArrowheads="1"/>
                </p:cNvSpPr>
                <p:nvPr/>
              </p:nvSpPr>
              <p:spPr bwMode="auto">
                <a:xfrm>
                  <a:off x="8894" y="4238"/>
                  <a:ext cx="288" cy="216"/>
                </a:xfrm>
                <a:prstGeom prst="can">
                  <a:avLst>
                    <a:gd name="adj" fmla="val 27778"/>
                  </a:avLst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80" name="AutoShape 79"/>
                <p:cNvSpPr>
                  <a:spLocks noChangeAspect="1" noChangeArrowheads="1"/>
                </p:cNvSpPr>
                <p:nvPr/>
              </p:nvSpPr>
              <p:spPr bwMode="auto">
                <a:xfrm>
                  <a:off x="8924" y="3734"/>
                  <a:ext cx="228" cy="546"/>
                </a:xfrm>
                <a:prstGeom prst="can">
                  <a:avLst>
                    <a:gd name="adj" fmla="val 17983"/>
                  </a:avLst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81" name="Oval 78"/>
                <p:cNvSpPr>
                  <a:spLocks noChangeAspect="1" noChangeArrowheads="1"/>
                </p:cNvSpPr>
                <p:nvPr/>
              </p:nvSpPr>
              <p:spPr bwMode="auto">
                <a:xfrm>
                  <a:off x="8876" y="3728"/>
                  <a:ext cx="324" cy="7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82" name="Rectangle 77"/>
                <p:cNvSpPr>
                  <a:spLocks noChangeAspect="1" noChangeArrowheads="1"/>
                </p:cNvSpPr>
                <p:nvPr/>
              </p:nvSpPr>
              <p:spPr bwMode="auto">
                <a:xfrm>
                  <a:off x="8876" y="3710"/>
                  <a:ext cx="324" cy="54"/>
                </a:xfrm>
                <a:prstGeom prst="rect">
                  <a:avLst/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83" name="Line 76"/>
                <p:cNvSpPr>
                  <a:spLocks noChangeAspect="1" noChangeShapeType="1"/>
                </p:cNvSpPr>
                <p:nvPr/>
              </p:nvSpPr>
              <p:spPr bwMode="auto">
                <a:xfrm>
                  <a:off x="8882" y="3722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84" name="Line 75"/>
                <p:cNvSpPr>
                  <a:spLocks noChangeAspect="1" noChangeShapeType="1"/>
                </p:cNvSpPr>
                <p:nvPr/>
              </p:nvSpPr>
              <p:spPr bwMode="auto">
                <a:xfrm>
                  <a:off x="9194" y="3722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85" name="Oval 74"/>
                <p:cNvSpPr>
                  <a:spLocks noChangeAspect="1" noChangeArrowheads="1"/>
                </p:cNvSpPr>
                <p:nvPr/>
              </p:nvSpPr>
              <p:spPr bwMode="auto">
                <a:xfrm>
                  <a:off x="8876" y="3668"/>
                  <a:ext cx="324" cy="7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86" name="AutoShape 73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825" y="3311"/>
                  <a:ext cx="438" cy="384"/>
                </a:xfrm>
                <a:prstGeom prst="can">
                  <a:avLst>
                    <a:gd name="adj" fmla="val 28384"/>
                  </a:avLst>
                </a:prstGeom>
                <a:gradFill rotWithShape="0">
                  <a:gsLst>
                    <a:gs pos="0">
                      <a:srgbClr val="969696"/>
                    </a:gs>
                    <a:gs pos="100000">
                      <a:srgbClr val="969696">
                        <a:gamma/>
                        <a:shade val="20000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87" name="AutoShape 72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633" y="3371"/>
                  <a:ext cx="336" cy="264"/>
                </a:xfrm>
                <a:prstGeom prst="can">
                  <a:avLst>
                    <a:gd name="adj" fmla="val 22347"/>
                  </a:avLst>
                </a:prstGeom>
                <a:gradFill rotWithShape="0">
                  <a:gsLst>
                    <a:gs pos="0">
                      <a:srgbClr val="969696"/>
                    </a:gs>
                    <a:gs pos="100000">
                      <a:srgbClr val="969696">
                        <a:gamma/>
                        <a:shade val="20000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88" name="Line 71"/>
                <p:cNvSpPr>
                  <a:spLocks noChangeAspect="1" noChangeShapeType="1"/>
                </p:cNvSpPr>
                <p:nvPr/>
              </p:nvSpPr>
              <p:spPr bwMode="auto">
                <a:xfrm>
                  <a:off x="8876" y="3704"/>
                  <a:ext cx="72" cy="24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89" name="Line 70"/>
                <p:cNvSpPr>
                  <a:spLocks noChangeAspect="1" noChangeShapeType="1"/>
                </p:cNvSpPr>
                <p:nvPr/>
              </p:nvSpPr>
              <p:spPr bwMode="auto">
                <a:xfrm>
                  <a:off x="8876" y="3698"/>
                  <a:ext cx="48" cy="1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90" name="Rectangle 69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8260" y="3995"/>
                  <a:ext cx="118" cy="111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51373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91" name="Freeform 68"/>
                <p:cNvSpPr>
                  <a:spLocks noChangeAspect="1"/>
                </p:cNvSpPr>
                <p:nvPr/>
              </p:nvSpPr>
              <p:spPr bwMode="auto">
                <a:xfrm flipH="1">
                  <a:off x="8277" y="3986"/>
                  <a:ext cx="121" cy="129"/>
                </a:xfrm>
                <a:custGeom>
                  <a:avLst/>
                  <a:gdLst>
                    <a:gd name="T0" fmla="*/ 111 w 111"/>
                    <a:gd name="T1" fmla="*/ 1 h 124"/>
                    <a:gd name="T2" fmla="*/ 2 w 111"/>
                    <a:gd name="T3" fmla="*/ 0 h 124"/>
                    <a:gd name="T4" fmla="*/ 0 w 111"/>
                    <a:gd name="T5" fmla="*/ 124 h 124"/>
                    <a:gd name="T6" fmla="*/ 111 w 111"/>
                    <a:gd name="T7" fmla="*/ 121 h 1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1" h="124">
                      <a:moveTo>
                        <a:pt x="111" y="1"/>
                      </a:moveTo>
                      <a:lnTo>
                        <a:pt x="2" y="0"/>
                      </a:lnTo>
                      <a:lnTo>
                        <a:pt x="0" y="124"/>
                      </a:lnTo>
                      <a:lnTo>
                        <a:pt x="111" y="121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92" name="Freeform 67"/>
                <p:cNvSpPr>
                  <a:spLocks noChangeAspect="1"/>
                </p:cNvSpPr>
                <p:nvPr/>
              </p:nvSpPr>
              <p:spPr bwMode="auto">
                <a:xfrm>
                  <a:off x="4203" y="5325"/>
                  <a:ext cx="147" cy="621"/>
                </a:xfrm>
                <a:custGeom>
                  <a:avLst/>
                  <a:gdLst>
                    <a:gd name="T0" fmla="*/ 15 w 147"/>
                    <a:gd name="T1" fmla="*/ 0 h 621"/>
                    <a:gd name="T2" fmla="*/ 144 w 147"/>
                    <a:gd name="T3" fmla="*/ 57 h 621"/>
                    <a:gd name="T4" fmla="*/ 147 w 147"/>
                    <a:gd name="T5" fmla="*/ 621 h 621"/>
                    <a:gd name="T6" fmla="*/ 0 w 147"/>
                    <a:gd name="T7" fmla="*/ 594 h 621"/>
                    <a:gd name="T8" fmla="*/ 15 w 147"/>
                    <a:gd name="T9" fmla="*/ 0 h 6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7" h="621">
                      <a:moveTo>
                        <a:pt x="15" y="0"/>
                      </a:moveTo>
                      <a:lnTo>
                        <a:pt x="144" y="57"/>
                      </a:lnTo>
                      <a:lnTo>
                        <a:pt x="147" y="621"/>
                      </a:lnTo>
                      <a:lnTo>
                        <a:pt x="0" y="594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C0C0C0">
                        <a:gamma/>
                        <a:shade val="9020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93" name="Line 66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5074" y="5482"/>
                  <a:ext cx="5" cy="61"/>
                </a:xfrm>
                <a:prstGeom prst="line">
                  <a:avLst/>
                </a:prstGeom>
                <a:noFill/>
                <a:ln w="57150">
                  <a:solidFill>
                    <a:srgbClr val="C0C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94" name="Freeform 65"/>
                <p:cNvSpPr>
                  <a:spLocks noChangeAspect="1"/>
                </p:cNvSpPr>
                <p:nvPr/>
              </p:nvSpPr>
              <p:spPr bwMode="auto">
                <a:xfrm>
                  <a:off x="4788" y="6142"/>
                  <a:ext cx="264" cy="225"/>
                </a:xfrm>
                <a:custGeom>
                  <a:avLst/>
                  <a:gdLst>
                    <a:gd name="T0" fmla="*/ 41 w 264"/>
                    <a:gd name="T1" fmla="*/ 0 h 225"/>
                    <a:gd name="T2" fmla="*/ 264 w 264"/>
                    <a:gd name="T3" fmla="*/ 65 h 225"/>
                    <a:gd name="T4" fmla="*/ 224 w 264"/>
                    <a:gd name="T5" fmla="*/ 225 h 225"/>
                    <a:gd name="T6" fmla="*/ 0 w 264"/>
                    <a:gd name="T7" fmla="*/ 149 h 225"/>
                    <a:gd name="T8" fmla="*/ 41 w 264"/>
                    <a:gd name="T9" fmla="*/ 0 h 2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4" h="225">
                      <a:moveTo>
                        <a:pt x="41" y="0"/>
                      </a:moveTo>
                      <a:lnTo>
                        <a:pt x="264" y="65"/>
                      </a:lnTo>
                      <a:lnTo>
                        <a:pt x="224" y="225"/>
                      </a:lnTo>
                      <a:lnTo>
                        <a:pt x="0" y="149"/>
                      </a:lnTo>
                      <a:lnTo>
                        <a:pt x="41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95" name="Freeform 64"/>
                <p:cNvSpPr>
                  <a:spLocks noChangeAspect="1"/>
                </p:cNvSpPr>
                <p:nvPr/>
              </p:nvSpPr>
              <p:spPr bwMode="auto">
                <a:xfrm>
                  <a:off x="4809" y="6162"/>
                  <a:ext cx="219" cy="183"/>
                </a:xfrm>
                <a:custGeom>
                  <a:avLst/>
                  <a:gdLst>
                    <a:gd name="T0" fmla="*/ 36 w 219"/>
                    <a:gd name="T1" fmla="*/ 0 h 183"/>
                    <a:gd name="T2" fmla="*/ 98 w 219"/>
                    <a:gd name="T3" fmla="*/ 22 h 183"/>
                    <a:gd name="T4" fmla="*/ 101 w 219"/>
                    <a:gd name="T5" fmla="*/ 49 h 183"/>
                    <a:gd name="T6" fmla="*/ 116 w 219"/>
                    <a:gd name="T7" fmla="*/ 70 h 183"/>
                    <a:gd name="T8" fmla="*/ 143 w 219"/>
                    <a:gd name="T9" fmla="*/ 67 h 183"/>
                    <a:gd name="T10" fmla="*/ 161 w 219"/>
                    <a:gd name="T11" fmla="*/ 43 h 183"/>
                    <a:gd name="T12" fmla="*/ 219 w 219"/>
                    <a:gd name="T13" fmla="*/ 57 h 183"/>
                    <a:gd name="T14" fmla="*/ 189 w 219"/>
                    <a:gd name="T15" fmla="*/ 183 h 183"/>
                    <a:gd name="T16" fmla="*/ 0 w 219"/>
                    <a:gd name="T17" fmla="*/ 123 h 183"/>
                    <a:gd name="T18" fmla="*/ 36 w 219"/>
                    <a:gd name="T19" fmla="*/ 0 h 1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19" h="183">
                      <a:moveTo>
                        <a:pt x="36" y="0"/>
                      </a:moveTo>
                      <a:lnTo>
                        <a:pt x="98" y="22"/>
                      </a:lnTo>
                      <a:cubicBezTo>
                        <a:pt x="109" y="30"/>
                        <a:pt x="98" y="41"/>
                        <a:pt x="101" y="49"/>
                      </a:cubicBezTo>
                      <a:cubicBezTo>
                        <a:pt x="104" y="57"/>
                        <a:pt x="109" y="67"/>
                        <a:pt x="116" y="70"/>
                      </a:cubicBezTo>
                      <a:cubicBezTo>
                        <a:pt x="123" y="73"/>
                        <a:pt x="136" y="71"/>
                        <a:pt x="143" y="67"/>
                      </a:cubicBezTo>
                      <a:cubicBezTo>
                        <a:pt x="150" y="63"/>
                        <a:pt x="148" y="45"/>
                        <a:pt x="161" y="43"/>
                      </a:cubicBezTo>
                      <a:lnTo>
                        <a:pt x="219" y="57"/>
                      </a:lnTo>
                      <a:lnTo>
                        <a:pt x="189" y="183"/>
                      </a:lnTo>
                      <a:lnTo>
                        <a:pt x="0" y="123"/>
                      </a:lnTo>
                      <a:lnTo>
                        <a:pt x="36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96" name="AutoShape 63"/>
                <p:cNvSpPr>
                  <a:spLocks noChangeAspect="1" noChangeArrowheads="1"/>
                </p:cNvSpPr>
                <p:nvPr/>
              </p:nvSpPr>
              <p:spPr bwMode="auto">
                <a:xfrm rot="5400000" flipV="1">
                  <a:off x="4134" y="4698"/>
                  <a:ext cx="161" cy="71"/>
                </a:xfrm>
                <a:prstGeom prst="parallelogram">
                  <a:avLst>
                    <a:gd name="adj" fmla="val 61971"/>
                  </a:avLst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97" name="AutoShape 62"/>
                <p:cNvSpPr>
                  <a:spLocks noChangeAspect="1" noChangeArrowheads="1"/>
                </p:cNvSpPr>
                <p:nvPr/>
              </p:nvSpPr>
              <p:spPr bwMode="auto">
                <a:xfrm rot="5730020">
                  <a:off x="4606" y="4309"/>
                  <a:ext cx="128" cy="979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98" name="Freeform 61"/>
                <p:cNvSpPr>
                  <a:spLocks noChangeAspect="1"/>
                </p:cNvSpPr>
                <p:nvPr/>
              </p:nvSpPr>
              <p:spPr bwMode="auto">
                <a:xfrm>
                  <a:off x="4185" y="4670"/>
                  <a:ext cx="1034" cy="104"/>
                </a:xfrm>
                <a:custGeom>
                  <a:avLst/>
                  <a:gdLst>
                    <a:gd name="T0" fmla="*/ 987 w 1034"/>
                    <a:gd name="T1" fmla="*/ 104 h 104"/>
                    <a:gd name="T2" fmla="*/ 1034 w 1034"/>
                    <a:gd name="T3" fmla="*/ 0 h 104"/>
                    <a:gd name="T4" fmla="*/ 63 w 1034"/>
                    <a:gd name="T5" fmla="*/ 7 h 104"/>
                    <a:gd name="T6" fmla="*/ 0 w 1034"/>
                    <a:gd name="T7" fmla="*/ 46 h 104"/>
                    <a:gd name="T8" fmla="*/ 987 w 1034"/>
                    <a:gd name="T9" fmla="*/ 104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4" h="104">
                      <a:moveTo>
                        <a:pt x="987" y="104"/>
                      </a:moveTo>
                      <a:lnTo>
                        <a:pt x="1034" y="0"/>
                      </a:lnTo>
                      <a:lnTo>
                        <a:pt x="63" y="7"/>
                      </a:lnTo>
                      <a:lnTo>
                        <a:pt x="0" y="46"/>
                      </a:lnTo>
                      <a:lnTo>
                        <a:pt x="987" y="104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99" name="Freeform 60"/>
                <p:cNvSpPr>
                  <a:spLocks noChangeAspect="1"/>
                </p:cNvSpPr>
                <p:nvPr/>
              </p:nvSpPr>
              <p:spPr bwMode="auto">
                <a:xfrm>
                  <a:off x="4488" y="4695"/>
                  <a:ext cx="627" cy="39"/>
                </a:xfrm>
                <a:custGeom>
                  <a:avLst/>
                  <a:gdLst>
                    <a:gd name="T0" fmla="*/ 627 w 627"/>
                    <a:gd name="T1" fmla="*/ 9 h 39"/>
                    <a:gd name="T2" fmla="*/ 516 w 627"/>
                    <a:gd name="T3" fmla="*/ 9 h 39"/>
                    <a:gd name="T4" fmla="*/ 240 w 627"/>
                    <a:gd name="T5" fmla="*/ 0 h 39"/>
                    <a:gd name="T6" fmla="*/ 0 w 627"/>
                    <a:gd name="T7" fmla="*/ 6 h 39"/>
                    <a:gd name="T8" fmla="*/ 204 w 627"/>
                    <a:gd name="T9" fmla="*/ 24 h 39"/>
                    <a:gd name="T10" fmla="*/ 483 w 627"/>
                    <a:gd name="T11" fmla="*/ 36 h 39"/>
                    <a:gd name="T12" fmla="*/ 609 w 627"/>
                    <a:gd name="T13" fmla="*/ 39 h 39"/>
                    <a:gd name="T14" fmla="*/ 627 w 627"/>
                    <a:gd name="T15" fmla="*/ 9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27" h="39">
                      <a:moveTo>
                        <a:pt x="627" y="9"/>
                      </a:moveTo>
                      <a:lnTo>
                        <a:pt x="516" y="9"/>
                      </a:lnTo>
                      <a:lnTo>
                        <a:pt x="240" y="0"/>
                      </a:lnTo>
                      <a:lnTo>
                        <a:pt x="0" y="6"/>
                      </a:lnTo>
                      <a:lnTo>
                        <a:pt x="204" y="24"/>
                      </a:lnTo>
                      <a:lnTo>
                        <a:pt x="483" y="36"/>
                      </a:lnTo>
                      <a:lnTo>
                        <a:pt x="609" y="39"/>
                      </a:lnTo>
                      <a:lnTo>
                        <a:pt x="627" y="9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200" name="Group 56"/>
                <p:cNvGrpSpPr>
                  <a:grpSpLocks noChangeAspect="1"/>
                </p:cNvGrpSpPr>
                <p:nvPr/>
              </p:nvGrpSpPr>
              <p:grpSpPr bwMode="auto">
                <a:xfrm>
                  <a:off x="5337" y="5496"/>
                  <a:ext cx="153" cy="136"/>
                  <a:chOff x="3240" y="4689"/>
                  <a:chExt cx="153" cy="136"/>
                </a:xfrm>
              </p:grpSpPr>
              <p:sp>
                <p:nvSpPr>
                  <p:cNvPr id="217" name="Oval 5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66" y="4689"/>
                    <a:ext cx="127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18" name="Rectangle 5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6" y="4696"/>
                    <a:ext cx="43" cy="113"/>
                  </a:xfrm>
                  <a:prstGeom prst="rect">
                    <a:avLst/>
                  </a:prstGeom>
                  <a:solidFill>
                    <a:srgbClr val="96969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19" name="Oval 5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40" y="4698"/>
                    <a:ext cx="128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201" name="Freeform 55"/>
                <p:cNvSpPr>
                  <a:spLocks noChangeAspect="1"/>
                </p:cNvSpPr>
                <p:nvPr/>
              </p:nvSpPr>
              <p:spPr bwMode="auto">
                <a:xfrm>
                  <a:off x="6588" y="4530"/>
                  <a:ext cx="2457" cy="1408"/>
                </a:xfrm>
                <a:custGeom>
                  <a:avLst/>
                  <a:gdLst>
                    <a:gd name="T0" fmla="*/ 0 w 2457"/>
                    <a:gd name="T1" fmla="*/ 1071 h 1408"/>
                    <a:gd name="T2" fmla="*/ 51 w 2457"/>
                    <a:gd name="T3" fmla="*/ 1230 h 1408"/>
                    <a:gd name="T4" fmla="*/ 129 w 2457"/>
                    <a:gd name="T5" fmla="*/ 1296 h 1408"/>
                    <a:gd name="T6" fmla="*/ 354 w 2457"/>
                    <a:gd name="T7" fmla="*/ 1377 h 1408"/>
                    <a:gd name="T8" fmla="*/ 744 w 2457"/>
                    <a:gd name="T9" fmla="*/ 1383 h 1408"/>
                    <a:gd name="T10" fmla="*/ 927 w 2457"/>
                    <a:gd name="T11" fmla="*/ 1320 h 1408"/>
                    <a:gd name="T12" fmla="*/ 2007 w 2457"/>
                    <a:gd name="T13" fmla="*/ 855 h 1408"/>
                    <a:gd name="T14" fmla="*/ 2457 w 2457"/>
                    <a:gd name="T15" fmla="*/ 0 h 1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457" h="1408">
                      <a:moveTo>
                        <a:pt x="0" y="1071"/>
                      </a:moveTo>
                      <a:cubicBezTo>
                        <a:pt x="14" y="1132"/>
                        <a:pt x="29" y="1193"/>
                        <a:pt x="51" y="1230"/>
                      </a:cubicBezTo>
                      <a:cubicBezTo>
                        <a:pt x="73" y="1267"/>
                        <a:pt x="79" y="1272"/>
                        <a:pt x="129" y="1296"/>
                      </a:cubicBezTo>
                      <a:cubicBezTo>
                        <a:pt x="179" y="1320"/>
                        <a:pt x="252" y="1363"/>
                        <a:pt x="354" y="1377"/>
                      </a:cubicBezTo>
                      <a:cubicBezTo>
                        <a:pt x="456" y="1391"/>
                        <a:pt x="648" y="1392"/>
                        <a:pt x="744" y="1383"/>
                      </a:cubicBezTo>
                      <a:cubicBezTo>
                        <a:pt x="840" y="1374"/>
                        <a:pt x="717" y="1408"/>
                        <a:pt x="927" y="1320"/>
                      </a:cubicBezTo>
                      <a:cubicBezTo>
                        <a:pt x="1137" y="1232"/>
                        <a:pt x="1752" y="1075"/>
                        <a:pt x="2007" y="855"/>
                      </a:cubicBezTo>
                      <a:cubicBezTo>
                        <a:pt x="2262" y="635"/>
                        <a:pt x="2363" y="178"/>
                        <a:pt x="2457" y="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02" name="AutoShape 54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524" y="3426"/>
                  <a:ext cx="384" cy="153"/>
                </a:xfrm>
                <a:prstGeom prst="can">
                  <a:avLst>
                    <a:gd name="adj" fmla="val 36597"/>
                  </a:avLst>
                </a:prstGeom>
                <a:gradFill rotWithShape="0">
                  <a:gsLst>
                    <a:gs pos="0">
                      <a:srgbClr val="969696"/>
                    </a:gs>
                    <a:gs pos="100000">
                      <a:srgbClr val="969696">
                        <a:gamma/>
                        <a:shade val="20000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03" name="AutoShape 53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426" y="3386"/>
                  <a:ext cx="270" cy="234"/>
                </a:xfrm>
                <a:prstGeom prst="can">
                  <a:avLst>
                    <a:gd name="adj" fmla="val 12819"/>
                  </a:avLst>
                </a:prstGeom>
                <a:gradFill rotWithShape="0">
                  <a:gsLst>
                    <a:gs pos="0">
                      <a:srgbClr val="969696"/>
                    </a:gs>
                    <a:gs pos="100000">
                      <a:srgbClr val="969696">
                        <a:gamma/>
                        <a:shade val="20000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04" name="AutoShape 52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245" y="3375"/>
                  <a:ext cx="390" cy="237"/>
                </a:xfrm>
                <a:prstGeom prst="can">
                  <a:avLst>
                    <a:gd name="adj" fmla="val 21093"/>
                  </a:avLst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05" name="AutoShape 51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6286" y="3312"/>
                  <a:ext cx="396" cy="363"/>
                </a:xfrm>
                <a:prstGeom prst="can">
                  <a:avLst>
                    <a:gd name="adj" fmla="val 13222"/>
                  </a:avLst>
                </a:prstGeom>
                <a:gradFill rotWithShape="0">
                  <a:gsLst>
                    <a:gs pos="0">
                      <a:srgbClr val="969696"/>
                    </a:gs>
                    <a:gs pos="100000">
                      <a:srgbClr val="969696">
                        <a:gamma/>
                        <a:shade val="20000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06" name="AutoShape 50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6689" y="3188"/>
                  <a:ext cx="396" cy="612"/>
                </a:xfrm>
                <a:prstGeom prst="can">
                  <a:avLst>
                    <a:gd name="adj" fmla="val 9337"/>
                  </a:avLst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07" name="AutoShape 49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6793" y="3405"/>
                  <a:ext cx="462" cy="177"/>
                </a:xfrm>
                <a:prstGeom prst="can">
                  <a:avLst>
                    <a:gd name="adj" fmla="val 18644"/>
                  </a:avLst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08" name="AutoShape 48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069" y="3410"/>
                  <a:ext cx="462" cy="168"/>
                </a:xfrm>
                <a:prstGeom prst="can">
                  <a:avLst>
                    <a:gd name="adj" fmla="val 10713"/>
                  </a:avLst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09" name="Rectangle 47"/>
                <p:cNvSpPr>
                  <a:spLocks noChangeAspect="1" noChangeArrowheads="1"/>
                </p:cNvSpPr>
                <p:nvPr/>
              </p:nvSpPr>
              <p:spPr bwMode="auto">
                <a:xfrm>
                  <a:off x="6941" y="3719"/>
                  <a:ext cx="138" cy="45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10" name="Rectangle 46"/>
                <p:cNvSpPr>
                  <a:spLocks noChangeAspect="1" noChangeArrowheads="1"/>
                </p:cNvSpPr>
                <p:nvPr/>
              </p:nvSpPr>
              <p:spPr bwMode="auto">
                <a:xfrm>
                  <a:off x="8432" y="3260"/>
                  <a:ext cx="42" cy="6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11" name="AutoShape 45"/>
                <p:cNvSpPr>
                  <a:spLocks noChangeAspect="1" noChangeArrowheads="1"/>
                </p:cNvSpPr>
                <p:nvPr/>
              </p:nvSpPr>
              <p:spPr bwMode="auto">
                <a:xfrm>
                  <a:off x="8393" y="3191"/>
                  <a:ext cx="126" cy="72"/>
                </a:xfrm>
                <a:prstGeom prst="can">
                  <a:avLst>
                    <a:gd name="adj" fmla="val 500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12" name="Rectangle 44"/>
                <p:cNvSpPr>
                  <a:spLocks noChangeAspect="1" noChangeArrowheads="1"/>
                </p:cNvSpPr>
                <p:nvPr/>
              </p:nvSpPr>
              <p:spPr bwMode="auto">
                <a:xfrm>
                  <a:off x="8226" y="3730"/>
                  <a:ext cx="143" cy="40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13" name="AutoShape 43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7463" y="2927"/>
                  <a:ext cx="396" cy="1134"/>
                </a:xfrm>
                <a:prstGeom prst="can">
                  <a:avLst>
                    <a:gd name="adj" fmla="val 4534"/>
                  </a:avLst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14" name="Oval 42"/>
                <p:cNvSpPr>
                  <a:spLocks noChangeAspect="1" noChangeArrowheads="1"/>
                </p:cNvSpPr>
                <p:nvPr/>
              </p:nvSpPr>
              <p:spPr bwMode="auto">
                <a:xfrm>
                  <a:off x="7107" y="3302"/>
                  <a:ext cx="17" cy="38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FF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15" name="Line 41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5037" y="5553"/>
                  <a:ext cx="39" cy="15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16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5052" y="5544"/>
                  <a:ext cx="4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3" name="Freeform 124"/>
                <p:cNvSpPr>
                  <a:spLocks noChangeAspect="1"/>
                </p:cNvSpPr>
                <p:nvPr/>
              </p:nvSpPr>
              <p:spPr bwMode="auto">
                <a:xfrm rot="21388377">
                  <a:off x="5243" y="3444"/>
                  <a:ext cx="732" cy="159"/>
                </a:xfrm>
                <a:custGeom>
                  <a:avLst/>
                  <a:gdLst>
                    <a:gd name="T0" fmla="*/ 0 w 732"/>
                    <a:gd name="T1" fmla="*/ 10 h 159"/>
                    <a:gd name="T2" fmla="*/ 29 w 732"/>
                    <a:gd name="T3" fmla="*/ 0 h 159"/>
                    <a:gd name="T4" fmla="*/ 120 w 732"/>
                    <a:gd name="T5" fmla="*/ 78 h 159"/>
                    <a:gd name="T6" fmla="*/ 205 w 732"/>
                    <a:gd name="T7" fmla="*/ 66 h 159"/>
                    <a:gd name="T8" fmla="*/ 370 w 732"/>
                    <a:gd name="T9" fmla="*/ 74 h 159"/>
                    <a:gd name="T10" fmla="*/ 573 w 732"/>
                    <a:gd name="T11" fmla="*/ 135 h 159"/>
                    <a:gd name="T12" fmla="*/ 732 w 732"/>
                    <a:gd name="T13" fmla="*/ 135 h 159"/>
                    <a:gd name="T14" fmla="*/ 716 w 732"/>
                    <a:gd name="T15" fmla="*/ 155 h 159"/>
                    <a:gd name="T16" fmla="*/ 558 w 732"/>
                    <a:gd name="T17" fmla="*/ 159 h 159"/>
                    <a:gd name="T18" fmla="*/ 353 w 732"/>
                    <a:gd name="T19" fmla="*/ 94 h 159"/>
                    <a:gd name="T20" fmla="*/ 188 w 732"/>
                    <a:gd name="T21" fmla="*/ 89 h 159"/>
                    <a:gd name="T22" fmla="*/ 103 w 732"/>
                    <a:gd name="T23" fmla="*/ 103 h 159"/>
                    <a:gd name="T24" fmla="*/ 0 w 732"/>
                    <a:gd name="T25" fmla="*/ 10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32" h="159">
                      <a:moveTo>
                        <a:pt x="0" y="10"/>
                      </a:moveTo>
                      <a:lnTo>
                        <a:pt x="29" y="0"/>
                      </a:lnTo>
                      <a:cubicBezTo>
                        <a:pt x="49" y="11"/>
                        <a:pt x="91" y="67"/>
                        <a:pt x="120" y="78"/>
                      </a:cubicBezTo>
                      <a:cubicBezTo>
                        <a:pt x="149" y="89"/>
                        <a:pt x="164" y="66"/>
                        <a:pt x="205" y="66"/>
                      </a:cubicBezTo>
                      <a:lnTo>
                        <a:pt x="370" y="74"/>
                      </a:lnTo>
                      <a:lnTo>
                        <a:pt x="573" y="135"/>
                      </a:lnTo>
                      <a:lnTo>
                        <a:pt x="732" y="135"/>
                      </a:lnTo>
                      <a:lnTo>
                        <a:pt x="716" y="155"/>
                      </a:lnTo>
                      <a:lnTo>
                        <a:pt x="558" y="159"/>
                      </a:lnTo>
                      <a:lnTo>
                        <a:pt x="353" y="94"/>
                      </a:lnTo>
                      <a:lnTo>
                        <a:pt x="188" y="89"/>
                      </a:lnTo>
                      <a:cubicBezTo>
                        <a:pt x="147" y="90"/>
                        <a:pt x="134" y="116"/>
                        <a:pt x="103" y="103"/>
                      </a:cubicBezTo>
                      <a:lnTo>
                        <a:pt x="0" y="1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>
                        <a:gamma/>
                        <a:tint val="0"/>
                        <a:invGamma/>
                      </a:srgbClr>
                    </a:gs>
                    <a:gs pos="50000">
                      <a:srgbClr val="000000"/>
                    </a:gs>
                    <a:gs pos="100000">
                      <a:srgbClr val="000000">
                        <a:gamma/>
                        <a:tint val="0"/>
                        <a:invGamma/>
                      </a:srgbClr>
                    </a:gs>
                  </a:gsLst>
                  <a:lin ang="189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</p:grpSp>
          <p:grpSp>
            <p:nvGrpSpPr>
              <p:cNvPr id="68" name="Group 35"/>
              <p:cNvGrpSpPr>
                <a:grpSpLocks/>
              </p:cNvGrpSpPr>
              <p:nvPr/>
            </p:nvGrpSpPr>
            <p:grpSpPr bwMode="auto">
              <a:xfrm>
                <a:off x="2483" y="7253"/>
                <a:ext cx="106" cy="102"/>
                <a:chOff x="2489" y="7256"/>
                <a:chExt cx="106" cy="99"/>
              </a:xfrm>
            </p:grpSpPr>
            <p:sp>
              <p:nvSpPr>
                <p:cNvPr id="70" name="Oval 38"/>
                <p:cNvSpPr>
                  <a:spLocks noChangeArrowheads="1"/>
                </p:cNvSpPr>
                <p:nvPr/>
              </p:nvSpPr>
              <p:spPr bwMode="auto">
                <a:xfrm>
                  <a:off x="2507" y="7256"/>
                  <a:ext cx="88" cy="99"/>
                </a:xfrm>
                <a:prstGeom prst="ellipse">
                  <a:avLst/>
                </a:prstGeom>
                <a:solidFill>
                  <a:srgbClr val="969696"/>
                </a:soli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1" name="Oval 37"/>
                <p:cNvSpPr>
                  <a:spLocks noChangeArrowheads="1"/>
                </p:cNvSpPr>
                <p:nvPr/>
              </p:nvSpPr>
              <p:spPr bwMode="auto">
                <a:xfrm>
                  <a:off x="2489" y="7256"/>
                  <a:ext cx="88" cy="99"/>
                </a:xfrm>
                <a:prstGeom prst="ellipse">
                  <a:avLst/>
                </a:prstGeom>
                <a:solidFill>
                  <a:srgbClr val="969696"/>
                </a:soli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2" name="Line 36"/>
                <p:cNvSpPr>
                  <a:spLocks noChangeShapeType="1"/>
                </p:cNvSpPr>
                <p:nvPr/>
              </p:nvSpPr>
              <p:spPr bwMode="auto">
                <a:xfrm flipH="1" flipV="1">
                  <a:off x="2526" y="7256"/>
                  <a:ext cx="34" cy="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</p:grpSp>
          <p:sp>
            <p:nvSpPr>
              <p:cNvPr id="69" name="Oval 34"/>
              <p:cNvSpPr>
                <a:spLocks noChangeAspect="1" noChangeArrowheads="1"/>
              </p:cNvSpPr>
              <p:nvPr/>
            </p:nvSpPr>
            <p:spPr bwMode="auto">
              <a:xfrm>
                <a:off x="4811" y="8076"/>
                <a:ext cx="119" cy="119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75686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</p:grpSp>
        <p:sp>
          <p:nvSpPr>
            <p:cNvPr id="58" name="Freeform 16"/>
            <p:cNvSpPr>
              <a:spLocks/>
            </p:cNvSpPr>
            <p:nvPr/>
          </p:nvSpPr>
          <p:spPr bwMode="auto">
            <a:xfrm>
              <a:off x="2961380" y="3620"/>
              <a:ext cx="175282" cy="63"/>
            </a:xfrm>
            <a:custGeom>
              <a:avLst/>
              <a:gdLst>
                <a:gd name="T0" fmla="*/ 9 w 276"/>
                <a:gd name="T1" fmla="*/ 0 h 63"/>
                <a:gd name="T2" fmla="*/ 0 w 276"/>
                <a:gd name="T3" fmla="*/ 57 h 63"/>
                <a:gd name="T4" fmla="*/ 45 w 276"/>
                <a:gd name="T5" fmla="*/ 60 h 63"/>
                <a:gd name="T6" fmla="*/ 180 w 276"/>
                <a:gd name="T7" fmla="*/ 63 h 63"/>
                <a:gd name="T8" fmla="*/ 276 w 276"/>
                <a:gd name="T9" fmla="*/ 63 h 63"/>
                <a:gd name="T10" fmla="*/ 264 w 276"/>
                <a:gd name="T11" fmla="*/ 0 h 63"/>
                <a:gd name="T12" fmla="*/ 201 w 276"/>
                <a:gd name="T13" fmla="*/ 6 h 63"/>
                <a:gd name="T14" fmla="*/ 138 w 276"/>
                <a:gd name="T15" fmla="*/ 6 h 63"/>
                <a:gd name="T16" fmla="*/ 60 w 276"/>
                <a:gd name="T17" fmla="*/ 3 h 63"/>
                <a:gd name="T18" fmla="*/ 9 w 276"/>
                <a:gd name="T19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6" h="63">
                  <a:moveTo>
                    <a:pt x="9" y="0"/>
                  </a:moveTo>
                  <a:lnTo>
                    <a:pt x="0" y="57"/>
                  </a:lnTo>
                  <a:lnTo>
                    <a:pt x="45" y="60"/>
                  </a:lnTo>
                  <a:lnTo>
                    <a:pt x="180" y="63"/>
                  </a:lnTo>
                  <a:lnTo>
                    <a:pt x="276" y="63"/>
                  </a:lnTo>
                  <a:lnTo>
                    <a:pt x="264" y="0"/>
                  </a:lnTo>
                  <a:lnTo>
                    <a:pt x="201" y="6"/>
                  </a:lnTo>
                  <a:cubicBezTo>
                    <a:pt x="180" y="7"/>
                    <a:pt x="161" y="6"/>
                    <a:pt x="138" y="6"/>
                  </a:cubicBezTo>
                  <a:cubicBezTo>
                    <a:pt x="115" y="6"/>
                    <a:pt x="81" y="4"/>
                    <a:pt x="60" y="3"/>
                  </a:cubicBezTo>
                  <a:cubicBezTo>
                    <a:pt x="39" y="2"/>
                    <a:pt x="9" y="0"/>
                    <a:pt x="9" y="0"/>
                  </a:cubicBezTo>
                  <a:close/>
                </a:path>
              </a:pathLst>
            </a:custGeom>
            <a:solidFill>
              <a:srgbClr val="EAEAEA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59" name="Line 15"/>
            <p:cNvSpPr>
              <a:spLocks noChangeShapeType="1"/>
            </p:cNvSpPr>
            <p:nvPr/>
          </p:nvSpPr>
          <p:spPr bwMode="auto">
            <a:xfrm>
              <a:off x="3038225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60" name="Line 14"/>
            <p:cNvSpPr>
              <a:spLocks noChangeShapeType="1"/>
            </p:cNvSpPr>
            <p:nvPr/>
          </p:nvSpPr>
          <p:spPr bwMode="auto">
            <a:xfrm>
              <a:off x="3055372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61" name="Line 13"/>
            <p:cNvSpPr>
              <a:spLocks noChangeShapeType="1"/>
            </p:cNvSpPr>
            <p:nvPr/>
          </p:nvSpPr>
          <p:spPr bwMode="auto">
            <a:xfrm>
              <a:off x="3072520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62" name="Line 12"/>
            <p:cNvSpPr>
              <a:spLocks noChangeShapeType="1"/>
            </p:cNvSpPr>
            <p:nvPr/>
          </p:nvSpPr>
          <p:spPr bwMode="auto">
            <a:xfrm>
              <a:off x="3089667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63" name="Line 11"/>
            <p:cNvSpPr>
              <a:spLocks noChangeShapeType="1"/>
            </p:cNvSpPr>
            <p:nvPr/>
          </p:nvSpPr>
          <p:spPr bwMode="auto">
            <a:xfrm>
              <a:off x="3107449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64" name="Line 10"/>
            <p:cNvSpPr>
              <a:spLocks noChangeShapeType="1"/>
            </p:cNvSpPr>
            <p:nvPr/>
          </p:nvSpPr>
          <p:spPr bwMode="auto">
            <a:xfrm>
              <a:off x="3003931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65" name="Line 9"/>
            <p:cNvSpPr>
              <a:spLocks noChangeShapeType="1"/>
            </p:cNvSpPr>
            <p:nvPr/>
          </p:nvSpPr>
          <p:spPr bwMode="auto">
            <a:xfrm>
              <a:off x="3021078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66" name="Line 8"/>
            <p:cNvSpPr>
              <a:spLocks noChangeShapeType="1"/>
            </p:cNvSpPr>
            <p:nvPr/>
          </p:nvSpPr>
          <p:spPr bwMode="auto">
            <a:xfrm>
              <a:off x="4703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</p:grpSp>
      <p:sp>
        <p:nvSpPr>
          <p:cNvPr id="360" name="矩形 359"/>
          <p:cNvSpPr>
            <a:spLocks noChangeAspect="1"/>
          </p:cNvSpPr>
          <p:nvPr/>
        </p:nvSpPr>
        <p:spPr>
          <a:xfrm>
            <a:off x="9671912" y="3989512"/>
            <a:ext cx="299638" cy="1195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华文仿宋" panose="02010600040101010101" pitchFamily="2" charset="-122"/>
            </a:endParaRPr>
          </a:p>
        </p:txBody>
      </p:sp>
      <p:sp>
        <p:nvSpPr>
          <p:cNvPr id="363" name="任意多边形 362"/>
          <p:cNvSpPr/>
          <p:nvPr/>
        </p:nvSpPr>
        <p:spPr>
          <a:xfrm>
            <a:off x="9365899" y="3956544"/>
            <a:ext cx="1457392" cy="341953"/>
          </a:xfrm>
          <a:custGeom>
            <a:avLst/>
            <a:gdLst>
              <a:gd name="connsiteX0" fmla="*/ 1081453 w 1081453"/>
              <a:gd name="connsiteY0" fmla="*/ 0 h 475253"/>
              <a:gd name="connsiteX1" fmla="*/ 457200 w 1081453"/>
              <a:gd name="connsiteY1" fmla="*/ 413239 h 475253"/>
              <a:gd name="connsiteX2" fmla="*/ 0 w 1081453"/>
              <a:gd name="connsiteY2" fmla="*/ 465993 h 475253"/>
              <a:gd name="connsiteX0" fmla="*/ 1081453 w 1081453"/>
              <a:gd name="connsiteY0" fmla="*/ 0 h 475253"/>
              <a:gd name="connsiteX1" fmla="*/ 738553 w 1081453"/>
              <a:gd name="connsiteY1" fmla="*/ 246185 h 475253"/>
              <a:gd name="connsiteX2" fmla="*/ 457200 w 1081453"/>
              <a:gd name="connsiteY2" fmla="*/ 413239 h 475253"/>
              <a:gd name="connsiteX3" fmla="*/ 0 w 1081453"/>
              <a:gd name="connsiteY3" fmla="*/ 465993 h 475253"/>
              <a:gd name="connsiteX0" fmla="*/ 1081453 w 1081453"/>
              <a:gd name="connsiteY0" fmla="*/ 0 h 468459"/>
              <a:gd name="connsiteX1" fmla="*/ 782514 w 1081453"/>
              <a:gd name="connsiteY1" fmla="*/ 298938 h 468459"/>
              <a:gd name="connsiteX2" fmla="*/ 457200 w 1081453"/>
              <a:gd name="connsiteY2" fmla="*/ 413239 h 468459"/>
              <a:gd name="connsiteX3" fmla="*/ 0 w 1081453"/>
              <a:gd name="connsiteY3" fmla="*/ 465993 h 468459"/>
              <a:gd name="connsiteX0" fmla="*/ 1081453 w 1081453"/>
              <a:gd name="connsiteY0" fmla="*/ 0 h 467605"/>
              <a:gd name="connsiteX1" fmla="*/ 782514 w 1081453"/>
              <a:gd name="connsiteY1" fmla="*/ 298938 h 467605"/>
              <a:gd name="connsiteX2" fmla="*/ 501161 w 1081453"/>
              <a:gd name="connsiteY2" fmla="*/ 457200 h 467605"/>
              <a:gd name="connsiteX3" fmla="*/ 457200 w 1081453"/>
              <a:gd name="connsiteY3" fmla="*/ 413239 h 467605"/>
              <a:gd name="connsiteX4" fmla="*/ 0 w 1081453"/>
              <a:gd name="connsiteY4" fmla="*/ 465993 h 467605"/>
              <a:gd name="connsiteX0" fmla="*/ 1081453 w 1081453"/>
              <a:gd name="connsiteY0" fmla="*/ 0 h 471798"/>
              <a:gd name="connsiteX1" fmla="*/ 782514 w 1081453"/>
              <a:gd name="connsiteY1" fmla="*/ 298938 h 471798"/>
              <a:gd name="connsiteX2" fmla="*/ 501161 w 1081453"/>
              <a:gd name="connsiteY2" fmla="*/ 457200 h 471798"/>
              <a:gd name="connsiteX3" fmla="*/ 0 w 1081453"/>
              <a:gd name="connsiteY3" fmla="*/ 465993 h 471798"/>
              <a:gd name="connsiteX0" fmla="*/ 1081453 w 1081453"/>
              <a:gd name="connsiteY0" fmla="*/ 0 h 492380"/>
              <a:gd name="connsiteX1" fmla="*/ 782514 w 1081453"/>
              <a:gd name="connsiteY1" fmla="*/ 298938 h 492380"/>
              <a:gd name="connsiteX2" fmla="*/ 386861 w 1081453"/>
              <a:gd name="connsiteY2" fmla="*/ 483576 h 492380"/>
              <a:gd name="connsiteX3" fmla="*/ 0 w 1081453"/>
              <a:gd name="connsiteY3" fmla="*/ 465993 h 492380"/>
              <a:gd name="connsiteX0" fmla="*/ 1081453 w 1081453"/>
              <a:gd name="connsiteY0" fmla="*/ 0 h 492380"/>
              <a:gd name="connsiteX1" fmla="*/ 782514 w 1081453"/>
              <a:gd name="connsiteY1" fmla="*/ 298938 h 492380"/>
              <a:gd name="connsiteX2" fmla="*/ 325315 w 1081453"/>
              <a:gd name="connsiteY2" fmla="*/ 483576 h 492380"/>
              <a:gd name="connsiteX3" fmla="*/ 0 w 1081453"/>
              <a:gd name="connsiteY3" fmla="*/ 465993 h 492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1453" h="492380">
                <a:moveTo>
                  <a:pt x="1081453" y="0"/>
                </a:moveTo>
                <a:cubicBezTo>
                  <a:pt x="1024303" y="41031"/>
                  <a:pt x="886556" y="230065"/>
                  <a:pt x="782514" y="298938"/>
                </a:cubicBezTo>
                <a:cubicBezTo>
                  <a:pt x="685799" y="366346"/>
                  <a:pt x="455734" y="455734"/>
                  <a:pt x="325315" y="483576"/>
                </a:cubicBezTo>
                <a:cubicBezTo>
                  <a:pt x="194896" y="511418"/>
                  <a:pt x="104409" y="464161"/>
                  <a:pt x="0" y="465993"/>
                </a:cubicBezTo>
              </a:path>
            </a:pathLst>
          </a:custGeom>
          <a:ln w="19050">
            <a:solidFill>
              <a:srgbClr val="7030A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华文仿宋" panose="02010600040101010101" pitchFamily="2" charset="-122"/>
            </a:endParaRPr>
          </a:p>
        </p:txBody>
      </p:sp>
      <p:cxnSp>
        <p:nvCxnSpPr>
          <p:cNvPr id="365" name="直接连接符 364"/>
          <p:cNvCxnSpPr/>
          <p:nvPr/>
        </p:nvCxnSpPr>
        <p:spPr>
          <a:xfrm flipH="1">
            <a:off x="8797817" y="4059848"/>
            <a:ext cx="1023914" cy="441466"/>
          </a:xfrm>
          <a:prstGeom prst="line">
            <a:avLst/>
          </a:prstGeom>
          <a:ln w="28575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直接连接符 366"/>
          <p:cNvCxnSpPr/>
          <p:nvPr/>
        </p:nvCxnSpPr>
        <p:spPr>
          <a:xfrm flipV="1">
            <a:off x="10088865" y="3921370"/>
            <a:ext cx="1944000" cy="0"/>
          </a:xfrm>
          <a:prstGeom prst="line">
            <a:avLst/>
          </a:prstGeom>
          <a:ln w="28575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直接连接符 369"/>
          <p:cNvCxnSpPr>
            <a:stCxn id="153" idx="2"/>
          </p:cNvCxnSpPr>
          <p:nvPr/>
        </p:nvCxnSpPr>
        <p:spPr>
          <a:xfrm>
            <a:off x="11242540" y="4317022"/>
            <a:ext cx="272987" cy="84689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1" name="TextBox 370"/>
          <p:cNvSpPr txBox="1"/>
          <p:nvPr/>
        </p:nvSpPr>
        <p:spPr>
          <a:xfrm>
            <a:off x="10295792" y="5209468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ea typeface="华文仿宋" panose="02010600040101010101" pitchFamily="2" charset="-122"/>
              </a:rPr>
              <a:t>望远镜方位调节螺丝</a:t>
            </a:r>
          </a:p>
        </p:txBody>
      </p:sp>
      <p:grpSp>
        <p:nvGrpSpPr>
          <p:cNvPr id="346" name="组合 345"/>
          <p:cNvGrpSpPr/>
          <p:nvPr/>
        </p:nvGrpSpPr>
        <p:grpSpPr>
          <a:xfrm>
            <a:off x="9583503" y="1924731"/>
            <a:ext cx="2099998" cy="1636764"/>
            <a:chOff x="5476721" y="4050064"/>
            <a:chExt cx="2099998" cy="1636764"/>
          </a:xfrm>
        </p:grpSpPr>
        <p:sp>
          <p:nvSpPr>
            <p:cNvPr id="347" name="Oval 51"/>
            <p:cNvSpPr>
              <a:spLocks noChangeAspect="1" noChangeArrowheads="1"/>
            </p:cNvSpPr>
            <p:nvPr/>
          </p:nvSpPr>
          <p:spPr bwMode="auto">
            <a:xfrm>
              <a:off x="6108321" y="4427392"/>
              <a:ext cx="1259656" cy="125943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grpSp>
          <p:nvGrpSpPr>
            <p:cNvPr id="348" name="组合 347"/>
            <p:cNvGrpSpPr/>
            <p:nvPr/>
          </p:nvGrpSpPr>
          <p:grpSpPr>
            <a:xfrm>
              <a:off x="5476721" y="4475971"/>
              <a:ext cx="1326777" cy="399898"/>
              <a:chOff x="5450345" y="4475971"/>
              <a:chExt cx="1326777" cy="399898"/>
            </a:xfrm>
          </p:grpSpPr>
          <p:grpSp>
            <p:nvGrpSpPr>
              <p:cNvPr id="368" name="组合 367"/>
              <p:cNvGrpSpPr/>
              <p:nvPr/>
            </p:nvGrpSpPr>
            <p:grpSpPr>
              <a:xfrm rot="7200000">
                <a:off x="5750255" y="4176061"/>
                <a:ext cx="90555" cy="690376"/>
                <a:chOff x="11656847" y="5323660"/>
                <a:chExt cx="90555" cy="690376"/>
              </a:xfrm>
            </p:grpSpPr>
            <p:sp>
              <p:nvSpPr>
                <p:cNvPr id="372" name="圆柱形 371"/>
                <p:cNvSpPr/>
                <p:nvPr/>
              </p:nvSpPr>
              <p:spPr>
                <a:xfrm>
                  <a:off x="11657402" y="5942036"/>
                  <a:ext cx="90000" cy="72000"/>
                </a:xfrm>
                <a:prstGeom prst="can">
                  <a:avLst/>
                </a:prstGeom>
                <a:pattFill prst="dkVert">
                  <a:fgClr>
                    <a:srgbClr val="777777"/>
                  </a:fgClr>
                  <a:bgClr>
                    <a:schemeClr val="bg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73" name="圆柱形 372"/>
                <p:cNvSpPr/>
                <p:nvPr/>
              </p:nvSpPr>
              <p:spPr>
                <a:xfrm>
                  <a:off x="11656847" y="5323660"/>
                  <a:ext cx="90000" cy="621643"/>
                </a:xfrm>
                <a:prstGeom prst="can">
                  <a:avLst/>
                </a:prstGeom>
                <a:solidFill>
                  <a:srgbClr val="777777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</p:grpSp>
          <p:cxnSp>
            <p:nvCxnSpPr>
              <p:cNvPr id="369" name="直接连接符 368"/>
              <p:cNvCxnSpPr/>
              <p:nvPr/>
            </p:nvCxnSpPr>
            <p:spPr>
              <a:xfrm rot="7200000">
                <a:off x="6417122" y="4515869"/>
                <a:ext cx="0" cy="720000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9" name="组合 348"/>
            <p:cNvGrpSpPr/>
            <p:nvPr/>
          </p:nvGrpSpPr>
          <p:grpSpPr>
            <a:xfrm rot="72000000">
              <a:off x="6713381" y="4513504"/>
              <a:ext cx="1326777" cy="399898"/>
              <a:chOff x="5450345" y="4475971"/>
              <a:chExt cx="1326777" cy="399898"/>
            </a:xfrm>
          </p:grpSpPr>
          <p:grpSp>
            <p:nvGrpSpPr>
              <p:cNvPr id="361" name="组合 360"/>
              <p:cNvGrpSpPr/>
              <p:nvPr/>
            </p:nvGrpSpPr>
            <p:grpSpPr>
              <a:xfrm rot="7200000">
                <a:off x="5750255" y="4176061"/>
                <a:ext cx="90555" cy="690376"/>
                <a:chOff x="11656847" y="5323660"/>
                <a:chExt cx="90555" cy="690376"/>
              </a:xfrm>
            </p:grpSpPr>
            <p:sp>
              <p:nvSpPr>
                <p:cNvPr id="364" name="圆柱形 363"/>
                <p:cNvSpPr/>
                <p:nvPr/>
              </p:nvSpPr>
              <p:spPr>
                <a:xfrm>
                  <a:off x="11657402" y="5942036"/>
                  <a:ext cx="90000" cy="72000"/>
                </a:xfrm>
                <a:prstGeom prst="can">
                  <a:avLst/>
                </a:prstGeom>
                <a:pattFill prst="dkVert">
                  <a:fgClr>
                    <a:srgbClr val="777777"/>
                  </a:fgClr>
                  <a:bgClr>
                    <a:schemeClr val="bg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66" name="圆柱形 365"/>
                <p:cNvSpPr/>
                <p:nvPr/>
              </p:nvSpPr>
              <p:spPr>
                <a:xfrm>
                  <a:off x="11656847" y="5323660"/>
                  <a:ext cx="90000" cy="621643"/>
                </a:xfrm>
                <a:prstGeom prst="can">
                  <a:avLst/>
                </a:prstGeom>
                <a:solidFill>
                  <a:srgbClr val="777777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</p:grpSp>
          <p:cxnSp>
            <p:nvCxnSpPr>
              <p:cNvPr id="362" name="直接连接符 361"/>
              <p:cNvCxnSpPr/>
              <p:nvPr/>
            </p:nvCxnSpPr>
            <p:spPr>
              <a:xfrm rot="7200000">
                <a:off x="6417122" y="4515869"/>
                <a:ext cx="0" cy="720000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0" name="等腰三角形 349"/>
            <p:cNvSpPr/>
            <p:nvPr/>
          </p:nvSpPr>
          <p:spPr>
            <a:xfrm>
              <a:off x="6311189" y="4554210"/>
              <a:ext cx="875494" cy="754736"/>
            </a:xfrm>
            <a:prstGeom prst="triangle">
              <a:avLst/>
            </a:prstGeom>
            <a:solidFill>
              <a:schemeClr val="accent1"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351" name="Arc 440"/>
            <p:cNvSpPr>
              <a:spLocks noChangeAspect="1"/>
            </p:cNvSpPr>
            <p:nvPr/>
          </p:nvSpPr>
          <p:spPr bwMode="auto">
            <a:xfrm rot="2744025" flipH="1">
              <a:off x="6693187" y="4966795"/>
              <a:ext cx="89922" cy="8993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2" name="TextBox 351"/>
                <p:cNvSpPr txBox="1"/>
                <p:nvPr/>
              </p:nvSpPr>
              <p:spPr>
                <a:xfrm>
                  <a:off x="6588147" y="4598170"/>
                  <a:ext cx="317586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zh-CN" altLang="en-US" sz="1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𝛼</m:t>
                        </m:r>
                      </m:oMath>
                    </m:oMathPara>
                  </a14:m>
                  <a:endParaRPr lang="zh-CN" altLang="en-US" sz="12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52" name="TextBox 3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88147" y="4598170"/>
                  <a:ext cx="317586" cy="276999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3" name="TextBox 352"/>
                <p:cNvSpPr txBox="1"/>
                <p:nvPr/>
              </p:nvSpPr>
              <p:spPr>
                <a:xfrm>
                  <a:off x="6583061" y="4760729"/>
                  <a:ext cx="32906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zh-CN" altLang="en-US" sz="1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𝜙</m:t>
                        </m:r>
                      </m:oMath>
                    </m:oMathPara>
                  </a14:m>
                  <a:endParaRPr lang="zh-CN" altLang="en-US" sz="12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53" name="TextBox 3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83061" y="4760729"/>
                  <a:ext cx="329064" cy="276999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2174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54" name="Arc 440"/>
            <p:cNvSpPr>
              <a:spLocks noChangeAspect="1"/>
            </p:cNvSpPr>
            <p:nvPr/>
          </p:nvSpPr>
          <p:spPr bwMode="auto">
            <a:xfrm rot="18855975" flipH="1" flipV="1">
              <a:off x="6704915" y="4618051"/>
              <a:ext cx="89922" cy="8993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5" name="TextBox 354"/>
                <p:cNvSpPr txBox="1"/>
                <p:nvPr/>
              </p:nvSpPr>
              <p:spPr>
                <a:xfrm>
                  <a:off x="6078398" y="5211319"/>
                  <a:ext cx="32906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1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𝐵</m:t>
                        </m:r>
                      </m:oMath>
                    </m:oMathPara>
                  </a14:m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55" name="TextBox 3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78398" y="5211319"/>
                  <a:ext cx="329064" cy="276999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6" name="TextBox 355"/>
                <p:cNvSpPr txBox="1"/>
                <p:nvPr/>
              </p:nvSpPr>
              <p:spPr>
                <a:xfrm>
                  <a:off x="7051914" y="5217592"/>
                  <a:ext cx="32906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1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𝐶</m:t>
                        </m:r>
                      </m:oMath>
                    </m:oMathPara>
                  </a14:m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56" name="TextBox 3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51914" y="5217592"/>
                  <a:ext cx="329064" cy="276999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7" name="TextBox 356"/>
                <p:cNvSpPr txBox="1"/>
                <p:nvPr/>
              </p:nvSpPr>
              <p:spPr>
                <a:xfrm>
                  <a:off x="6586296" y="4346939"/>
                  <a:ext cx="32906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1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</m:t>
                        </m:r>
                      </m:oMath>
                    </m:oMathPara>
                  </a14:m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57" name="TextBox 3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86296" y="4346939"/>
                  <a:ext cx="329064" cy="276999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59" name="矩形 358"/>
            <p:cNvSpPr/>
            <p:nvPr/>
          </p:nvSpPr>
          <p:spPr>
            <a:xfrm>
              <a:off x="6311189" y="5317738"/>
              <a:ext cx="875494" cy="4714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7488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五、实验步骤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 startAt="6"/>
            </a:pPr>
            <a:r>
              <a:rPr lang="zh-CN" altLang="en-US" sz="1800" dirty="0">
                <a:solidFill>
                  <a:schemeClr val="tx1"/>
                </a:solidFill>
              </a:rPr>
              <a:t>通过</a:t>
            </a:r>
            <a:r>
              <a:rPr lang="zh-CN" altLang="en-US" sz="1800" b="1" dirty="0">
                <a:solidFill>
                  <a:srgbClr val="FF0000"/>
                </a:solidFill>
              </a:rPr>
              <a:t>渐进法</a:t>
            </a:r>
            <a:r>
              <a:rPr lang="zh-CN" altLang="en-US" sz="1800" dirty="0">
                <a:solidFill>
                  <a:schemeClr val="tx1"/>
                </a:solidFill>
              </a:rPr>
              <a:t>，使望远镜与载物台平面逐渐趋于平行。当望远镜正对三棱镜光学面</a:t>
            </a:r>
            <a:r>
              <a:rPr lang="en-US" altLang="zh-CN" sz="1800" dirty="0">
                <a:solidFill>
                  <a:schemeClr val="tx1"/>
                </a:solidFill>
              </a:rPr>
              <a:t>AB</a:t>
            </a:r>
            <a:r>
              <a:rPr lang="zh-CN" altLang="en-US" sz="1800" dirty="0">
                <a:solidFill>
                  <a:schemeClr val="tx1"/>
                </a:solidFill>
              </a:rPr>
              <a:t>时，调节</a:t>
            </a:r>
            <a:r>
              <a:rPr lang="zh-CN" altLang="en-US" sz="1800" dirty="0">
                <a:solidFill>
                  <a:srgbClr val="FF0000"/>
                </a:solidFill>
              </a:rPr>
              <a:t>望远镜方位调节螺丝</a:t>
            </a:r>
            <a:r>
              <a:rPr lang="zh-CN" altLang="en-US" sz="1800" dirty="0">
                <a:solidFill>
                  <a:schemeClr val="tx1"/>
                </a:solidFill>
              </a:rPr>
              <a:t>，使十字反射像向叉丝上横线靠近总距离的一半（即 </a:t>
            </a:r>
            <a:r>
              <a:rPr lang="en-US" altLang="zh-CN" sz="1800" i="1" dirty="0">
                <a:solidFill>
                  <a:schemeClr val="tx1"/>
                </a:solidFill>
              </a:rPr>
              <a:t>h</a:t>
            </a:r>
            <a:r>
              <a:rPr lang="en-US" altLang="zh-CN" sz="1800" dirty="0">
                <a:solidFill>
                  <a:schemeClr val="tx1"/>
                </a:solidFill>
              </a:rPr>
              <a:t>/2</a:t>
            </a:r>
            <a:r>
              <a:rPr lang="zh-CN" altLang="en-US" sz="1800" dirty="0">
                <a:solidFill>
                  <a:schemeClr val="tx1"/>
                </a:solidFill>
              </a:rPr>
              <a:t>）；再调节光学面</a:t>
            </a:r>
            <a:r>
              <a:rPr lang="en-US" altLang="zh-CN" sz="1800" dirty="0">
                <a:solidFill>
                  <a:schemeClr val="tx1"/>
                </a:solidFill>
              </a:rPr>
              <a:t>AB</a:t>
            </a:r>
            <a:r>
              <a:rPr lang="zh-CN" altLang="en-US" sz="1800" dirty="0">
                <a:solidFill>
                  <a:schemeClr val="tx1"/>
                </a:solidFill>
              </a:rPr>
              <a:t>正前方的</a:t>
            </a:r>
            <a:r>
              <a:rPr lang="zh-CN" altLang="en-US" sz="1800" dirty="0">
                <a:solidFill>
                  <a:srgbClr val="FF0000"/>
                </a:solidFill>
              </a:rPr>
              <a:t>载物台倾斜度调节螺丝</a:t>
            </a:r>
            <a:r>
              <a:rPr lang="en-US" altLang="zh-CN" sz="1800" dirty="0">
                <a:solidFill>
                  <a:srgbClr val="FF0000"/>
                </a:solidFill>
              </a:rPr>
              <a:t>1</a:t>
            </a:r>
            <a:r>
              <a:rPr lang="zh-CN" altLang="en-US" sz="1800" dirty="0">
                <a:solidFill>
                  <a:schemeClr val="tx1"/>
                </a:solidFill>
              </a:rPr>
              <a:t>，使十字反射像向叉丝上横线再靠近 </a:t>
            </a:r>
            <a:r>
              <a:rPr lang="en-US" altLang="zh-CN" sz="1800" i="1" dirty="0">
                <a:solidFill>
                  <a:schemeClr val="tx1"/>
                </a:solidFill>
              </a:rPr>
              <a:t>h</a:t>
            </a:r>
            <a:r>
              <a:rPr lang="en-US" altLang="zh-CN" sz="1800" dirty="0">
                <a:solidFill>
                  <a:schemeClr val="tx1"/>
                </a:solidFill>
              </a:rPr>
              <a:t>/2</a:t>
            </a:r>
            <a:r>
              <a:rPr lang="zh-CN" altLang="en-US" sz="1800" dirty="0">
                <a:solidFill>
                  <a:schemeClr val="tx1"/>
                </a:solidFill>
              </a:rPr>
              <a:t>，两颗螺丝调节完毕，反射十字像与叉丝上横线重合；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457200">
              <a:lnSpc>
                <a:spcPct val="160000"/>
              </a:lnSpc>
              <a:spcBef>
                <a:spcPts val="0"/>
              </a:spcBef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将望远镜转至三棱镜另一光学面</a:t>
            </a:r>
            <a:r>
              <a:rPr lang="en-US" altLang="zh-CN" sz="1800" dirty="0">
                <a:solidFill>
                  <a:schemeClr val="tx1"/>
                </a:solidFill>
              </a:rPr>
              <a:t>AC</a:t>
            </a:r>
            <a:r>
              <a:rPr lang="zh-CN" altLang="en-US" sz="1800" dirty="0">
                <a:solidFill>
                  <a:schemeClr val="tx1"/>
                </a:solidFill>
              </a:rPr>
              <a:t>，按照同样方法调节。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457200">
              <a:lnSpc>
                <a:spcPct val="160000"/>
              </a:lnSpc>
              <a:spcBef>
                <a:spcPts val="0"/>
              </a:spcBef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一轮调节后，调节了载物台倾斜度调节螺丝</a:t>
            </a:r>
            <a:r>
              <a:rPr lang="en-US" altLang="zh-CN" sz="1800" dirty="0">
                <a:solidFill>
                  <a:schemeClr val="tx1"/>
                </a:solidFill>
              </a:rPr>
              <a:t>1</a:t>
            </a:r>
            <a:r>
              <a:rPr lang="zh-CN" altLang="en-US" sz="1800" dirty="0">
                <a:solidFill>
                  <a:schemeClr val="tx1"/>
                </a:solidFill>
              </a:rPr>
              <a:t>、</a:t>
            </a:r>
            <a:r>
              <a:rPr lang="en-US" altLang="zh-CN" sz="1800" dirty="0">
                <a:solidFill>
                  <a:schemeClr val="tx1"/>
                </a:solidFill>
              </a:rPr>
              <a:t>2</a:t>
            </a:r>
            <a:r>
              <a:rPr lang="zh-CN" altLang="en-US" sz="1800" dirty="0">
                <a:solidFill>
                  <a:schemeClr val="tx1"/>
                </a:solidFill>
              </a:rPr>
              <a:t>，并对望远镜方位调节螺丝调节了两次，总体上望远镜与载物台平面比这一轮调节前更趋近平行。重复上述步骤，最终无论望远镜正对哪个光学面，十字反射像均与叉丝上横线重合，即实现了望远镜与载物台平面的平行。</a:t>
            </a:r>
          </a:p>
        </p:txBody>
      </p:sp>
      <p:grpSp>
        <p:nvGrpSpPr>
          <p:cNvPr id="429" name="组合 428"/>
          <p:cNvGrpSpPr/>
          <p:nvPr/>
        </p:nvGrpSpPr>
        <p:grpSpPr>
          <a:xfrm>
            <a:off x="6511682" y="1891730"/>
            <a:ext cx="5491797" cy="2107818"/>
            <a:chOff x="6511682" y="2217034"/>
            <a:chExt cx="5491797" cy="2107818"/>
          </a:xfrm>
        </p:grpSpPr>
        <p:sp>
          <p:nvSpPr>
            <p:cNvPr id="358" name="等腰三角形 357"/>
            <p:cNvSpPr>
              <a:spLocks noChangeAspect="1"/>
            </p:cNvSpPr>
            <p:nvPr/>
          </p:nvSpPr>
          <p:spPr>
            <a:xfrm>
              <a:off x="9407002" y="2327405"/>
              <a:ext cx="299638" cy="8440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华文仿宋" panose="02010600040101010101" pitchFamily="2" charset="-122"/>
              </a:endParaRPr>
            </a:p>
          </p:txBody>
        </p:sp>
        <p:grpSp>
          <p:nvGrpSpPr>
            <p:cNvPr id="55" name="Group 3"/>
            <p:cNvGrpSpPr>
              <a:grpSpLocks/>
            </p:cNvGrpSpPr>
            <p:nvPr/>
          </p:nvGrpSpPr>
          <p:grpSpPr bwMode="auto">
            <a:xfrm>
              <a:off x="6511682" y="2217034"/>
              <a:ext cx="5145165" cy="1963098"/>
              <a:chOff x="4703" y="2083"/>
              <a:chExt cx="5145165" cy="3307"/>
            </a:xfrm>
          </p:grpSpPr>
          <p:sp>
            <p:nvSpPr>
              <p:cNvPr id="56" name="Oval 313"/>
              <p:cNvSpPr>
                <a:spLocks noChangeAspect="1" noChangeArrowheads="1"/>
              </p:cNvSpPr>
              <p:nvPr/>
            </p:nvSpPr>
            <p:spPr bwMode="auto">
              <a:xfrm>
                <a:off x="2986149" y="3128"/>
                <a:ext cx="75575" cy="119"/>
              </a:xfrm>
              <a:prstGeom prst="ellipse">
                <a:avLst/>
              </a:prstGeom>
              <a:solidFill>
                <a:srgbClr val="DDDDDD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  <p:grpSp>
            <p:nvGrpSpPr>
              <p:cNvPr id="57" name="Group 33"/>
              <p:cNvGrpSpPr>
                <a:grpSpLocks/>
              </p:cNvGrpSpPr>
              <p:nvPr/>
            </p:nvGrpSpPr>
            <p:grpSpPr bwMode="auto">
              <a:xfrm>
                <a:off x="1491804" y="2083"/>
                <a:ext cx="3658064" cy="3307"/>
                <a:chOff x="2471" y="7031"/>
                <a:chExt cx="5760" cy="3307"/>
              </a:xfrm>
            </p:grpSpPr>
            <p:grpSp>
              <p:nvGrpSpPr>
                <p:cNvPr id="67" name="Group 39"/>
                <p:cNvGrpSpPr>
                  <a:grpSpLocks noChangeAspect="1"/>
                </p:cNvGrpSpPr>
                <p:nvPr/>
              </p:nvGrpSpPr>
              <p:grpSpPr bwMode="auto">
                <a:xfrm>
                  <a:off x="2471" y="7031"/>
                  <a:ext cx="5760" cy="3307"/>
                  <a:chOff x="2428" y="3191"/>
                  <a:chExt cx="7198" cy="4133"/>
                </a:xfrm>
              </p:grpSpPr>
              <p:grpSp>
                <p:nvGrpSpPr>
                  <p:cNvPr id="73" name="Group 30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9206" y="3302"/>
                    <a:ext cx="420" cy="403"/>
                    <a:chOff x="9206" y="3302"/>
                    <a:chExt cx="420" cy="403"/>
                  </a:xfrm>
                </p:grpSpPr>
                <p:sp>
                  <p:nvSpPr>
                    <p:cNvPr id="340" name="AutoShape 312" descr="窄横线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16200000" flipH="1">
                      <a:off x="9245" y="3323"/>
                      <a:ext cx="402" cy="360"/>
                    </a:xfrm>
                    <a:prstGeom prst="can">
                      <a:avLst>
                        <a:gd name="adj" fmla="val 25829"/>
                      </a:avLst>
                    </a:prstGeom>
                    <a:pattFill prst="narHorz">
                      <a:fgClr>
                        <a:srgbClr val="969696"/>
                      </a:fgClr>
                      <a:bgClr>
                        <a:srgbClr val="1E1E1E"/>
                      </a:bgClr>
                    </a:patt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41" name="Freeform 311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9212" y="3302"/>
                      <a:ext cx="138" cy="195"/>
                    </a:xfrm>
                    <a:custGeom>
                      <a:avLst/>
                      <a:gdLst>
                        <a:gd name="T0" fmla="*/ 0 w 147"/>
                        <a:gd name="T1" fmla="*/ 36 h 195"/>
                        <a:gd name="T2" fmla="*/ 96 w 147"/>
                        <a:gd name="T3" fmla="*/ 0 h 195"/>
                        <a:gd name="T4" fmla="*/ 123 w 147"/>
                        <a:gd name="T5" fmla="*/ 36 h 195"/>
                        <a:gd name="T6" fmla="*/ 138 w 147"/>
                        <a:gd name="T7" fmla="*/ 84 h 195"/>
                        <a:gd name="T8" fmla="*/ 147 w 147"/>
                        <a:gd name="T9" fmla="*/ 135 h 195"/>
                        <a:gd name="T10" fmla="*/ 147 w 147"/>
                        <a:gd name="T11" fmla="*/ 195 h 195"/>
                        <a:gd name="T12" fmla="*/ 0 w 147"/>
                        <a:gd name="T13" fmla="*/ 195 h 195"/>
                        <a:gd name="T14" fmla="*/ 0 w 147"/>
                        <a:gd name="T15" fmla="*/ 36 h 19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147" h="195">
                          <a:moveTo>
                            <a:pt x="0" y="36"/>
                          </a:moveTo>
                          <a:lnTo>
                            <a:pt x="96" y="0"/>
                          </a:lnTo>
                          <a:cubicBezTo>
                            <a:pt x="116" y="0"/>
                            <a:pt x="116" y="22"/>
                            <a:pt x="123" y="36"/>
                          </a:cubicBezTo>
                          <a:cubicBezTo>
                            <a:pt x="130" y="50"/>
                            <a:pt x="134" y="68"/>
                            <a:pt x="138" y="84"/>
                          </a:cubicBezTo>
                          <a:cubicBezTo>
                            <a:pt x="142" y="100"/>
                            <a:pt x="146" y="117"/>
                            <a:pt x="147" y="135"/>
                          </a:cubicBezTo>
                          <a:lnTo>
                            <a:pt x="147" y="195"/>
                          </a:lnTo>
                          <a:lnTo>
                            <a:pt x="0" y="195"/>
                          </a:lnTo>
                          <a:lnTo>
                            <a:pt x="0" y="36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rgbClr val="C0C0C0"/>
                        </a:gs>
                        <a:gs pos="100000">
                          <a:srgbClr val="C0C0C0">
                            <a:gamma/>
                            <a:shade val="66275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42" name="Freeform 310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9206" y="3488"/>
                      <a:ext cx="147" cy="216"/>
                    </a:xfrm>
                    <a:custGeom>
                      <a:avLst/>
                      <a:gdLst>
                        <a:gd name="T0" fmla="*/ 0 w 147"/>
                        <a:gd name="T1" fmla="*/ 180 h 216"/>
                        <a:gd name="T2" fmla="*/ 90 w 147"/>
                        <a:gd name="T3" fmla="*/ 216 h 216"/>
                        <a:gd name="T4" fmla="*/ 127 w 147"/>
                        <a:gd name="T5" fmla="*/ 181 h 216"/>
                        <a:gd name="T6" fmla="*/ 139 w 147"/>
                        <a:gd name="T7" fmla="*/ 130 h 216"/>
                        <a:gd name="T8" fmla="*/ 145 w 147"/>
                        <a:gd name="T9" fmla="*/ 79 h 216"/>
                        <a:gd name="T10" fmla="*/ 147 w 147"/>
                        <a:gd name="T11" fmla="*/ 3 h 216"/>
                        <a:gd name="T12" fmla="*/ 8 w 147"/>
                        <a:gd name="T13" fmla="*/ 0 h 216"/>
                        <a:gd name="T14" fmla="*/ 0 w 147"/>
                        <a:gd name="T15" fmla="*/ 180 h 21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147" h="216">
                          <a:moveTo>
                            <a:pt x="0" y="180"/>
                          </a:moveTo>
                          <a:lnTo>
                            <a:pt x="90" y="216"/>
                          </a:lnTo>
                          <a:cubicBezTo>
                            <a:pt x="111" y="216"/>
                            <a:pt x="119" y="195"/>
                            <a:pt x="127" y="181"/>
                          </a:cubicBezTo>
                          <a:cubicBezTo>
                            <a:pt x="135" y="167"/>
                            <a:pt x="136" y="147"/>
                            <a:pt x="139" y="130"/>
                          </a:cubicBezTo>
                          <a:cubicBezTo>
                            <a:pt x="142" y="113"/>
                            <a:pt x="144" y="100"/>
                            <a:pt x="145" y="79"/>
                          </a:cubicBezTo>
                          <a:lnTo>
                            <a:pt x="147" y="3"/>
                          </a:lnTo>
                          <a:lnTo>
                            <a:pt x="8" y="0"/>
                          </a:lnTo>
                          <a:lnTo>
                            <a:pt x="0" y="180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rgbClr val="808080"/>
                        </a:gs>
                        <a:gs pos="100000">
                          <a:srgbClr val="808080">
                            <a:gamma/>
                            <a:shade val="10196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FF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43" name="Freeform 30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9215" y="3494"/>
                      <a:ext cx="135" cy="211"/>
                    </a:xfrm>
                    <a:custGeom>
                      <a:avLst/>
                      <a:gdLst>
                        <a:gd name="T0" fmla="*/ 0 w 135"/>
                        <a:gd name="T1" fmla="*/ 0 h 211"/>
                        <a:gd name="T2" fmla="*/ 0 w 135"/>
                        <a:gd name="T3" fmla="*/ 171 h 211"/>
                        <a:gd name="T4" fmla="*/ 82 w 135"/>
                        <a:gd name="T5" fmla="*/ 210 h 211"/>
                        <a:gd name="T6" fmla="*/ 118 w 135"/>
                        <a:gd name="T7" fmla="*/ 175 h 211"/>
                        <a:gd name="T8" fmla="*/ 124 w 135"/>
                        <a:gd name="T9" fmla="*/ 124 h 211"/>
                        <a:gd name="T10" fmla="*/ 132 w 135"/>
                        <a:gd name="T11" fmla="*/ 78 h 211"/>
                        <a:gd name="T12" fmla="*/ 135 w 135"/>
                        <a:gd name="T13" fmla="*/ 0 h 21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</a:cxnLst>
                      <a:rect l="0" t="0" r="r" b="b"/>
                      <a:pathLst>
                        <a:path w="135" h="211">
                          <a:moveTo>
                            <a:pt x="0" y="0"/>
                          </a:moveTo>
                          <a:lnTo>
                            <a:pt x="0" y="171"/>
                          </a:lnTo>
                          <a:lnTo>
                            <a:pt x="82" y="210"/>
                          </a:lnTo>
                          <a:cubicBezTo>
                            <a:pt x="102" y="211"/>
                            <a:pt x="111" y="189"/>
                            <a:pt x="118" y="175"/>
                          </a:cubicBezTo>
                          <a:cubicBezTo>
                            <a:pt x="125" y="161"/>
                            <a:pt x="122" y="140"/>
                            <a:pt x="124" y="124"/>
                          </a:cubicBezTo>
                          <a:cubicBezTo>
                            <a:pt x="126" y="108"/>
                            <a:pt x="130" y="99"/>
                            <a:pt x="132" y="78"/>
                          </a:cubicBezTo>
                          <a:lnTo>
                            <a:pt x="135" y="0"/>
                          </a:lnTo>
                        </a:path>
                      </a:pathLst>
                    </a:cu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gradFill rotWithShape="0">
                            <a:gsLst>
                              <a:gs pos="0">
                                <a:srgbClr val="808080"/>
                              </a:gs>
                              <a:gs pos="100000">
                                <a:srgbClr val="808080">
                                  <a:gamma/>
                                  <a:shade val="10196"/>
                                  <a:invGamma/>
                                </a:srgbClr>
                              </a:gs>
                            </a:gsLst>
                            <a:lin ang="5400000" scaled="1"/>
                          </a:gra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44" name="Line 308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228" y="3306"/>
                      <a:ext cx="81" cy="33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45" name="Line 307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9225" y="3666"/>
                      <a:ext cx="81" cy="33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grpSp>
                <p:nvGrpSpPr>
                  <p:cNvPr id="74" name="Group 30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787" y="4650"/>
                    <a:ext cx="218" cy="197"/>
                    <a:chOff x="3157" y="8707"/>
                    <a:chExt cx="218" cy="197"/>
                  </a:xfrm>
                </p:grpSpPr>
                <p:grpSp>
                  <p:nvGrpSpPr>
                    <p:cNvPr id="336" name="Group 303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3157" y="8707"/>
                      <a:ext cx="143" cy="197"/>
                      <a:chOff x="3157" y="8707"/>
                      <a:chExt cx="143" cy="197"/>
                    </a:xfrm>
                  </p:grpSpPr>
                  <p:sp>
                    <p:nvSpPr>
                      <p:cNvPr id="338" name="Oval 305" descr="窄横线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157" y="8707"/>
                        <a:ext cx="109" cy="197"/>
                      </a:xfrm>
                      <a:prstGeom prst="ellipse">
                        <a:avLst/>
                      </a:prstGeom>
                      <a:pattFill prst="narHorz">
                        <a:fgClr>
                          <a:srgbClr val="000000"/>
                        </a:fgClr>
                        <a:bgClr>
                          <a:srgbClr val="FFFFFF"/>
                        </a:bgClr>
                      </a:patt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339" name="Oval 304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191" y="8707"/>
                        <a:ext cx="109" cy="197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sp>
                  <p:nvSpPr>
                    <p:cNvPr id="337" name="AutoShape 302"/>
                    <p:cNvSpPr>
                      <a:spLocks noChangeAspect="1" noChangeArrowheads="1"/>
                    </p:cNvSpPr>
                    <p:nvPr/>
                  </p:nvSpPr>
                  <p:spPr bwMode="auto">
                    <a:xfrm flipH="1">
                      <a:off x="3241" y="8767"/>
                      <a:ext cx="134" cy="83"/>
                    </a:xfrm>
                    <a:prstGeom prst="flowChartDelay">
                      <a:avLst/>
                    </a:prstGeom>
                    <a:solidFill>
                      <a:srgbClr val="969696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grpSp>
                <p:nvGrpSpPr>
                  <p:cNvPr id="75" name="Group 298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172" y="3737"/>
                    <a:ext cx="145" cy="122"/>
                    <a:chOff x="3305" y="8708"/>
                    <a:chExt cx="252" cy="228"/>
                  </a:xfrm>
                </p:grpSpPr>
                <p:sp>
                  <p:nvSpPr>
                    <p:cNvPr id="334" name="Oval 30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347" y="8708"/>
                      <a:ext cx="210" cy="210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35" name="Oval 29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305" y="8726"/>
                      <a:ext cx="210" cy="210"/>
                    </a:xfrm>
                    <a:prstGeom prst="ellipse">
                      <a:avLst/>
                    </a:prstGeom>
                    <a:solidFill>
                      <a:srgbClr val="80808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grpSp>
                <p:nvGrpSpPr>
                  <p:cNvPr id="76" name="Group 295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100" y="4577"/>
                    <a:ext cx="252" cy="228"/>
                    <a:chOff x="3305" y="8708"/>
                    <a:chExt cx="252" cy="228"/>
                  </a:xfrm>
                </p:grpSpPr>
                <p:sp>
                  <p:nvSpPr>
                    <p:cNvPr id="332" name="Oval 29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347" y="8708"/>
                      <a:ext cx="210" cy="210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33" name="Oval 296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305" y="8726"/>
                      <a:ext cx="210" cy="210"/>
                    </a:xfrm>
                    <a:prstGeom prst="ellipse">
                      <a:avLst/>
                    </a:prstGeom>
                    <a:solidFill>
                      <a:srgbClr val="80808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sp>
                <p:nvSpPr>
                  <p:cNvPr id="77" name="Rectangle 29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820" y="5781"/>
                    <a:ext cx="285" cy="143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C0C0C0"/>
                      </a:gs>
                      <a:gs pos="100000">
                        <a:srgbClr val="C0C0C0">
                          <a:gamma/>
                          <a:shade val="66667"/>
                          <a:invGamma/>
                        </a:srgbClr>
                      </a:gs>
                    </a:gsLst>
                    <a:lin ang="27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78" name="Freeform 293"/>
                  <p:cNvSpPr>
                    <a:spLocks noChangeAspect="1"/>
                  </p:cNvSpPr>
                  <p:nvPr/>
                </p:nvSpPr>
                <p:spPr bwMode="auto">
                  <a:xfrm>
                    <a:off x="3763" y="5703"/>
                    <a:ext cx="3042" cy="1621"/>
                  </a:xfrm>
                  <a:custGeom>
                    <a:avLst/>
                    <a:gdLst>
                      <a:gd name="T0" fmla="*/ 17 w 3042"/>
                      <a:gd name="T1" fmla="*/ 657 h 1621"/>
                      <a:gd name="T2" fmla="*/ 77 w 3042"/>
                      <a:gd name="T3" fmla="*/ 393 h 1621"/>
                      <a:gd name="T4" fmla="*/ 137 w 3042"/>
                      <a:gd name="T5" fmla="*/ 258 h 1621"/>
                      <a:gd name="T6" fmla="*/ 152 w 3042"/>
                      <a:gd name="T7" fmla="*/ 183 h 1621"/>
                      <a:gd name="T8" fmla="*/ 272 w 3042"/>
                      <a:gd name="T9" fmla="*/ 108 h 1621"/>
                      <a:gd name="T10" fmla="*/ 512 w 3042"/>
                      <a:gd name="T11" fmla="*/ 123 h 1621"/>
                      <a:gd name="T12" fmla="*/ 707 w 3042"/>
                      <a:gd name="T13" fmla="*/ 168 h 1621"/>
                      <a:gd name="T14" fmla="*/ 974 w 3042"/>
                      <a:gd name="T15" fmla="*/ 186 h 1621"/>
                      <a:gd name="T16" fmla="*/ 1238 w 3042"/>
                      <a:gd name="T17" fmla="*/ 165 h 1621"/>
                      <a:gd name="T18" fmla="*/ 1265 w 3042"/>
                      <a:gd name="T19" fmla="*/ 0 h 1621"/>
                      <a:gd name="T20" fmla="*/ 1364 w 3042"/>
                      <a:gd name="T21" fmla="*/ 54 h 1621"/>
                      <a:gd name="T22" fmla="*/ 1457 w 3042"/>
                      <a:gd name="T23" fmla="*/ 87 h 1621"/>
                      <a:gd name="T24" fmla="*/ 1547 w 3042"/>
                      <a:gd name="T25" fmla="*/ 99 h 1621"/>
                      <a:gd name="T26" fmla="*/ 1703 w 3042"/>
                      <a:gd name="T27" fmla="*/ 108 h 1621"/>
                      <a:gd name="T28" fmla="*/ 1844 w 3042"/>
                      <a:gd name="T29" fmla="*/ 93 h 1621"/>
                      <a:gd name="T30" fmla="*/ 1922 w 3042"/>
                      <a:gd name="T31" fmla="*/ 72 h 1621"/>
                      <a:gd name="T32" fmla="*/ 2021 w 3042"/>
                      <a:gd name="T33" fmla="*/ 60 h 1621"/>
                      <a:gd name="T34" fmla="*/ 2081 w 3042"/>
                      <a:gd name="T35" fmla="*/ 54 h 1621"/>
                      <a:gd name="T36" fmla="*/ 2123 w 3042"/>
                      <a:gd name="T37" fmla="*/ 51 h 1621"/>
                      <a:gd name="T38" fmla="*/ 2177 w 3042"/>
                      <a:gd name="T39" fmla="*/ 108 h 1621"/>
                      <a:gd name="T40" fmla="*/ 2225 w 3042"/>
                      <a:gd name="T41" fmla="*/ 54 h 1621"/>
                      <a:gd name="T42" fmla="*/ 2429 w 3042"/>
                      <a:gd name="T43" fmla="*/ 51 h 1621"/>
                      <a:gd name="T44" fmla="*/ 2729 w 3042"/>
                      <a:gd name="T45" fmla="*/ 81 h 1621"/>
                      <a:gd name="T46" fmla="*/ 2969 w 3042"/>
                      <a:gd name="T47" fmla="*/ 186 h 1621"/>
                      <a:gd name="T48" fmla="*/ 3032 w 3042"/>
                      <a:gd name="T49" fmla="*/ 447 h 1621"/>
                      <a:gd name="T50" fmla="*/ 2912 w 3042"/>
                      <a:gd name="T51" fmla="*/ 468 h 1621"/>
                      <a:gd name="T52" fmla="*/ 2777 w 3042"/>
                      <a:gd name="T53" fmla="*/ 447 h 1621"/>
                      <a:gd name="T54" fmla="*/ 2507 w 3042"/>
                      <a:gd name="T55" fmla="*/ 633 h 1621"/>
                      <a:gd name="T56" fmla="*/ 2429 w 3042"/>
                      <a:gd name="T57" fmla="*/ 981 h 1621"/>
                      <a:gd name="T58" fmla="*/ 2519 w 3042"/>
                      <a:gd name="T59" fmla="*/ 1296 h 1621"/>
                      <a:gd name="T60" fmla="*/ 2462 w 3042"/>
                      <a:gd name="T61" fmla="*/ 1503 h 1621"/>
                      <a:gd name="T62" fmla="*/ 2279 w 3042"/>
                      <a:gd name="T63" fmla="*/ 1611 h 1621"/>
                      <a:gd name="T64" fmla="*/ 1997 w 3042"/>
                      <a:gd name="T65" fmla="*/ 1563 h 1621"/>
                      <a:gd name="T66" fmla="*/ 1802 w 3042"/>
                      <a:gd name="T67" fmla="*/ 1473 h 1621"/>
                      <a:gd name="T68" fmla="*/ 1727 w 3042"/>
                      <a:gd name="T69" fmla="*/ 1383 h 1621"/>
                      <a:gd name="T70" fmla="*/ 1682 w 3042"/>
                      <a:gd name="T71" fmla="*/ 1248 h 1621"/>
                      <a:gd name="T72" fmla="*/ 1469 w 3042"/>
                      <a:gd name="T73" fmla="*/ 966 h 1621"/>
                      <a:gd name="T74" fmla="*/ 1019 w 3042"/>
                      <a:gd name="T75" fmla="*/ 726 h 1621"/>
                      <a:gd name="T76" fmla="*/ 449 w 3042"/>
                      <a:gd name="T77" fmla="*/ 696 h 1621"/>
                      <a:gd name="T78" fmla="*/ 179 w 3042"/>
                      <a:gd name="T79" fmla="*/ 741 h 1621"/>
                      <a:gd name="T80" fmla="*/ 17 w 3042"/>
                      <a:gd name="T81" fmla="*/ 657 h 16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</a:cxnLst>
                    <a:rect l="0" t="0" r="r" b="b"/>
                    <a:pathLst>
                      <a:path w="3042" h="1621">
                        <a:moveTo>
                          <a:pt x="17" y="657"/>
                        </a:moveTo>
                        <a:cubicBezTo>
                          <a:pt x="0" y="599"/>
                          <a:pt x="57" y="459"/>
                          <a:pt x="77" y="393"/>
                        </a:cubicBezTo>
                        <a:cubicBezTo>
                          <a:pt x="97" y="327"/>
                          <a:pt x="125" y="293"/>
                          <a:pt x="137" y="258"/>
                        </a:cubicBezTo>
                        <a:cubicBezTo>
                          <a:pt x="149" y="223"/>
                          <a:pt x="130" y="208"/>
                          <a:pt x="152" y="183"/>
                        </a:cubicBezTo>
                        <a:cubicBezTo>
                          <a:pt x="174" y="158"/>
                          <a:pt x="212" y="118"/>
                          <a:pt x="272" y="108"/>
                        </a:cubicBezTo>
                        <a:cubicBezTo>
                          <a:pt x="332" y="98"/>
                          <a:pt x="440" y="113"/>
                          <a:pt x="512" y="123"/>
                        </a:cubicBezTo>
                        <a:cubicBezTo>
                          <a:pt x="584" y="133"/>
                          <a:pt x="630" y="158"/>
                          <a:pt x="707" y="168"/>
                        </a:cubicBezTo>
                        <a:cubicBezTo>
                          <a:pt x="784" y="178"/>
                          <a:pt x="886" y="186"/>
                          <a:pt x="974" y="186"/>
                        </a:cubicBezTo>
                        <a:cubicBezTo>
                          <a:pt x="1062" y="186"/>
                          <a:pt x="1190" y="196"/>
                          <a:pt x="1238" y="165"/>
                        </a:cubicBezTo>
                        <a:lnTo>
                          <a:pt x="1265" y="0"/>
                        </a:lnTo>
                        <a:lnTo>
                          <a:pt x="1364" y="54"/>
                        </a:lnTo>
                        <a:lnTo>
                          <a:pt x="1457" y="87"/>
                        </a:lnTo>
                        <a:lnTo>
                          <a:pt x="1547" y="99"/>
                        </a:lnTo>
                        <a:cubicBezTo>
                          <a:pt x="1588" y="102"/>
                          <a:pt x="1654" y="109"/>
                          <a:pt x="1703" y="108"/>
                        </a:cubicBezTo>
                        <a:cubicBezTo>
                          <a:pt x="1752" y="107"/>
                          <a:pt x="1808" y="99"/>
                          <a:pt x="1844" y="93"/>
                        </a:cubicBezTo>
                        <a:cubicBezTo>
                          <a:pt x="1880" y="87"/>
                          <a:pt x="1893" y="77"/>
                          <a:pt x="1922" y="72"/>
                        </a:cubicBezTo>
                        <a:cubicBezTo>
                          <a:pt x="1951" y="67"/>
                          <a:pt x="1995" y="63"/>
                          <a:pt x="2021" y="60"/>
                        </a:cubicBezTo>
                        <a:cubicBezTo>
                          <a:pt x="2047" y="57"/>
                          <a:pt x="2064" y="56"/>
                          <a:pt x="2081" y="54"/>
                        </a:cubicBezTo>
                        <a:lnTo>
                          <a:pt x="2123" y="51"/>
                        </a:lnTo>
                        <a:lnTo>
                          <a:pt x="2177" y="108"/>
                        </a:lnTo>
                        <a:lnTo>
                          <a:pt x="2225" y="54"/>
                        </a:lnTo>
                        <a:cubicBezTo>
                          <a:pt x="2267" y="44"/>
                          <a:pt x="2345" y="47"/>
                          <a:pt x="2429" y="51"/>
                        </a:cubicBezTo>
                        <a:cubicBezTo>
                          <a:pt x="2513" y="55"/>
                          <a:pt x="2639" y="59"/>
                          <a:pt x="2729" y="81"/>
                        </a:cubicBezTo>
                        <a:cubicBezTo>
                          <a:pt x="2819" y="103"/>
                          <a:pt x="2919" y="125"/>
                          <a:pt x="2969" y="186"/>
                        </a:cubicBezTo>
                        <a:cubicBezTo>
                          <a:pt x="3019" y="247"/>
                          <a:pt x="3042" y="400"/>
                          <a:pt x="3032" y="447"/>
                        </a:cubicBezTo>
                        <a:cubicBezTo>
                          <a:pt x="3022" y="494"/>
                          <a:pt x="2954" y="468"/>
                          <a:pt x="2912" y="468"/>
                        </a:cubicBezTo>
                        <a:cubicBezTo>
                          <a:pt x="2870" y="468"/>
                          <a:pt x="2844" y="420"/>
                          <a:pt x="2777" y="447"/>
                        </a:cubicBezTo>
                        <a:cubicBezTo>
                          <a:pt x="2710" y="474"/>
                          <a:pt x="2565" y="544"/>
                          <a:pt x="2507" y="633"/>
                        </a:cubicBezTo>
                        <a:cubicBezTo>
                          <a:pt x="2449" y="722"/>
                          <a:pt x="2427" y="871"/>
                          <a:pt x="2429" y="981"/>
                        </a:cubicBezTo>
                        <a:cubicBezTo>
                          <a:pt x="2431" y="1091"/>
                          <a:pt x="2514" y="1209"/>
                          <a:pt x="2519" y="1296"/>
                        </a:cubicBezTo>
                        <a:cubicBezTo>
                          <a:pt x="2524" y="1383"/>
                          <a:pt x="2502" y="1451"/>
                          <a:pt x="2462" y="1503"/>
                        </a:cubicBezTo>
                        <a:cubicBezTo>
                          <a:pt x="2422" y="1555"/>
                          <a:pt x="2357" y="1601"/>
                          <a:pt x="2279" y="1611"/>
                        </a:cubicBezTo>
                        <a:cubicBezTo>
                          <a:pt x="2201" y="1621"/>
                          <a:pt x="2076" y="1586"/>
                          <a:pt x="1997" y="1563"/>
                        </a:cubicBezTo>
                        <a:cubicBezTo>
                          <a:pt x="1918" y="1540"/>
                          <a:pt x="1847" y="1503"/>
                          <a:pt x="1802" y="1473"/>
                        </a:cubicBezTo>
                        <a:cubicBezTo>
                          <a:pt x="1757" y="1443"/>
                          <a:pt x="1747" y="1421"/>
                          <a:pt x="1727" y="1383"/>
                        </a:cubicBezTo>
                        <a:cubicBezTo>
                          <a:pt x="1707" y="1345"/>
                          <a:pt x="1725" y="1317"/>
                          <a:pt x="1682" y="1248"/>
                        </a:cubicBezTo>
                        <a:cubicBezTo>
                          <a:pt x="1639" y="1179"/>
                          <a:pt x="1579" y="1053"/>
                          <a:pt x="1469" y="966"/>
                        </a:cubicBezTo>
                        <a:cubicBezTo>
                          <a:pt x="1359" y="879"/>
                          <a:pt x="1189" y="771"/>
                          <a:pt x="1019" y="726"/>
                        </a:cubicBezTo>
                        <a:cubicBezTo>
                          <a:pt x="849" y="681"/>
                          <a:pt x="589" y="693"/>
                          <a:pt x="449" y="696"/>
                        </a:cubicBezTo>
                        <a:cubicBezTo>
                          <a:pt x="309" y="699"/>
                          <a:pt x="251" y="748"/>
                          <a:pt x="179" y="741"/>
                        </a:cubicBezTo>
                        <a:cubicBezTo>
                          <a:pt x="107" y="734"/>
                          <a:pt x="34" y="715"/>
                          <a:pt x="17" y="657"/>
                        </a:cubicBez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79" name="Freeform 292"/>
                  <p:cNvSpPr>
                    <a:spLocks noChangeAspect="1"/>
                  </p:cNvSpPr>
                  <p:nvPr/>
                </p:nvSpPr>
                <p:spPr bwMode="auto">
                  <a:xfrm>
                    <a:off x="3898" y="5811"/>
                    <a:ext cx="1162" cy="277"/>
                  </a:xfrm>
                  <a:custGeom>
                    <a:avLst/>
                    <a:gdLst>
                      <a:gd name="T0" fmla="*/ 182 w 1162"/>
                      <a:gd name="T1" fmla="*/ 270 h 277"/>
                      <a:gd name="T2" fmla="*/ 17 w 1162"/>
                      <a:gd name="T3" fmla="*/ 225 h 277"/>
                      <a:gd name="T4" fmla="*/ 77 w 1162"/>
                      <a:gd name="T5" fmla="*/ 60 h 277"/>
                      <a:gd name="T6" fmla="*/ 482 w 1162"/>
                      <a:gd name="T7" fmla="*/ 0 h 277"/>
                      <a:gd name="T8" fmla="*/ 677 w 1162"/>
                      <a:gd name="T9" fmla="*/ 60 h 277"/>
                      <a:gd name="T10" fmla="*/ 917 w 1162"/>
                      <a:gd name="T11" fmla="*/ 45 h 277"/>
                      <a:gd name="T12" fmla="*/ 1142 w 1162"/>
                      <a:gd name="T13" fmla="*/ 75 h 277"/>
                      <a:gd name="T14" fmla="*/ 1037 w 1162"/>
                      <a:gd name="T15" fmla="*/ 120 h 277"/>
                      <a:gd name="T16" fmla="*/ 707 w 1162"/>
                      <a:gd name="T17" fmla="*/ 225 h 277"/>
                      <a:gd name="T18" fmla="*/ 362 w 1162"/>
                      <a:gd name="T19" fmla="*/ 270 h 277"/>
                      <a:gd name="T20" fmla="*/ 182 w 1162"/>
                      <a:gd name="T21" fmla="*/ 270 h 2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162" h="277">
                        <a:moveTo>
                          <a:pt x="182" y="270"/>
                        </a:moveTo>
                        <a:cubicBezTo>
                          <a:pt x="125" y="263"/>
                          <a:pt x="34" y="260"/>
                          <a:pt x="17" y="225"/>
                        </a:cubicBezTo>
                        <a:cubicBezTo>
                          <a:pt x="0" y="190"/>
                          <a:pt x="0" y="97"/>
                          <a:pt x="77" y="60"/>
                        </a:cubicBezTo>
                        <a:cubicBezTo>
                          <a:pt x="154" y="23"/>
                          <a:pt x="382" y="0"/>
                          <a:pt x="482" y="0"/>
                        </a:cubicBezTo>
                        <a:cubicBezTo>
                          <a:pt x="582" y="0"/>
                          <a:pt x="605" y="53"/>
                          <a:pt x="677" y="60"/>
                        </a:cubicBezTo>
                        <a:cubicBezTo>
                          <a:pt x="749" y="67"/>
                          <a:pt x="840" y="43"/>
                          <a:pt x="917" y="45"/>
                        </a:cubicBezTo>
                        <a:cubicBezTo>
                          <a:pt x="994" y="47"/>
                          <a:pt x="1122" y="63"/>
                          <a:pt x="1142" y="75"/>
                        </a:cubicBezTo>
                        <a:cubicBezTo>
                          <a:pt x="1162" y="87"/>
                          <a:pt x="1109" y="95"/>
                          <a:pt x="1037" y="120"/>
                        </a:cubicBezTo>
                        <a:cubicBezTo>
                          <a:pt x="965" y="145"/>
                          <a:pt x="819" y="200"/>
                          <a:pt x="707" y="225"/>
                        </a:cubicBezTo>
                        <a:cubicBezTo>
                          <a:pt x="595" y="250"/>
                          <a:pt x="449" y="263"/>
                          <a:pt x="362" y="270"/>
                        </a:cubicBezTo>
                        <a:cubicBezTo>
                          <a:pt x="275" y="277"/>
                          <a:pt x="219" y="270"/>
                          <a:pt x="182" y="270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C0C0C0">
                          <a:gamma/>
                          <a:shade val="36471"/>
                          <a:invGamma/>
                        </a:srgbClr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80" name="Freeform 291"/>
                  <p:cNvSpPr>
                    <a:spLocks noChangeAspect="1"/>
                  </p:cNvSpPr>
                  <p:nvPr/>
                </p:nvSpPr>
                <p:spPr bwMode="auto">
                  <a:xfrm>
                    <a:off x="4080" y="6261"/>
                    <a:ext cx="1440" cy="390"/>
                  </a:xfrm>
                  <a:custGeom>
                    <a:avLst/>
                    <a:gdLst>
                      <a:gd name="T0" fmla="*/ 0 w 1440"/>
                      <a:gd name="T1" fmla="*/ 30 h 390"/>
                      <a:gd name="T2" fmla="*/ 870 w 1440"/>
                      <a:gd name="T3" fmla="*/ 60 h 390"/>
                      <a:gd name="T4" fmla="*/ 1440 w 1440"/>
                      <a:gd name="T5" fmla="*/ 390 h 39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1440" h="390">
                        <a:moveTo>
                          <a:pt x="0" y="30"/>
                        </a:moveTo>
                        <a:cubicBezTo>
                          <a:pt x="315" y="15"/>
                          <a:pt x="630" y="0"/>
                          <a:pt x="870" y="60"/>
                        </a:cubicBezTo>
                        <a:cubicBezTo>
                          <a:pt x="1110" y="120"/>
                          <a:pt x="1345" y="335"/>
                          <a:pt x="1440" y="39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81" name="Freeform 290"/>
                  <p:cNvSpPr>
                    <a:spLocks noChangeAspect="1"/>
                  </p:cNvSpPr>
                  <p:nvPr/>
                </p:nvSpPr>
                <p:spPr bwMode="auto">
                  <a:xfrm>
                    <a:off x="4095" y="6201"/>
                    <a:ext cx="1440" cy="390"/>
                  </a:xfrm>
                  <a:custGeom>
                    <a:avLst/>
                    <a:gdLst>
                      <a:gd name="T0" fmla="*/ 0 w 1440"/>
                      <a:gd name="T1" fmla="*/ 30 h 390"/>
                      <a:gd name="T2" fmla="*/ 870 w 1440"/>
                      <a:gd name="T3" fmla="*/ 60 h 390"/>
                      <a:gd name="T4" fmla="*/ 1440 w 1440"/>
                      <a:gd name="T5" fmla="*/ 390 h 39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1440" h="390">
                        <a:moveTo>
                          <a:pt x="0" y="30"/>
                        </a:moveTo>
                        <a:cubicBezTo>
                          <a:pt x="315" y="15"/>
                          <a:pt x="630" y="0"/>
                          <a:pt x="870" y="60"/>
                        </a:cubicBezTo>
                        <a:cubicBezTo>
                          <a:pt x="1110" y="120"/>
                          <a:pt x="1345" y="335"/>
                          <a:pt x="1440" y="39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82" name="Freeform 289"/>
                  <p:cNvSpPr>
                    <a:spLocks noChangeAspect="1"/>
                  </p:cNvSpPr>
                  <p:nvPr/>
                </p:nvSpPr>
                <p:spPr bwMode="auto">
                  <a:xfrm>
                    <a:off x="4110" y="6231"/>
                    <a:ext cx="1440" cy="390"/>
                  </a:xfrm>
                  <a:custGeom>
                    <a:avLst/>
                    <a:gdLst>
                      <a:gd name="T0" fmla="*/ 0 w 1440"/>
                      <a:gd name="T1" fmla="*/ 30 h 390"/>
                      <a:gd name="T2" fmla="*/ 870 w 1440"/>
                      <a:gd name="T3" fmla="*/ 60 h 390"/>
                      <a:gd name="T4" fmla="*/ 1440 w 1440"/>
                      <a:gd name="T5" fmla="*/ 390 h 39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1440" h="390">
                        <a:moveTo>
                          <a:pt x="0" y="30"/>
                        </a:moveTo>
                        <a:cubicBezTo>
                          <a:pt x="315" y="15"/>
                          <a:pt x="630" y="0"/>
                          <a:pt x="870" y="60"/>
                        </a:cubicBezTo>
                        <a:cubicBezTo>
                          <a:pt x="1110" y="120"/>
                          <a:pt x="1345" y="335"/>
                          <a:pt x="1440" y="39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83" name="Freeform 288"/>
                  <p:cNvSpPr>
                    <a:spLocks noChangeAspect="1"/>
                  </p:cNvSpPr>
                  <p:nvPr/>
                </p:nvSpPr>
                <p:spPr bwMode="auto">
                  <a:xfrm>
                    <a:off x="4140" y="6321"/>
                    <a:ext cx="1440" cy="405"/>
                  </a:xfrm>
                  <a:custGeom>
                    <a:avLst/>
                    <a:gdLst>
                      <a:gd name="T0" fmla="*/ 0 w 1440"/>
                      <a:gd name="T1" fmla="*/ 15 h 405"/>
                      <a:gd name="T2" fmla="*/ 345 w 1440"/>
                      <a:gd name="T3" fmla="*/ 0 h 405"/>
                      <a:gd name="T4" fmla="*/ 510 w 1440"/>
                      <a:gd name="T5" fmla="*/ 15 h 405"/>
                      <a:gd name="T6" fmla="*/ 870 w 1440"/>
                      <a:gd name="T7" fmla="*/ 75 h 405"/>
                      <a:gd name="T8" fmla="*/ 1200 w 1440"/>
                      <a:gd name="T9" fmla="*/ 240 h 405"/>
                      <a:gd name="T10" fmla="*/ 1440 w 1440"/>
                      <a:gd name="T11" fmla="*/ 405 h 4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440" h="405">
                        <a:moveTo>
                          <a:pt x="0" y="15"/>
                        </a:moveTo>
                        <a:cubicBezTo>
                          <a:pt x="57" y="13"/>
                          <a:pt x="260" y="0"/>
                          <a:pt x="345" y="0"/>
                        </a:cubicBezTo>
                        <a:cubicBezTo>
                          <a:pt x="430" y="0"/>
                          <a:pt x="423" y="3"/>
                          <a:pt x="510" y="15"/>
                        </a:cubicBezTo>
                        <a:cubicBezTo>
                          <a:pt x="597" y="27"/>
                          <a:pt x="755" y="37"/>
                          <a:pt x="870" y="75"/>
                        </a:cubicBezTo>
                        <a:cubicBezTo>
                          <a:pt x="985" y="113"/>
                          <a:pt x="1105" y="185"/>
                          <a:pt x="1200" y="240"/>
                        </a:cubicBezTo>
                        <a:cubicBezTo>
                          <a:pt x="1295" y="295"/>
                          <a:pt x="1390" y="371"/>
                          <a:pt x="1440" y="405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84" name="Freeform 287"/>
                  <p:cNvSpPr>
                    <a:spLocks noChangeAspect="1"/>
                  </p:cNvSpPr>
                  <p:nvPr/>
                </p:nvSpPr>
                <p:spPr bwMode="auto">
                  <a:xfrm>
                    <a:off x="5130" y="6471"/>
                    <a:ext cx="585" cy="585"/>
                  </a:xfrm>
                  <a:custGeom>
                    <a:avLst/>
                    <a:gdLst>
                      <a:gd name="T0" fmla="*/ 0 w 585"/>
                      <a:gd name="T1" fmla="*/ 0 h 585"/>
                      <a:gd name="T2" fmla="*/ 150 w 585"/>
                      <a:gd name="T3" fmla="*/ 105 h 585"/>
                      <a:gd name="T4" fmla="*/ 345 w 585"/>
                      <a:gd name="T5" fmla="*/ 240 h 585"/>
                      <a:gd name="T6" fmla="*/ 585 w 585"/>
                      <a:gd name="T7" fmla="*/ 585 h 5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585" h="585">
                        <a:moveTo>
                          <a:pt x="0" y="0"/>
                        </a:moveTo>
                        <a:cubicBezTo>
                          <a:pt x="25" y="17"/>
                          <a:pt x="93" y="65"/>
                          <a:pt x="150" y="105"/>
                        </a:cubicBezTo>
                        <a:cubicBezTo>
                          <a:pt x="207" y="145"/>
                          <a:pt x="272" y="160"/>
                          <a:pt x="345" y="240"/>
                        </a:cubicBezTo>
                        <a:cubicBezTo>
                          <a:pt x="418" y="320"/>
                          <a:pt x="535" y="513"/>
                          <a:pt x="585" y="585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85" name="Arc 286"/>
                  <p:cNvSpPr>
                    <a:spLocks noChangeAspect="1"/>
                  </p:cNvSpPr>
                  <p:nvPr/>
                </p:nvSpPr>
                <p:spPr bwMode="auto">
                  <a:xfrm flipV="1">
                    <a:off x="5016" y="5772"/>
                    <a:ext cx="932" cy="186"/>
                  </a:xfrm>
                  <a:custGeom>
                    <a:avLst/>
                    <a:gdLst>
                      <a:gd name="G0" fmla="+- 20600 0 0"/>
                      <a:gd name="G1" fmla="+- 21600 0 0"/>
                      <a:gd name="G2" fmla="+- 21600 0 0"/>
                      <a:gd name="T0" fmla="*/ 0 w 42200"/>
                      <a:gd name="T1" fmla="*/ 15105 h 21600"/>
                      <a:gd name="T2" fmla="*/ 42200 w 42200"/>
                      <a:gd name="T3" fmla="*/ 21480 h 21600"/>
                      <a:gd name="T4" fmla="*/ 20600 w 422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2200" h="21600" fill="none" extrusionOk="0">
                        <a:moveTo>
                          <a:pt x="-1" y="15104"/>
                        </a:moveTo>
                        <a:cubicBezTo>
                          <a:pt x="2834" y="6113"/>
                          <a:pt x="11172" y="-1"/>
                          <a:pt x="20600" y="0"/>
                        </a:cubicBezTo>
                        <a:cubicBezTo>
                          <a:pt x="32482" y="0"/>
                          <a:pt x="42133" y="9597"/>
                          <a:pt x="42199" y="21480"/>
                        </a:cubicBezTo>
                      </a:path>
                      <a:path w="42200" h="21600" stroke="0" extrusionOk="0">
                        <a:moveTo>
                          <a:pt x="-1" y="15104"/>
                        </a:moveTo>
                        <a:cubicBezTo>
                          <a:pt x="2834" y="6113"/>
                          <a:pt x="11172" y="-1"/>
                          <a:pt x="20600" y="0"/>
                        </a:cubicBezTo>
                        <a:cubicBezTo>
                          <a:pt x="32482" y="0"/>
                          <a:pt x="42133" y="9597"/>
                          <a:pt x="42199" y="21480"/>
                        </a:cubicBezTo>
                        <a:lnTo>
                          <a:pt x="2060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C0C0C0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86" name="Freeform 285"/>
                  <p:cNvSpPr>
                    <a:spLocks noChangeAspect="1"/>
                  </p:cNvSpPr>
                  <p:nvPr/>
                </p:nvSpPr>
                <p:spPr bwMode="auto">
                  <a:xfrm>
                    <a:off x="6053" y="5952"/>
                    <a:ext cx="530" cy="834"/>
                  </a:xfrm>
                  <a:custGeom>
                    <a:avLst/>
                    <a:gdLst>
                      <a:gd name="T0" fmla="*/ 22 w 530"/>
                      <a:gd name="T1" fmla="*/ 639 h 834"/>
                      <a:gd name="T2" fmla="*/ 37 w 530"/>
                      <a:gd name="T3" fmla="*/ 294 h 834"/>
                      <a:gd name="T4" fmla="*/ 187 w 530"/>
                      <a:gd name="T5" fmla="*/ 99 h 834"/>
                      <a:gd name="T6" fmla="*/ 442 w 530"/>
                      <a:gd name="T7" fmla="*/ 9 h 834"/>
                      <a:gd name="T8" fmla="*/ 530 w 530"/>
                      <a:gd name="T9" fmla="*/ 154 h 834"/>
                      <a:gd name="T10" fmla="*/ 292 w 530"/>
                      <a:gd name="T11" fmla="*/ 279 h 834"/>
                      <a:gd name="T12" fmla="*/ 142 w 530"/>
                      <a:gd name="T13" fmla="*/ 549 h 834"/>
                      <a:gd name="T14" fmla="*/ 172 w 530"/>
                      <a:gd name="T15" fmla="*/ 819 h 834"/>
                      <a:gd name="T16" fmla="*/ 22 w 530"/>
                      <a:gd name="T17" fmla="*/ 639 h 8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530" h="834">
                        <a:moveTo>
                          <a:pt x="22" y="639"/>
                        </a:moveTo>
                        <a:cubicBezTo>
                          <a:pt x="0" y="552"/>
                          <a:pt x="10" y="384"/>
                          <a:pt x="37" y="294"/>
                        </a:cubicBezTo>
                        <a:cubicBezTo>
                          <a:pt x="64" y="204"/>
                          <a:pt x="120" y="146"/>
                          <a:pt x="187" y="99"/>
                        </a:cubicBezTo>
                        <a:cubicBezTo>
                          <a:pt x="254" y="52"/>
                          <a:pt x="385" y="0"/>
                          <a:pt x="442" y="9"/>
                        </a:cubicBezTo>
                        <a:lnTo>
                          <a:pt x="530" y="154"/>
                        </a:lnTo>
                        <a:lnTo>
                          <a:pt x="292" y="279"/>
                        </a:lnTo>
                        <a:lnTo>
                          <a:pt x="142" y="549"/>
                        </a:lnTo>
                        <a:lnTo>
                          <a:pt x="172" y="819"/>
                        </a:lnTo>
                        <a:cubicBezTo>
                          <a:pt x="152" y="834"/>
                          <a:pt x="53" y="677"/>
                          <a:pt x="22" y="639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FF">
                          <a:gamma/>
                          <a:shade val="60784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27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87" name="Freeform 284"/>
                  <p:cNvSpPr>
                    <a:spLocks noChangeAspect="1"/>
                  </p:cNvSpPr>
                  <p:nvPr/>
                </p:nvSpPr>
                <p:spPr bwMode="auto">
                  <a:xfrm>
                    <a:off x="5730" y="6906"/>
                    <a:ext cx="299" cy="415"/>
                  </a:xfrm>
                  <a:custGeom>
                    <a:avLst/>
                    <a:gdLst>
                      <a:gd name="T0" fmla="*/ 95 w 299"/>
                      <a:gd name="T1" fmla="*/ 111 h 415"/>
                      <a:gd name="T2" fmla="*/ 150 w 299"/>
                      <a:gd name="T3" fmla="*/ 0 h 415"/>
                      <a:gd name="T4" fmla="*/ 270 w 299"/>
                      <a:gd name="T5" fmla="*/ 60 h 415"/>
                      <a:gd name="T6" fmla="*/ 299 w 299"/>
                      <a:gd name="T7" fmla="*/ 167 h 415"/>
                      <a:gd name="T8" fmla="*/ 252 w 299"/>
                      <a:gd name="T9" fmla="*/ 321 h 415"/>
                      <a:gd name="T10" fmla="*/ 189 w 299"/>
                      <a:gd name="T11" fmla="*/ 406 h 415"/>
                      <a:gd name="T12" fmla="*/ 0 w 299"/>
                      <a:gd name="T13" fmla="*/ 378 h 4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9" h="415">
                        <a:moveTo>
                          <a:pt x="95" y="111"/>
                        </a:moveTo>
                        <a:lnTo>
                          <a:pt x="150" y="0"/>
                        </a:lnTo>
                        <a:lnTo>
                          <a:pt x="270" y="60"/>
                        </a:lnTo>
                        <a:lnTo>
                          <a:pt x="299" y="167"/>
                        </a:lnTo>
                        <a:lnTo>
                          <a:pt x="252" y="321"/>
                        </a:lnTo>
                        <a:lnTo>
                          <a:pt x="189" y="406"/>
                        </a:lnTo>
                        <a:cubicBezTo>
                          <a:pt x="147" y="415"/>
                          <a:pt x="39" y="383"/>
                          <a:pt x="0" y="378"/>
                        </a:cubicBezTo>
                      </a:path>
                    </a:pathLst>
                  </a:custGeom>
                  <a:gradFill rotWithShape="0">
                    <a:gsLst>
                      <a:gs pos="0">
                        <a:srgbClr val="C0C0C0">
                          <a:gamma/>
                          <a:shade val="48627"/>
                          <a:invGamma/>
                        </a:srgbClr>
                      </a:gs>
                      <a:gs pos="100000">
                        <a:srgbClr val="C0C0C0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88" name="Freeform 283"/>
                  <p:cNvSpPr>
                    <a:spLocks noChangeAspect="1"/>
                  </p:cNvSpPr>
                  <p:nvPr/>
                </p:nvSpPr>
                <p:spPr bwMode="auto">
                  <a:xfrm>
                    <a:off x="4065" y="6156"/>
                    <a:ext cx="1845" cy="1110"/>
                  </a:xfrm>
                  <a:custGeom>
                    <a:avLst/>
                    <a:gdLst>
                      <a:gd name="T0" fmla="*/ 0 w 1845"/>
                      <a:gd name="T1" fmla="*/ 120 h 1110"/>
                      <a:gd name="T2" fmla="*/ 225 w 1845"/>
                      <a:gd name="T3" fmla="*/ 45 h 1110"/>
                      <a:gd name="T4" fmla="*/ 495 w 1845"/>
                      <a:gd name="T5" fmla="*/ 0 h 1110"/>
                      <a:gd name="T6" fmla="*/ 990 w 1845"/>
                      <a:gd name="T7" fmla="*/ 60 h 1110"/>
                      <a:gd name="T8" fmla="*/ 1365 w 1845"/>
                      <a:gd name="T9" fmla="*/ 240 h 1110"/>
                      <a:gd name="T10" fmla="*/ 1500 w 1845"/>
                      <a:gd name="T11" fmla="*/ 315 h 1110"/>
                      <a:gd name="T12" fmla="*/ 1665 w 1845"/>
                      <a:gd name="T13" fmla="*/ 480 h 1110"/>
                      <a:gd name="T14" fmla="*/ 1815 w 1845"/>
                      <a:gd name="T15" fmla="*/ 720 h 1110"/>
                      <a:gd name="T16" fmla="*/ 1845 w 1845"/>
                      <a:gd name="T17" fmla="*/ 825 h 1110"/>
                      <a:gd name="T18" fmla="*/ 1770 w 1845"/>
                      <a:gd name="T19" fmla="*/ 1020 h 1110"/>
                      <a:gd name="T20" fmla="*/ 1725 w 1845"/>
                      <a:gd name="T21" fmla="*/ 1110 h 1110"/>
                      <a:gd name="T22" fmla="*/ 1545 w 1845"/>
                      <a:gd name="T23" fmla="*/ 1020 h 1110"/>
                      <a:gd name="T24" fmla="*/ 1440 w 1845"/>
                      <a:gd name="T25" fmla="*/ 915 h 1110"/>
                      <a:gd name="T26" fmla="*/ 1380 w 1845"/>
                      <a:gd name="T27" fmla="*/ 735 h 1110"/>
                      <a:gd name="T28" fmla="*/ 1005 w 1845"/>
                      <a:gd name="T29" fmla="*/ 375 h 1110"/>
                      <a:gd name="T30" fmla="*/ 525 w 1845"/>
                      <a:gd name="T31" fmla="*/ 240 h 1110"/>
                      <a:gd name="T32" fmla="*/ 282 w 1845"/>
                      <a:gd name="T33" fmla="*/ 231 h 1110"/>
                      <a:gd name="T34" fmla="*/ 144 w 1845"/>
                      <a:gd name="T35" fmla="*/ 216 h 1110"/>
                      <a:gd name="T36" fmla="*/ 120 w 1845"/>
                      <a:gd name="T37" fmla="*/ 228 h 1110"/>
                      <a:gd name="T38" fmla="*/ 63 w 1845"/>
                      <a:gd name="T39" fmla="*/ 204 h 1110"/>
                      <a:gd name="T40" fmla="*/ 9 w 1845"/>
                      <a:gd name="T41" fmla="*/ 231 h 1110"/>
                      <a:gd name="T42" fmla="*/ 0 w 1845"/>
                      <a:gd name="T43" fmla="*/ 120 h 111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1845" h="1110">
                        <a:moveTo>
                          <a:pt x="0" y="120"/>
                        </a:moveTo>
                        <a:lnTo>
                          <a:pt x="225" y="45"/>
                        </a:lnTo>
                        <a:lnTo>
                          <a:pt x="495" y="0"/>
                        </a:lnTo>
                        <a:lnTo>
                          <a:pt x="990" y="60"/>
                        </a:lnTo>
                        <a:lnTo>
                          <a:pt x="1365" y="240"/>
                        </a:lnTo>
                        <a:cubicBezTo>
                          <a:pt x="1450" y="282"/>
                          <a:pt x="1450" y="275"/>
                          <a:pt x="1500" y="315"/>
                        </a:cubicBezTo>
                        <a:cubicBezTo>
                          <a:pt x="1550" y="355"/>
                          <a:pt x="1613" y="413"/>
                          <a:pt x="1665" y="480"/>
                        </a:cubicBezTo>
                        <a:lnTo>
                          <a:pt x="1815" y="720"/>
                        </a:lnTo>
                        <a:lnTo>
                          <a:pt x="1845" y="825"/>
                        </a:lnTo>
                        <a:lnTo>
                          <a:pt x="1770" y="1020"/>
                        </a:lnTo>
                        <a:lnTo>
                          <a:pt x="1725" y="1110"/>
                        </a:lnTo>
                        <a:cubicBezTo>
                          <a:pt x="1688" y="1110"/>
                          <a:pt x="1593" y="1053"/>
                          <a:pt x="1545" y="1020"/>
                        </a:cubicBezTo>
                        <a:cubicBezTo>
                          <a:pt x="1497" y="987"/>
                          <a:pt x="1467" y="963"/>
                          <a:pt x="1440" y="915"/>
                        </a:cubicBezTo>
                        <a:cubicBezTo>
                          <a:pt x="1413" y="867"/>
                          <a:pt x="1452" y="825"/>
                          <a:pt x="1380" y="735"/>
                        </a:cubicBezTo>
                        <a:cubicBezTo>
                          <a:pt x="1308" y="645"/>
                          <a:pt x="1147" y="457"/>
                          <a:pt x="1005" y="375"/>
                        </a:cubicBezTo>
                        <a:cubicBezTo>
                          <a:pt x="863" y="293"/>
                          <a:pt x="645" y="264"/>
                          <a:pt x="525" y="240"/>
                        </a:cubicBezTo>
                        <a:lnTo>
                          <a:pt x="282" y="231"/>
                        </a:lnTo>
                        <a:lnTo>
                          <a:pt x="144" y="216"/>
                        </a:lnTo>
                        <a:lnTo>
                          <a:pt x="120" y="228"/>
                        </a:lnTo>
                        <a:lnTo>
                          <a:pt x="63" y="204"/>
                        </a:lnTo>
                        <a:lnTo>
                          <a:pt x="9" y="231"/>
                        </a:lnTo>
                        <a:lnTo>
                          <a:pt x="0" y="12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FF"/>
                      </a:gs>
                      <a:gs pos="50000">
                        <a:srgbClr val="FFFF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189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89" name="Rectangle 28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035" y="6204"/>
                    <a:ext cx="318" cy="189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C0C0C0"/>
                      </a:gs>
                      <a:gs pos="100000">
                        <a:srgbClr val="C0C0C0">
                          <a:gamma/>
                          <a:shade val="60784"/>
                          <a:invGamma/>
                        </a:srgbClr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90" name="Rectangle 28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140" y="6156"/>
                    <a:ext cx="261" cy="140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C0C0C0"/>
                      </a:gs>
                      <a:gs pos="100000">
                        <a:srgbClr val="C0C0C0">
                          <a:gamma/>
                          <a:shade val="66667"/>
                          <a:invGamma/>
                        </a:srgbClr>
                      </a:gs>
                    </a:gsLst>
                    <a:lin ang="27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91" name="Rectangle 28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368" y="6066"/>
                    <a:ext cx="285" cy="143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C0C0C0"/>
                      </a:gs>
                      <a:gs pos="100000">
                        <a:srgbClr val="C0C0C0">
                          <a:gamma/>
                          <a:shade val="66667"/>
                          <a:invGamma/>
                        </a:srgbClr>
                      </a:gs>
                    </a:gsLst>
                    <a:lin ang="27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92" name="Rectangle 27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239" y="6141"/>
                    <a:ext cx="240" cy="98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C0C0C0"/>
                      </a:gs>
                      <a:gs pos="100000">
                        <a:srgbClr val="C0C0C0">
                          <a:gamma/>
                          <a:shade val="66667"/>
                          <a:invGamma/>
                        </a:srgbClr>
                      </a:gs>
                    </a:gsLst>
                    <a:lin ang="27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93" name="Rectangle 27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470" y="6081"/>
                    <a:ext cx="210" cy="10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C0C0C0"/>
                      </a:gs>
                      <a:gs pos="100000">
                        <a:srgbClr val="C0C0C0">
                          <a:gamma/>
                          <a:shade val="75686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94" name="AutoShape 27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971" y="5564"/>
                    <a:ext cx="318" cy="420"/>
                  </a:xfrm>
                  <a:prstGeom prst="can">
                    <a:avLst>
                      <a:gd name="adj" fmla="val 56603"/>
                    </a:avLst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95" name="Line 27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232" y="4034"/>
                    <a:ext cx="6" cy="1614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grpSp>
                <p:nvGrpSpPr>
                  <p:cNvPr id="96" name="Group 27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004" y="4706"/>
                    <a:ext cx="240" cy="1014"/>
                    <a:chOff x="6474" y="3695"/>
                    <a:chExt cx="240" cy="667"/>
                  </a:xfrm>
                </p:grpSpPr>
                <p:sp>
                  <p:nvSpPr>
                    <p:cNvPr id="328" name="Rectangle 27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528" y="3695"/>
                      <a:ext cx="138" cy="667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  <a:gs pos="5000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29" name="Rectangle 27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654" y="3695"/>
                      <a:ext cx="60" cy="667"/>
                    </a:xfrm>
                    <a:prstGeom prst="rect">
                      <a:avLst/>
                    </a:prstGeom>
                    <a:solidFill>
                      <a:srgbClr val="80808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69696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30" name="Rectangle 27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510" y="3695"/>
                      <a:ext cx="78" cy="667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1019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69696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31" name="Rectangle 27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474" y="3695"/>
                      <a:ext cx="36" cy="667"/>
                    </a:xfrm>
                    <a:prstGeom prst="rect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69696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sp>
                <p:nvSpPr>
                  <p:cNvPr id="97" name="Freeform 270"/>
                  <p:cNvSpPr>
                    <a:spLocks noChangeAspect="1"/>
                  </p:cNvSpPr>
                  <p:nvPr/>
                </p:nvSpPr>
                <p:spPr bwMode="auto">
                  <a:xfrm>
                    <a:off x="4002" y="5655"/>
                    <a:ext cx="251" cy="78"/>
                  </a:xfrm>
                  <a:custGeom>
                    <a:avLst/>
                    <a:gdLst>
                      <a:gd name="T0" fmla="*/ 0 w 251"/>
                      <a:gd name="T1" fmla="*/ 60 h 93"/>
                      <a:gd name="T2" fmla="*/ 6 w 251"/>
                      <a:gd name="T3" fmla="*/ 0 h 93"/>
                      <a:gd name="T4" fmla="*/ 45 w 251"/>
                      <a:gd name="T5" fmla="*/ 28 h 93"/>
                      <a:gd name="T6" fmla="*/ 79 w 251"/>
                      <a:gd name="T7" fmla="*/ 43 h 93"/>
                      <a:gd name="T8" fmla="*/ 129 w 251"/>
                      <a:gd name="T9" fmla="*/ 53 h 93"/>
                      <a:gd name="T10" fmla="*/ 194 w 251"/>
                      <a:gd name="T11" fmla="*/ 43 h 93"/>
                      <a:gd name="T12" fmla="*/ 226 w 251"/>
                      <a:gd name="T13" fmla="*/ 28 h 93"/>
                      <a:gd name="T14" fmla="*/ 251 w 251"/>
                      <a:gd name="T15" fmla="*/ 2 h 93"/>
                      <a:gd name="T16" fmla="*/ 249 w 251"/>
                      <a:gd name="T17" fmla="*/ 66 h 93"/>
                      <a:gd name="T18" fmla="*/ 210 w 251"/>
                      <a:gd name="T19" fmla="*/ 78 h 93"/>
                      <a:gd name="T20" fmla="*/ 150 w 251"/>
                      <a:gd name="T21" fmla="*/ 87 h 93"/>
                      <a:gd name="T22" fmla="*/ 87 w 251"/>
                      <a:gd name="T23" fmla="*/ 84 h 93"/>
                      <a:gd name="T24" fmla="*/ 48 w 251"/>
                      <a:gd name="T25" fmla="*/ 93 h 93"/>
                      <a:gd name="T26" fmla="*/ 0 w 251"/>
                      <a:gd name="T27" fmla="*/ 60 h 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251" h="93">
                        <a:moveTo>
                          <a:pt x="0" y="60"/>
                        </a:moveTo>
                        <a:lnTo>
                          <a:pt x="6" y="0"/>
                        </a:lnTo>
                        <a:lnTo>
                          <a:pt x="45" y="28"/>
                        </a:lnTo>
                        <a:lnTo>
                          <a:pt x="79" y="43"/>
                        </a:lnTo>
                        <a:lnTo>
                          <a:pt x="129" y="53"/>
                        </a:lnTo>
                        <a:lnTo>
                          <a:pt x="194" y="43"/>
                        </a:lnTo>
                        <a:lnTo>
                          <a:pt x="226" y="28"/>
                        </a:lnTo>
                        <a:lnTo>
                          <a:pt x="251" y="2"/>
                        </a:lnTo>
                        <a:lnTo>
                          <a:pt x="249" y="66"/>
                        </a:lnTo>
                        <a:lnTo>
                          <a:pt x="210" y="78"/>
                        </a:lnTo>
                        <a:lnTo>
                          <a:pt x="150" y="87"/>
                        </a:lnTo>
                        <a:lnTo>
                          <a:pt x="87" y="84"/>
                        </a:lnTo>
                        <a:lnTo>
                          <a:pt x="48" y="93"/>
                        </a:lnTo>
                        <a:lnTo>
                          <a:pt x="0" y="60"/>
                        </a:lnTo>
                        <a:close/>
                      </a:path>
                    </a:pathLst>
                  </a:custGeom>
                  <a:solidFill>
                    <a:srgbClr val="96969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FFFFFF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98" name="Arc 269"/>
                  <p:cNvSpPr>
                    <a:spLocks noChangeAspect="1"/>
                  </p:cNvSpPr>
                  <p:nvPr/>
                </p:nvSpPr>
                <p:spPr bwMode="auto">
                  <a:xfrm>
                    <a:off x="4006" y="5624"/>
                    <a:ext cx="244" cy="79"/>
                  </a:xfrm>
                  <a:custGeom>
                    <a:avLst/>
                    <a:gdLst>
                      <a:gd name="G0" fmla="+- 21299 0 0"/>
                      <a:gd name="G1" fmla="+- 0 0 0"/>
                      <a:gd name="G2" fmla="+- 21600 0 0"/>
                      <a:gd name="T0" fmla="*/ 42853 w 42853"/>
                      <a:gd name="T1" fmla="*/ 1413 h 21600"/>
                      <a:gd name="T2" fmla="*/ 0 w 42853"/>
                      <a:gd name="T3" fmla="*/ 3592 h 21600"/>
                      <a:gd name="T4" fmla="*/ 21299 w 42853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2853" h="21600" fill="none" extrusionOk="0">
                        <a:moveTo>
                          <a:pt x="42852" y="1412"/>
                        </a:moveTo>
                        <a:cubicBezTo>
                          <a:pt x="42108" y="12769"/>
                          <a:pt x="32679" y="21599"/>
                          <a:pt x="21299" y="21600"/>
                        </a:cubicBezTo>
                        <a:cubicBezTo>
                          <a:pt x="10755" y="21600"/>
                          <a:pt x="1753" y="13988"/>
                          <a:pt x="-1" y="3592"/>
                        </a:cubicBezTo>
                      </a:path>
                      <a:path w="42853" h="21600" stroke="0" extrusionOk="0">
                        <a:moveTo>
                          <a:pt x="42852" y="1412"/>
                        </a:moveTo>
                        <a:cubicBezTo>
                          <a:pt x="42108" y="12769"/>
                          <a:pt x="32679" y="21599"/>
                          <a:pt x="21299" y="21600"/>
                        </a:cubicBezTo>
                        <a:cubicBezTo>
                          <a:pt x="10755" y="21600"/>
                          <a:pt x="1753" y="13988"/>
                          <a:pt x="-1" y="3592"/>
                        </a:cubicBezTo>
                        <a:lnTo>
                          <a:pt x="21299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99" name="Line 2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010" y="4058"/>
                    <a:ext cx="0" cy="157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00" name="Line 2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4178" y="5645"/>
                    <a:ext cx="72" cy="6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grpSp>
                <p:nvGrpSpPr>
                  <p:cNvPr id="101" name="Group 242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978" y="3746"/>
                    <a:ext cx="1302" cy="966"/>
                    <a:chOff x="1118" y="3665"/>
                    <a:chExt cx="1302" cy="966"/>
                  </a:xfrm>
                </p:grpSpPr>
                <p:sp>
                  <p:nvSpPr>
                    <p:cNvPr id="304" name="Rectangle 266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118" y="3785"/>
                      <a:ext cx="216" cy="78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FFFFFF"/>
                        </a:gs>
                        <a:gs pos="10000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</a:gsLst>
                      <a:lin ang="0" scaled="1"/>
                    </a:gra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05" name="Rectangle 26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118" y="3689"/>
                      <a:ext cx="222" cy="96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FFFFFF"/>
                        </a:gs>
                        <a:gs pos="10000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</a:gsLst>
                      <a:lin ang="0" scaled="1"/>
                    </a:gra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06" name="Freeform 26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310" y="3692"/>
                      <a:ext cx="774" cy="105"/>
                    </a:xfrm>
                    <a:custGeom>
                      <a:avLst/>
                      <a:gdLst>
                        <a:gd name="T0" fmla="*/ 0 w 774"/>
                        <a:gd name="T1" fmla="*/ 0 h 105"/>
                        <a:gd name="T2" fmla="*/ 774 w 774"/>
                        <a:gd name="T3" fmla="*/ 15 h 105"/>
                        <a:gd name="T4" fmla="*/ 771 w 774"/>
                        <a:gd name="T5" fmla="*/ 105 h 105"/>
                        <a:gd name="T6" fmla="*/ 0 w 774"/>
                        <a:gd name="T7" fmla="*/ 90 h 105"/>
                        <a:gd name="T8" fmla="*/ 0 w 774"/>
                        <a:gd name="T9" fmla="*/ 0 h 10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774" h="105">
                          <a:moveTo>
                            <a:pt x="0" y="0"/>
                          </a:moveTo>
                          <a:lnTo>
                            <a:pt x="774" y="15"/>
                          </a:lnTo>
                          <a:lnTo>
                            <a:pt x="771" y="105"/>
                          </a:lnTo>
                          <a:lnTo>
                            <a:pt x="0" y="9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07" name="Rectangle 26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142" y="3863"/>
                      <a:ext cx="954" cy="126"/>
                    </a:xfrm>
                    <a:prstGeom prst="rect">
                      <a:avLst/>
                    </a:prstGeom>
                    <a:solidFill>
                      <a:srgbClr val="808080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08" name="AutoShape 262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-10800000">
                      <a:off x="1304" y="3989"/>
                      <a:ext cx="852" cy="618"/>
                    </a:xfrm>
                    <a:prstGeom prst="rtTriangle">
                      <a:avLst/>
                    </a:prstGeom>
                    <a:solidFill>
                      <a:srgbClr val="C0C0C0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09" name="Freeform 261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258" y="3665"/>
                      <a:ext cx="162" cy="303"/>
                    </a:xfrm>
                    <a:custGeom>
                      <a:avLst/>
                      <a:gdLst>
                        <a:gd name="T0" fmla="*/ 0 w 162"/>
                        <a:gd name="T1" fmla="*/ 21 h 300"/>
                        <a:gd name="T2" fmla="*/ 0 w 162"/>
                        <a:gd name="T3" fmla="*/ 300 h 300"/>
                        <a:gd name="T4" fmla="*/ 162 w 162"/>
                        <a:gd name="T5" fmla="*/ 261 h 300"/>
                        <a:gd name="T6" fmla="*/ 162 w 162"/>
                        <a:gd name="T7" fmla="*/ 0 h 300"/>
                        <a:gd name="T8" fmla="*/ 0 w 162"/>
                        <a:gd name="T9" fmla="*/ 21 h 3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162" h="300">
                          <a:moveTo>
                            <a:pt x="0" y="21"/>
                          </a:moveTo>
                          <a:lnTo>
                            <a:pt x="0" y="300"/>
                          </a:lnTo>
                          <a:lnTo>
                            <a:pt x="162" y="261"/>
                          </a:lnTo>
                          <a:lnTo>
                            <a:pt x="162" y="0"/>
                          </a:lnTo>
                          <a:lnTo>
                            <a:pt x="0" y="21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10" name="Rectangle 26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096" y="3689"/>
                      <a:ext cx="162" cy="276"/>
                    </a:xfrm>
                    <a:prstGeom prst="rect">
                      <a:avLst/>
                    </a:prstGeom>
                    <a:solidFill>
                      <a:srgbClr val="808080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11" name="AutoShape 259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-5993332">
                      <a:off x="2108" y="3707"/>
                      <a:ext cx="66" cy="126"/>
                    </a:xfrm>
                    <a:prstGeom prst="can">
                      <a:avLst>
                        <a:gd name="adj" fmla="val 64052"/>
                      </a:avLst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</a:gsLst>
                      <a:lin ang="27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grpSp>
                  <p:nvGrpSpPr>
                    <p:cNvPr id="312" name="Group 256"/>
                    <p:cNvGrpSpPr>
                      <a:grpSpLocks noChangeAspect="1"/>
                    </p:cNvGrpSpPr>
                    <p:nvPr/>
                  </p:nvGrpSpPr>
                  <p:grpSpPr bwMode="auto">
                    <a:xfrm rot="-460987">
                      <a:off x="2012" y="3701"/>
                      <a:ext cx="162" cy="150"/>
                      <a:chOff x="3780" y="3810"/>
                      <a:chExt cx="150" cy="150"/>
                    </a:xfrm>
                  </p:grpSpPr>
                  <p:sp>
                    <p:nvSpPr>
                      <p:cNvPr id="326" name="Oval 258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804" y="3810"/>
                        <a:ext cx="126" cy="150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>
                              <a:gamma/>
                              <a:shade val="23529"/>
                              <a:invGamma/>
                            </a:srgbClr>
                          </a:gs>
                          <a:gs pos="100000">
                            <a:srgbClr val="FFFFFF"/>
                          </a:gs>
                        </a:gsLst>
                        <a:lin ang="18900000" scaled="1"/>
                      </a:gradFill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327" name="Oval 257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780" y="3810"/>
                        <a:ext cx="126" cy="150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grpSp>
                  <p:nvGrpSpPr>
                    <p:cNvPr id="313" name="Group 251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2144" y="3964"/>
                      <a:ext cx="240" cy="667"/>
                      <a:chOff x="6474" y="3695"/>
                      <a:chExt cx="240" cy="667"/>
                    </a:xfrm>
                  </p:grpSpPr>
                  <p:sp>
                    <p:nvSpPr>
                      <p:cNvPr id="322" name="Rectangle 255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6528" y="3695"/>
                        <a:ext cx="138" cy="667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  <a:gs pos="5000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323" name="Rectangle 254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6654" y="3695"/>
                        <a:ext cx="60" cy="667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6969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324" name="Rectangle 253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6510" y="3695"/>
                        <a:ext cx="78" cy="667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FF">
                              <a:gamma/>
                              <a:shade val="10196"/>
                              <a:invGamma/>
                            </a:srgbClr>
                          </a:gs>
                          <a:gs pos="100000">
                            <a:srgbClr val="FFFFFF"/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6969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325" name="Rectangle 252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6474" y="3695"/>
                        <a:ext cx="36" cy="667"/>
                      </a:xfrm>
                      <a:prstGeom prst="rect">
                        <a:avLst/>
                      </a:prstGeom>
                      <a:solidFill>
                        <a:srgbClr val="00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6969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sp>
                  <p:nvSpPr>
                    <p:cNvPr id="314" name="Freeform 250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276" y="3917"/>
                      <a:ext cx="135" cy="61"/>
                    </a:xfrm>
                    <a:custGeom>
                      <a:avLst/>
                      <a:gdLst>
                        <a:gd name="T0" fmla="*/ 18 w 135"/>
                        <a:gd name="T1" fmla="*/ 15 h 63"/>
                        <a:gd name="T2" fmla="*/ 135 w 135"/>
                        <a:gd name="T3" fmla="*/ 0 h 63"/>
                        <a:gd name="T4" fmla="*/ 114 w 135"/>
                        <a:gd name="T5" fmla="*/ 12 h 63"/>
                        <a:gd name="T6" fmla="*/ 102 w 135"/>
                        <a:gd name="T7" fmla="*/ 24 h 63"/>
                        <a:gd name="T8" fmla="*/ 96 w 135"/>
                        <a:gd name="T9" fmla="*/ 48 h 63"/>
                        <a:gd name="T10" fmla="*/ 69 w 135"/>
                        <a:gd name="T11" fmla="*/ 63 h 63"/>
                        <a:gd name="T12" fmla="*/ 60 w 135"/>
                        <a:gd name="T13" fmla="*/ 39 h 63"/>
                        <a:gd name="T14" fmla="*/ 15 w 135"/>
                        <a:gd name="T15" fmla="*/ 30 h 63"/>
                        <a:gd name="T16" fmla="*/ 0 w 135"/>
                        <a:gd name="T17" fmla="*/ 21 h 63"/>
                        <a:gd name="T18" fmla="*/ 18 w 135"/>
                        <a:gd name="T19" fmla="*/ 15 h 6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135" h="63">
                          <a:moveTo>
                            <a:pt x="18" y="15"/>
                          </a:moveTo>
                          <a:lnTo>
                            <a:pt x="135" y="0"/>
                          </a:lnTo>
                          <a:lnTo>
                            <a:pt x="114" y="12"/>
                          </a:lnTo>
                          <a:lnTo>
                            <a:pt x="102" y="24"/>
                          </a:lnTo>
                          <a:lnTo>
                            <a:pt x="96" y="48"/>
                          </a:lnTo>
                          <a:lnTo>
                            <a:pt x="69" y="63"/>
                          </a:lnTo>
                          <a:lnTo>
                            <a:pt x="60" y="39"/>
                          </a:lnTo>
                          <a:lnTo>
                            <a:pt x="15" y="30"/>
                          </a:lnTo>
                          <a:lnTo>
                            <a:pt x="0" y="21"/>
                          </a:lnTo>
                          <a:lnTo>
                            <a:pt x="18" y="15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solidFill>
                        <a:srgbClr val="80808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15" name="Line 249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2270" y="3952"/>
                      <a:ext cx="48" cy="12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16" name="Line 248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>
                      <a:off x="2378" y="3923"/>
                      <a:ext cx="36" cy="29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17" name="Rectangle 24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196" y="3989"/>
                      <a:ext cx="72" cy="186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C0C0C0">
                            <a:gamma/>
                            <a:shade val="46275"/>
                            <a:invGamma/>
                          </a:srgbClr>
                        </a:gs>
                        <a:gs pos="100000">
                          <a:srgbClr val="C0C0C0"/>
                        </a:gs>
                      </a:gsLst>
                      <a:lin ang="0" scaled="1"/>
                    </a:gra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18" name="Rectangle 246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148" y="4145"/>
                      <a:ext cx="168" cy="66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19" name="Rectangle 24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148" y="3863"/>
                      <a:ext cx="108" cy="126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50196"/>
                            <a:invGamma/>
                          </a:srgbClr>
                        </a:gs>
                      </a:gsLst>
                      <a:lin ang="0" scaled="1"/>
                    </a:gradFill>
                    <a:ln w="9525">
                      <a:solidFill>
                        <a:srgbClr val="80808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20" name="Freeform 24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146" y="3863"/>
                      <a:ext cx="111" cy="126"/>
                    </a:xfrm>
                    <a:custGeom>
                      <a:avLst/>
                      <a:gdLst>
                        <a:gd name="T0" fmla="*/ 111 w 111"/>
                        <a:gd name="T1" fmla="*/ 1 h 124"/>
                        <a:gd name="T2" fmla="*/ 2 w 111"/>
                        <a:gd name="T3" fmla="*/ 0 h 124"/>
                        <a:gd name="T4" fmla="*/ 0 w 111"/>
                        <a:gd name="T5" fmla="*/ 124 h 124"/>
                        <a:gd name="T6" fmla="*/ 111 w 111"/>
                        <a:gd name="T7" fmla="*/ 121 h 12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111" h="124">
                          <a:moveTo>
                            <a:pt x="111" y="1"/>
                          </a:moveTo>
                          <a:lnTo>
                            <a:pt x="2" y="0"/>
                          </a:lnTo>
                          <a:lnTo>
                            <a:pt x="0" y="124"/>
                          </a:lnTo>
                          <a:lnTo>
                            <a:pt x="111" y="121"/>
                          </a:lnTo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21" name="Line 24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2102" y="3953"/>
                      <a:ext cx="15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grpSp>
                <p:nvGrpSpPr>
                  <p:cNvPr id="102" name="Group 17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428" y="3266"/>
                    <a:ext cx="2373" cy="589"/>
                    <a:chOff x="1801" y="7316"/>
                    <a:chExt cx="2373" cy="589"/>
                  </a:xfrm>
                </p:grpSpPr>
                <p:sp>
                  <p:nvSpPr>
                    <p:cNvPr id="236" name="Freeform 241"/>
                    <p:cNvSpPr>
                      <a:spLocks noChangeAspect="1"/>
                    </p:cNvSpPr>
                    <p:nvPr/>
                  </p:nvSpPr>
                  <p:spPr bwMode="auto">
                    <a:xfrm rot="21540000">
                      <a:off x="3525" y="7748"/>
                      <a:ext cx="88" cy="143"/>
                    </a:xfrm>
                    <a:custGeom>
                      <a:avLst/>
                      <a:gdLst>
                        <a:gd name="T0" fmla="*/ 0 w 162"/>
                        <a:gd name="T1" fmla="*/ 21 h 300"/>
                        <a:gd name="T2" fmla="*/ 0 w 162"/>
                        <a:gd name="T3" fmla="*/ 300 h 300"/>
                        <a:gd name="T4" fmla="*/ 162 w 162"/>
                        <a:gd name="T5" fmla="*/ 261 h 300"/>
                        <a:gd name="T6" fmla="*/ 162 w 162"/>
                        <a:gd name="T7" fmla="*/ 0 h 300"/>
                        <a:gd name="T8" fmla="*/ 0 w 162"/>
                        <a:gd name="T9" fmla="*/ 21 h 3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162" h="300">
                          <a:moveTo>
                            <a:pt x="0" y="21"/>
                          </a:moveTo>
                          <a:lnTo>
                            <a:pt x="0" y="300"/>
                          </a:lnTo>
                          <a:lnTo>
                            <a:pt x="162" y="261"/>
                          </a:lnTo>
                          <a:lnTo>
                            <a:pt x="162" y="0"/>
                          </a:lnTo>
                          <a:lnTo>
                            <a:pt x="0" y="21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solidFill>
                        <a:srgbClr val="C0C0C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grpSp>
                  <p:nvGrpSpPr>
                    <p:cNvPr id="237" name="Group 237"/>
                    <p:cNvGrpSpPr>
                      <a:grpSpLocks noChangeAspect="1"/>
                    </p:cNvGrpSpPr>
                    <p:nvPr/>
                  </p:nvGrpSpPr>
                  <p:grpSpPr bwMode="auto">
                    <a:xfrm rot="21540000">
                      <a:off x="3531" y="7840"/>
                      <a:ext cx="36" cy="54"/>
                      <a:chOff x="3672" y="3564"/>
                      <a:chExt cx="36" cy="54"/>
                    </a:xfrm>
                  </p:grpSpPr>
                  <p:sp>
                    <p:nvSpPr>
                      <p:cNvPr id="301" name="Oval 240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78" y="3564"/>
                        <a:ext cx="30" cy="5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46667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302" name="Oval 239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72" y="3564"/>
                        <a:ext cx="24" cy="5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56471"/>
                              <a:invGamma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303" name="Oval 238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90" y="3582"/>
                        <a:ext cx="12" cy="18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C0C0C0"/>
                          </a:gs>
                          <a:gs pos="100000">
                            <a:srgbClr val="C0C0C0">
                              <a:gamma/>
                              <a:shade val="0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grpSp>
                  <p:nvGrpSpPr>
                    <p:cNvPr id="238" name="Group 233"/>
                    <p:cNvGrpSpPr>
                      <a:grpSpLocks noChangeAspect="1"/>
                    </p:cNvGrpSpPr>
                    <p:nvPr/>
                  </p:nvGrpSpPr>
                  <p:grpSpPr bwMode="auto">
                    <a:xfrm rot="21540000">
                      <a:off x="3576" y="7827"/>
                      <a:ext cx="36" cy="54"/>
                      <a:chOff x="3672" y="3564"/>
                      <a:chExt cx="36" cy="54"/>
                    </a:xfrm>
                  </p:grpSpPr>
                  <p:sp>
                    <p:nvSpPr>
                      <p:cNvPr id="298" name="Oval 236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78" y="3564"/>
                        <a:ext cx="30" cy="5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46667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99" name="Oval 235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72" y="3564"/>
                        <a:ext cx="24" cy="5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56471"/>
                              <a:invGamma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300" name="Oval 234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90" y="3582"/>
                        <a:ext cx="12" cy="18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C0C0C0"/>
                          </a:gs>
                          <a:gs pos="100000">
                            <a:srgbClr val="C0C0C0">
                              <a:gamma/>
                              <a:shade val="0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sp>
                  <p:nvSpPr>
                    <p:cNvPr id="239" name="Freeform 232"/>
                    <p:cNvSpPr>
                      <a:spLocks noChangeAspect="1"/>
                    </p:cNvSpPr>
                    <p:nvPr/>
                  </p:nvSpPr>
                  <p:spPr bwMode="auto">
                    <a:xfrm rot="21540000">
                      <a:off x="3519" y="7785"/>
                      <a:ext cx="105" cy="120"/>
                    </a:xfrm>
                    <a:custGeom>
                      <a:avLst/>
                      <a:gdLst>
                        <a:gd name="T0" fmla="*/ 0 w 105"/>
                        <a:gd name="T1" fmla="*/ 12 h 120"/>
                        <a:gd name="T2" fmla="*/ 0 w 105"/>
                        <a:gd name="T3" fmla="*/ 120 h 120"/>
                        <a:gd name="T4" fmla="*/ 105 w 105"/>
                        <a:gd name="T5" fmla="*/ 99 h 120"/>
                        <a:gd name="T6" fmla="*/ 105 w 105"/>
                        <a:gd name="T7" fmla="*/ 0 h 12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105" h="120">
                          <a:moveTo>
                            <a:pt x="0" y="12"/>
                          </a:moveTo>
                          <a:lnTo>
                            <a:pt x="0" y="120"/>
                          </a:lnTo>
                          <a:lnTo>
                            <a:pt x="105" y="99"/>
                          </a:lnTo>
                          <a:lnTo>
                            <a:pt x="105" y="0"/>
                          </a:lnTo>
                        </a:path>
                      </a:pathLst>
                    </a:cu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grpSp>
                  <p:nvGrpSpPr>
                    <p:cNvPr id="240" name="Group 174"/>
                    <p:cNvGrpSpPr>
                      <a:grpSpLocks noChangeAspect="1"/>
                    </p:cNvGrpSpPr>
                    <p:nvPr/>
                  </p:nvGrpSpPr>
                  <p:grpSpPr bwMode="auto">
                    <a:xfrm rot="21540000">
                      <a:off x="1801" y="7316"/>
                      <a:ext cx="2373" cy="522"/>
                      <a:chOff x="572" y="3185"/>
                      <a:chExt cx="2373" cy="522"/>
                    </a:xfrm>
                  </p:grpSpPr>
                  <p:sp>
                    <p:nvSpPr>
                      <p:cNvPr id="241" name="AutoShape 231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 rot="-10800000" flipH="1" flipV="1">
                        <a:off x="2108" y="3668"/>
                        <a:ext cx="324" cy="18"/>
                      </a:xfrm>
                      <a:prstGeom prst="parallelogram">
                        <a:avLst>
                          <a:gd name="adj" fmla="val 883250"/>
                        </a:avLst>
                      </a:prstGeom>
                      <a:solidFill>
                        <a:srgbClr val="FFFFFF"/>
                      </a:solidFill>
                      <a:ln w="3175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42" name="Rectangle 230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1109" y="3233"/>
                        <a:ext cx="18" cy="54"/>
                      </a:xfrm>
                      <a:prstGeom prst="rect">
                        <a:avLst/>
                      </a:prstGeom>
                      <a:solidFill>
                        <a:srgbClr val="333333"/>
                      </a:solidFill>
                      <a:ln w="9525">
                        <a:solidFill>
                          <a:srgbClr val="333333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43" name="Rectangle 229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1097" y="3221"/>
                        <a:ext cx="42" cy="42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FF">
                              <a:gamma/>
                              <a:shade val="0"/>
                              <a:invGamma/>
                            </a:srgbClr>
                          </a:gs>
                          <a:gs pos="100000">
                            <a:srgbClr val="FFFFFF"/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808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44" name="Rectangle 228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1070" y="3185"/>
                        <a:ext cx="96" cy="42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DDDDDD">
                              <a:gamma/>
                              <a:shade val="10196"/>
                              <a:invGamma/>
                            </a:srgbClr>
                          </a:gs>
                          <a:gs pos="100000">
                            <a:srgbClr val="DDDDDD"/>
                          </a:gs>
                        </a:gsLst>
                        <a:lin ang="0" scaled="1"/>
                      </a:gra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grpSp>
                    <p:nvGrpSpPr>
                      <p:cNvPr id="245" name="Group 222"/>
                      <p:cNvGrpSpPr>
                        <a:grpSpLocks noChangeAspect="1"/>
                      </p:cNvGrpSpPr>
                      <p:nvPr/>
                    </p:nvGrpSpPr>
                    <p:grpSpPr bwMode="auto">
                      <a:xfrm>
                        <a:off x="572" y="3191"/>
                        <a:ext cx="408" cy="516"/>
                        <a:chOff x="1884" y="3282"/>
                        <a:chExt cx="408" cy="516"/>
                      </a:xfrm>
                    </p:grpSpPr>
                    <p:sp>
                      <p:nvSpPr>
                        <p:cNvPr id="293" name="Oval 227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884" y="3288"/>
                          <a:ext cx="228" cy="504"/>
                        </a:xfrm>
                        <a:prstGeom prst="ellipse">
                          <a:avLst/>
                        </a:prstGeom>
                        <a:gradFill rotWithShape="0">
                          <a:gsLst>
                            <a:gs pos="0">
                              <a:srgbClr val="808080"/>
                            </a:gs>
                            <a:gs pos="100000">
                              <a:srgbClr val="808080">
                                <a:gamma/>
                                <a:shade val="46275"/>
                                <a:invGamma/>
                              </a:srgbClr>
                            </a:gs>
                          </a:gsLst>
                          <a:lin ang="5400000" scaled="1"/>
                        </a:gradFill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94" name="Rectangle 226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998" y="3288"/>
                          <a:ext cx="174" cy="510"/>
                        </a:xfrm>
                        <a:prstGeom prst="rect">
                          <a:avLst/>
                        </a:prstGeom>
                        <a:gradFill rotWithShape="0">
                          <a:gsLst>
                            <a:gs pos="0">
                              <a:srgbClr val="808080"/>
                            </a:gs>
                            <a:gs pos="100000">
                              <a:srgbClr val="808080">
                                <a:gamma/>
                                <a:shade val="46275"/>
                                <a:invGamma/>
                              </a:srgbClr>
                            </a:gs>
                          </a:gsLst>
                          <a:lin ang="5400000" scaled="1"/>
                        </a:gra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95" name="Oval 225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2064" y="3282"/>
                          <a:ext cx="228" cy="516"/>
                        </a:xfrm>
                        <a:prstGeom prst="ellipse">
                          <a:avLst/>
                        </a:prstGeom>
                        <a:solidFill>
                          <a:srgbClr val="808080"/>
                        </a:solidFill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96" name="Line 224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 flipV="1">
                          <a:off x="1998" y="3282"/>
                          <a:ext cx="168" cy="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97" name="Line 223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1992" y="3792"/>
                          <a:ext cx="174" cy="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</p:grpSp>
                  <p:grpSp>
                    <p:nvGrpSpPr>
                      <p:cNvPr id="246" name="Group 217"/>
                      <p:cNvGrpSpPr>
                        <a:grpSpLocks noChangeAspect="1"/>
                      </p:cNvGrpSpPr>
                      <p:nvPr/>
                    </p:nvGrpSpPr>
                    <p:grpSpPr bwMode="auto">
                      <a:xfrm>
                        <a:off x="824" y="3336"/>
                        <a:ext cx="282" cy="228"/>
                        <a:chOff x="3156" y="1843"/>
                        <a:chExt cx="282" cy="228"/>
                      </a:xfrm>
                    </p:grpSpPr>
                    <p:sp>
                      <p:nvSpPr>
                        <p:cNvPr id="289" name="Oval 221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3156" y="1843"/>
                          <a:ext cx="101" cy="228"/>
                        </a:xfrm>
                        <a:prstGeom prst="ellipse">
                          <a:avLst/>
                        </a:prstGeom>
                        <a:gradFill rotWithShape="0">
                          <a:gsLst>
                            <a:gs pos="0">
                              <a:srgbClr val="808080"/>
                            </a:gs>
                            <a:gs pos="100000">
                              <a:srgbClr val="808080">
                                <a:gamma/>
                                <a:shade val="13333"/>
                                <a:invGamma/>
                              </a:srgbClr>
                            </a:gs>
                          </a:gsLst>
                          <a:lin ang="5400000" scaled="1"/>
                        </a:gradFill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90" name="Rectangle 220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3204" y="1843"/>
                          <a:ext cx="174" cy="227"/>
                        </a:xfrm>
                        <a:prstGeom prst="rect">
                          <a:avLst/>
                        </a:prstGeom>
                        <a:gradFill rotWithShape="0">
                          <a:gsLst>
                            <a:gs pos="0">
                              <a:srgbClr val="808080"/>
                            </a:gs>
                            <a:gs pos="100000">
                              <a:srgbClr val="808080">
                                <a:gamma/>
                                <a:shade val="13333"/>
                                <a:invGamma/>
                              </a:srgbClr>
                            </a:gs>
                          </a:gsLst>
                          <a:lin ang="5400000" scaled="1"/>
                        </a:gra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FFFFFF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91" name="Line 219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3204" y="1843"/>
                          <a:ext cx="234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92" name="Line 218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3198" y="2071"/>
                          <a:ext cx="222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</p:grpSp>
                  <p:grpSp>
                    <p:nvGrpSpPr>
                      <p:cNvPr id="247" name="Group 212"/>
                      <p:cNvGrpSpPr>
                        <a:grpSpLocks noChangeAspect="1"/>
                      </p:cNvGrpSpPr>
                      <p:nvPr/>
                    </p:nvGrpSpPr>
                    <p:grpSpPr bwMode="auto">
                      <a:xfrm>
                        <a:off x="980" y="3283"/>
                        <a:ext cx="207" cy="333"/>
                        <a:chOff x="2292" y="3378"/>
                        <a:chExt cx="207" cy="333"/>
                      </a:xfrm>
                    </p:grpSpPr>
                    <p:sp>
                      <p:nvSpPr>
                        <p:cNvPr id="285" name="Oval 216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2292" y="3378"/>
                          <a:ext cx="147" cy="333"/>
                        </a:xfrm>
                        <a:prstGeom prst="ellipse">
                          <a:avLst/>
                        </a:prstGeom>
                        <a:gradFill rotWithShape="0">
                          <a:gsLst>
                            <a:gs pos="0">
                              <a:srgbClr val="FFFFFF"/>
                            </a:gs>
                            <a:gs pos="100000">
                              <a:srgbClr val="FFFFFF">
                                <a:gamma/>
                                <a:shade val="43137"/>
                                <a:invGamma/>
                              </a:srgbClr>
                            </a:gs>
                          </a:gsLst>
                          <a:lin ang="5400000" scaled="1"/>
                        </a:gradFill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86" name="Rectangle 215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2364" y="3390"/>
                          <a:ext cx="126" cy="318"/>
                        </a:xfrm>
                        <a:prstGeom prst="rect">
                          <a:avLst/>
                        </a:prstGeom>
                        <a:gradFill rotWithShape="0">
                          <a:gsLst>
                            <a:gs pos="0">
                              <a:srgbClr val="FFFFFF"/>
                            </a:gs>
                            <a:gs pos="100000">
                              <a:srgbClr val="FFFFFF">
                                <a:gamma/>
                                <a:shade val="43137"/>
                                <a:invGamma/>
                              </a:srgbClr>
                            </a:gs>
                          </a:gsLst>
                          <a:lin ang="5400000" scaled="1"/>
                        </a:gra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87" name="Line 214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2373" y="3711"/>
                          <a:ext cx="126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88" name="Line 213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2370" y="3378"/>
                          <a:ext cx="126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</p:grpSp>
                  <p:grpSp>
                    <p:nvGrpSpPr>
                      <p:cNvPr id="248" name="Group 206"/>
                      <p:cNvGrpSpPr>
                        <a:grpSpLocks noChangeAspect="1"/>
                      </p:cNvGrpSpPr>
                      <p:nvPr/>
                    </p:nvGrpSpPr>
                    <p:grpSpPr bwMode="auto">
                      <a:xfrm>
                        <a:off x="1082" y="3233"/>
                        <a:ext cx="312" cy="433"/>
                        <a:chOff x="2394" y="3324"/>
                        <a:chExt cx="312" cy="433"/>
                      </a:xfrm>
                    </p:grpSpPr>
                    <p:sp>
                      <p:nvSpPr>
                        <p:cNvPr id="280" name="Oval 211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2394" y="3324"/>
                          <a:ext cx="204" cy="433"/>
                        </a:xfrm>
                        <a:prstGeom prst="ellipse">
                          <a:avLst/>
                        </a:prstGeom>
                        <a:gradFill rotWithShape="0">
                          <a:gsLst>
                            <a:gs pos="0">
                              <a:srgbClr val="FFFFFF"/>
                            </a:gs>
                            <a:gs pos="100000">
                              <a:srgbClr val="FFFFFF">
                                <a:gamma/>
                                <a:shade val="43137"/>
                                <a:invGamma/>
                              </a:srgbClr>
                            </a:gs>
                          </a:gsLst>
                          <a:lin ang="5400000" scaled="1"/>
                        </a:gradFill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81" name="Rectangle 210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2484" y="3324"/>
                          <a:ext cx="138" cy="432"/>
                        </a:xfrm>
                        <a:prstGeom prst="rect">
                          <a:avLst/>
                        </a:prstGeom>
                        <a:gradFill rotWithShape="0">
                          <a:gsLst>
                            <a:gs pos="0">
                              <a:srgbClr val="FFFFFF"/>
                            </a:gs>
                            <a:gs pos="100000">
                              <a:srgbClr val="FFFFFF">
                                <a:gamma/>
                                <a:shade val="43137"/>
                                <a:invGamma/>
                              </a:srgbClr>
                            </a:gs>
                          </a:gsLst>
                          <a:lin ang="5400000" scaled="1"/>
                        </a:gra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82" name="Oval 209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2502" y="3324"/>
                          <a:ext cx="204" cy="433"/>
                        </a:xfrm>
                        <a:prstGeom prst="ellipse">
                          <a:avLst/>
                        </a:prstGeom>
                        <a:gradFill rotWithShape="0">
                          <a:gsLst>
                            <a:gs pos="0">
                              <a:srgbClr val="FFFFFF"/>
                            </a:gs>
                            <a:gs pos="100000">
                              <a:srgbClr val="FFFFFF">
                                <a:gamma/>
                                <a:shade val="46275"/>
                                <a:invGamma/>
                              </a:srgbClr>
                            </a:gs>
                          </a:gsLst>
                          <a:lin ang="2700000" scaled="1"/>
                        </a:gradFill>
                        <a:ln w="9525">
                          <a:solidFill>
                            <a:srgbClr val="333333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83" name="Line 208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 flipV="1">
                          <a:off x="2484" y="3324"/>
                          <a:ext cx="120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84" name="Line 207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2478" y="3756"/>
                          <a:ext cx="126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</p:grpSp>
                  <p:sp>
                    <p:nvSpPr>
                      <p:cNvPr id="249" name="Oval 205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1226" y="3283"/>
                        <a:ext cx="147" cy="333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50" name="Rectangle 204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1298" y="3295"/>
                        <a:ext cx="126" cy="318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51" name="Line 20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307" y="3616"/>
                        <a:ext cx="126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52" name="Line 20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304" y="3283"/>
                        <a:ext cx="126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53" name="Line 201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556" y="3455"/>
                        <a:ext cx="954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54" name="Freeform 200"/>
                      <p:cNvSpPr>
                        <a:spLocks noChangeAspect="1"/>
                      </p:cNvSpPr>
                      <p:nvPr/>
                    </p:nvSpPr>
                    <p:spPr bwMode="auto">
                      <a:xfrm flipV="1">
                        <a:off x="1292" y="3275"/>
                        <a:ext cx="873" cy="348"/>
                      </a:xfrm>
                      <a:custGeom>
                        <a:avLst/>
                        <a:gdLst>
                          <a:gd name="T0" fmla="*/ 0 w 873"/>
                          <a:gd name="T1" fmla="*/ 12 h 348"/>
                          <a:gd name="T2" fmla="*/ 873 w 873"/>
                          <a:gd name="T3" fmla="*/ 0 h 348"/>
                          <a:gd name="T4" fmla="*/ 873 w 873"/>
                          <a:gd name="T5" fmla="*/ 348 h 348"/>
                          <a:gd name="T6" fmla="*/ 6 w 873"/>
                          <a:gd name="T7" fmla="*/ 336 h 34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</a:cxnLst>
                        <a:rect l="0" t="0" r="r" b="b"/>
                        <a:pathLst>
                          <a:path w="873" h="348">
                            <a:moveTo>
                              <a:pt x="0" y="12"/>
                            </a:moveTo>
                            <a:lnTo>
                              <a:pt x="873" y="0"/>
                            </a:lnTo>
                            <a:lnTo>
                              <a:pt x="873" y="348"/>
                            </a:lnTo>
                            <a:lnTo>
                              <a:pt x="6" y="336"/>
                            </a:lnTo>
                          </a:path>
                        </a:pathLst>
                      </a:cu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55" name="Oval 199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108" y="3221"/>
                        <a:ext cx="215" cy="457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0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56" name="Rectangle 198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203" y="3221"/>
                        <a:ext cx="145" cy="456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0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57" name="Oval 197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222" y="3221"/>
                        <a:ext cx="215" cy="457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27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58" name="Line 196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2203" y="3221"/>
                        <a:ext cx="126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59" name="Line 19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2197" y="3677"/>
                        <a:ext cx="132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60" name="Oval 194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270" y="3275"/>
                        <a:ext cx="154" cy="348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61" name="Freeform 193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342" y="3269"/>
                        <a:ext cx="405" cy="360"/>
                      </a:xfrm>
                      <a:custGeom>
                        <a:avLst/>
                        <a:gdLst>
                          <a:gd name="T0" fmla="*/ 6 w 405"/>
                          <a:gd name="T1" fmla="*/ 10 h 360"/>
                          <a:gd name="T2" fmla="*/ 405 w 405"/>
                          <a:gd name="T3" fmla="*/ 0 h 360"/>
                          <a:gd name="T4" fmla="*/ 396 w 405"/>
                          <a:gd name="T5" fmla="*/ 360 h 360"/>
                          <a:gd name="T6" fmla="*/ 0 w 405"/>
                          <a:gd name="T7" fmla="*/ 350 h 36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</a:cxnLst>
                        <a:rect l="0" t="0" r="r" b="b"/>
                        <a:pathLst>
                          <a:path w="405" h="360">
                            <a:moveTo>
                              <a:pt x="6" y="10"/>
                            </a:moveTo>
                            <a:lnTo>
                              <a:pt x="405" y="0"/>
                            </a:lnTo>
                            <a:lnTo>
                              <a:pt x="396" y="360"/>
                            </a:lnTo>
                            <a:lnTo>
                              <a:pt x="0" y="350"/>
                            </a:lnTo>
                          </a:path>
                        </a:pathLst>
                      </a:cu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62" name="Line 19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2810" y="3257"/>
                        <a:ext cx="0" cy="33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FFFF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63" name="Oval 191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582" y="3269"/>
                        <a:ext cx="156" cy="359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969696"/>
                          </a:gs>
                          <a:gs pos="100000">
                            <a:srgbClr val="969696">
                              <a:gamma/>
                              <a:shade val="20000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64" name="Rectangle 190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661" y="3269"/>
                        <a:ext cx="207" cy="359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969696"/>
                          </a:gs>
                          <a:gs pos="100000">
                            <a:srgbClr val="969696">
                              <a:gamma/>
                              <a:shade val="20000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65" name="Oval 189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789" y="3269"/>
                        <a:ext cx="156" cy="359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66" name="Line 18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2661" y="3269"/>
                        <a:ext cx="201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67" name="Line 18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2655" y="3628"/>
                        <a:ext cx="213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68" name="Arc 186"/>
                      <p:cNvSpPr>
                        <a:spLocks noChangeAspect="1"/>
                      </p:cNvSpPr>
                      <p:nvPr/>
                    </p:nvSpPr>
                    <p:spPr bwMode="auto">
                      <a:xfrm flipH="1">
                        <a:off x="2810" y="3299"/>
                        <a:ext cx="84" cy="299"/>
                      </a:xfrm>
                      <a:custGeom>
                        <a:avLst/>
                        <a:gdLst>
                          <a:gd name="G0" fmla="+- 20684 0 0"/>
                          <a:gd name="G1" fmla="+- 21600 0 0"/>
                          <a:gd name="G2" fmla="+- 21600 0 0"/>
                          <a:gd name="T0" fmla="*/ 8497 w 42284"/>
                          <a:gd name="T1" fmla="*/ 3766 h 43200"/>
                          <a:gd name="T2" fmla="*/ 0 w 42284"/>
                          <a:gd name="T3" fmla="*/ 27825 h 43200"/>
                          <a:gd name="T4" fmla="*/ 20684 w 42284"/>
                          <a:gd name="T5" fmla="*/ 21600 h 432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42284" h="43200" fill="none" extrusionOk="0">
                            <a:moveTo>
                              <a:pt x="8497" y="3766"/>
                            </a:moveTo>
                            <a:cubicBezTo>
                              <a:pt x="12087" y="1312"/>
                              <a:pt x="16335" y="-1"/>
                              <a:pt x="20684" y="0"/>
                            </a:cubicBezTo>
                            <a:cubicBezTo>
                              <a:pt x="32613" y="0"/>
                              <a:pt x="42284" y="9670"/>
                              <a:pt x="42284" y="21600"/>
                            </a:cubicBezTo>
                            <a:cubicBezTo>
                              <a:pt x="42284" y="33529"/>
                              <a:pt x="32613" y="43200"/>
                              <a:pt x="20684" y="43200"/>
                            </a:cubicBezTo>
                            <a:cubicBezTo>
                              <a:pt x="11152" y="43200"/>
                              <a:pt x="2747" y="36952"/>
                              <a:pt x="0" y="27824"/>
                            </a:cubicBezTo>
                          </a:path>
                          <a:path w="42284" h="43200" stroke="0" extrusionOk="0">
                            <a:moveTo>
                              <a:pt x="8497" y="3766"/>
                            </a:moveTo>
                            <a:cubicBezTo>
                              <a:pt x="12087" y="1312"/>
                              <a:pt x="16335" y="-1"/>
                              <a:pt x="20684" y="0"/>
                            </a:cubicBezTo>
                            <a:cubicBezTo>
                              <a:pt x="32613" y="0"/>
                              <a:pt x="42284" y="9670"/>
                              <a:pt x="42284" y="21600"/>
                            </a:cubicBezTo>
                            <a:cubicBezTo>
                              <a:pt x="42284" y="33529"/>
                              <a:pt x="32613" y="43200"/>
                              <a:pt x="20684" y="43200"/>
                            </a:cubicBezTo>
                            <a:cubicBezTo>
                              <a:pt x="11152" y="43200"/>
                              <a:pt x="2747" y="36952"/>
                              <a:pt x="0" y="27824"/>
                            </a:cubicBezTo>
                            <a:lnTo>
                              <a:pt x="20684" y="2160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69" name="Arc 185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834" y="3303"/>
                        <a:ext cx="66" cy="294"/>
                      </a:xfrm>
                      <a:custGeom>
                        <a:avLst/>
                        <a:gdLst>
                          <a:gd name="G0" fmla="+- 0 0 0"/>
                          <a:gd name="G1" fmla="+- 20892 0 0"/>
                          <a:gd name="G2" fmla="+- 21600 0 0"/>
                          <a:gd name="T0" fmla="*/ 5485 w 21600"/>
                          <a:gd name="T1" fmla="*/ 0 h 41671"/>
                          <a:gd name="T2" fmla="*/ 5900 w 21600"/>
                          <a:gd name="T3" fmla="*/ 41671 h 41671"/>
                          <a:gd name="T4" fmla="*/ 0 w 21600"/>
                          <a:gd name="T5" fmla="*/ 20892 h 41671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41671" fill="none" extrusionOk="0">
                            <a:moveTo>
                              <a:pt x="5484" y="0"/>
                            </a:moveTo>
                            <a:cubicBezTo>
                              <a:pt x="14980" y="2492"/>
                              <a:pt x="21600" y="11075"/>
                              <a:pt x="21600" y="20892"/>
                            </a:cubicBezTo>
                            <a:cubicBezTo>
                              <a:pt x="21600" y="30549"/>
                              <a:pt x="15189" y="39032"/>
                              <a:pt x="5899" y="41670"/>
                            </a:cubicBezTo>
                          </a:path>
                          <a:path w="21600" h="41671" stroke="0" extrusionOk="0">
                            <a:moveTo>
                              <a:pt x="5484" y="0"/>
                            </a:moveTo>
                            <a:cubicBezTo>
                              <a:pt x="14980" y="2492"/>
                              <a:pt x="21600" y="11075"/>
                              <a:pt x="21600" y="20892"/>
                            </a:cubicBezTo>
                            <a:cubicBezTo>
                              <a:pt x="21600" y="30549"/>
                              <a:pt x="15189" y="39032"/>
                              <a:pt x="5899" y="41670"/>
                            </a:cubicBezTo>
                            <a:lnTo>
                              <a:pt x="0" y="2089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70" name="Oval 184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789" y="3269"/>
                        <a:ext cx="156" cy="359"/>
                      </a:xfrm>
                      <a:prstGeom prst="ellipse">
                        <a:avLst/>
                      </a:prstGeom>
                      <a:noFill/>
                      <a:ln w="19050" cmpd="dbl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rgbClr val="FFFFFF"/>
                                </a:gs>
                                <a:gs pos="100000">
                                  <a:srgbClr val="FFFFFF">
                                    <a:gamma/>
                                    <a:shade val="43137"/>
                                    <a:invGamma/>
                                  </a:srgbClr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grpSp>
                    <p:nvGrpSpPr>
                      <p:cNvPr id="271" name="Group 180"/>
                      <p:cNvGrpSpPr>
                        <a:grpSpLocks noChangeAspect="1"/>
                      </p:cNvGrpSpPr>
                      <p:nvPr/>
                    </p:nvGrpSpPr>
                    <p:grpSpPr bwMode="auto">
                      <a:xfrm>
                        <a:off x="2300" y="3647"/>
                        <a:ext cx="36" cy="54"/>
                        <a:chOff x="3672" y="3564"/>
                        <a:chExt cx="36" cy="54"/>
                      </a:xfrm>
                    </p:grpSpPr>
                    <p:sp>
                      <p:nvSpPr>
                        <p:cNvPr id="277" name="Oval 183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3678" y="3564"/>
                          <a:ext cx="30" cy="54"/>
                        </a:xfrm>
                        <a:prstGeom prst="ellipse">
                          <a:avLst/>
                        </a:prstGeom>
                        <a:gradFill rotWithShape="0">
                          <a:gsLst>
                            <a:gs pos="0">
                              <a:srgbClr val="808080"/>
                            </a:gs>
                            <a:gs pos="100000">
                              <a:srgbClr val="808080">
                                <a:gamma/>
                                <a:shade val="46667"/>
                                <a:invGamma/>
                              </a:srgbClr>
                            </a:gs>
                          </a:gsLst>
                          <a:lin ang="0" scaled="1"/>
                        </a:gra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78" name="Oval 182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3672" y="3564"/>
                          <a:ext cx="24" cy="54"/>
                        </a:xfrm>
                        <a:prstGeom prst="ellipse">
                          <a:avLst/>
                        </a:prstGeom>
                        <a:gradFill rotWithShape="0">
                          <a:gsLst>
                            <a:gs pos="0">
                              <a:srgbClr val="FFFFFF"/>
                            </a:gs>
                            <a:gs pos="100000">
                              <a:srgbClr val="FFFFFF">
                                <a:gamma/>
                                <a:shade val="56471"/>
                                <a:invGamma/>
                              </a:srgbClr>
                            </a:gs>
                          </a:gsLst>
                          <a:path path="shape">
                            <a:fillToRect l="50000" t="50000" r="50000" b="50000"/>
                          </a:path>
                        </a:gra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79" name="Oval 181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3690" y="3582"/>
                          <a:ext cx="12" cy="18"/>
                        </a:xfrm>
                        <a:prstGeom prst="ellipse">
                          <a:avLst/>
                        </a:prstGeom>
                        <a:gradFill rotWithShape="0">
                          <a:gsLst>
                            <a:gs pos="0">
                              <a:srgbClr val="C0C0C0"/>
                            </a:gs>
                            <a:gs pos="100000">
                              <a:srgbClr val="C0C0C0">
                                <a:gamma/>
                                <a:shade val="0"/>
                                <a:invGamma/>
                              </a:srgbClr>
                            </a:gs>
                          </a:gsLst>
                          <a:lin ang="0" scaled="1"/>
                        </a:gra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</p:grpSp>
                  <p:grpSp>
                    <p:nvGrpSpPr>
                      <p:cNvPr id="272" name="Group 176"/>
                      <p:cNvGrpSpPr>
                        <a:grpSpLocks noChangeAspect="1"/>
                      </p:cNvGrpSpPr>
                      <p:nvPr/>
                    </p:nvGrpSpPr>
                    <p:grpSpPr bwMode="auto">
                      <a:xfrm>
                        <a:off x="2345" y="3641"/>
                        <a:ext cx="36" cy="54"/>
                        <a:chOff x="3672" y="3564"/>
                        <a:chExt cx="36" cy="54"/>
                      </a:xfrm>
                    </p:grpSpPr>
                    <p:sp>
                      <p:nvSpPr>
                        <p:cNvPr id="274" name="Oval 179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3678" y="3564"/>
                          <a:ext cx="30" cy="54"/>
                        </a:xfrm>
                        <a:prstGeom prst="ellipse">
                          <a:avLst/>
                        </a:prstGeom>
                        <a:gradFill rotWithShape="0">
                          <a:gsLst>
                            <a:gs pos="0">
                              <a:srgbClr val="808080"/>
                            </a:gs>
                            <a:gs pos="100000">
                              <a:srgbClr val="808080">
                                <a:gamma/>
                                <a:shade val="46667"/>
                                <a:invGamma/>
                              </a:srgbClr>
                            </a:gs>
                          </a:gsLst>
                          <a:lin ang="0" scaled="1"/>
                        </a:gra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75" name="Oval 178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3672" y="3564"/>
                          <a:ext cx="24" cy="54"/>
                        </a:xfrm>
                        <a:prstGeom prst="ellipse">
                          <a:avLst/>
                        </a:prstGeom>
                        <a:gradFill rotWithShape="0">
                          <a:gsLst>
                            <a:gs pos="0">
                              <a:srgbClr val="FFFFFF"/>
                            </a:gs>
                            <a:gs pos="100000">
                              <a:srgbClr val="FFFFFF">
                                <a:gamma/>
                                <a:shade val="56471"/>
                                <a:invGamma/>
                              </a:srgbClr>
                            </a:gs>
                          </a:gsLst>
                          <a:path path="shape">
                            <a:fillToRect l="50000" t="50000" r="50000" b="50000"/>
                          </a:path>
                        </a:gra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76" name="Oval 177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3690" y="3582"/>
                          <a:ext cx="12" cy="18"/>
                        </a:xfrm>
                        <a:prstGeom prst="ellipse">
                          <a:avLst/>
                        </a:prstGeom>
                        <a:gradFill rotWithShape="0">
                          <a:gsLst>
                            <a:gs pos="0">
                              <a:srgbClr val="C0C0C0"/>
                            </a:gs>
                            <a:gs pos="100000">
                              <a:srgbClr val="C0C0C0">
                                <a:gamma/>
                                <a:shade val="0"/>
                                <a:invGamma/>
                              </a:srgbClr>
                            </a:gs>
                          </a:gsLst>
                          <a:lin ang="0" scaled="1"/>
                        </a:gra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</p:grpSp>
                  <p:sp>
                    <p:nvSpPr>
                      <p:cNvPr id="273" name="Line 17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208" y="3677"/>
                        <a:ext cx="42" cy="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</p:grpSp>
              <p:sp>
                <p:nvSpPr>
                  <p:cNvPr id="103" name="Rectangle 17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028" y="4670"/>
                    <a:ext cx="72" cy="186"/>
                  </a:xfrm>
                  <a:prstGeom prst="rect">
                    <a:avLst/>
                  </a:prstGeom>
                  <a:solidFill>
                    <a:srgbClr val="C0C0C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grpSp>
                <p:nvGrpSpPr>
                  <p:cNvPr id="104" name="Group 169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920" y="4658"/>
                    <a:ext cx="252" cy="228"/>
                    <a:chOff x="3305" y="8708"/>
                    <a:chExt cx="252" cy="228"/>
                  </a:xfrm>
                </p:grpSpPr>
                <p:sp>
                  <p:nvSpPr>
                    <p:cNvPr id="234" name="Oval 17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347" y="8708"/>
                      <a:ext cx="210" cy="210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35" name="Oval 17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305" y="8726"/>
                      <a:ext cx="210" cy="210"/>
                    </a:xfrm>
                    <a:prstGeom prst="ellipse">
                      <a:avLst/>
                    </a:prstGeom>
                    <a:solidFill>
                      <a:srgbClr val="80808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sp>
                <p:nvSpPr>
                  <p:cNvPr id="105" name="Line 16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4052" y="4856"/>
                    <a:ext cx="66" cy="24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06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4010" y="4658"/>
                    <a:ext cx="60" cy="12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grpSp>
                <p:nvGrpSpPr>
                  <p:cNvPr id="107" name="Group 16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010" y="4760"/>
                    <a:ext cx="45" cy="40"/>
                    <a:chOff x="3240" y="4689"/>
                    <a:chExt cx="153" cy="136"/>
                  </a:xfrm>
                </p:grpSpPr>
                <p:sp>
                  <p:nvSpPr>
                    <p:cNvPr id="231" name="Oval 166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266" y="4689"/>
                      <a:ext cx="127" cy="127"/>
                    </a:xfrm>
                    <a:prstGeom prst="ellipse">
                      <a:avLst/>
                    </a:pr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32" name="Rectangle 16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306" y="4696"/>
                      <a:ext cx="43" cy="113"/>
                    </a:xfrm>
                    <a:prstGeom prst="rect">
                      <a:avLst/>
                    </a:prstGeom>
                    <a:solidFill>
                      <a:srgbClr val="969696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33" name="Oval 16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240" y="4698"/>
                      <a:ext cx="128" cy="127"/>
                    </a:xfrm>
                    <a:prstGeom prst="ellipse">
                      <a:avLst/>
                    </a:prstGeom>
                    <a:solidFill>
                      <a:srgbClr val="808080"/>
                    </a:solidFill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grpSp>
                <p:nvGrpSpPr>
                  <p:cNvPr id="108" name="Group 159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898" y="4736"/>
                    <a:ext cx="153" cy="136"/>
                    <a:chOff x="3240" y="4689"/>
                    <a:chExt cx="153" cy="136"/>
                  </a:xfrm>
                </p:grpSpPr>
                <p:sp>
                  <p:nvSpPr>
                    <p:cNvPr id="228" name="Oval 16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266" y="4689"/>
                      <a:ext cx="127" cy="127"/>
                    </a:xfrm>
                    <a:prstGeom prst="ellipse">
                      <a:avLst/>
                    </a:pr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29" name="Rectangle 16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306" y="4696"/>
                      <a:ext cx="43" cy="113"/>
                    </a:xfrm>
                    <a:prstGeom prst="rect">
                      <a:avLst/>
                    </a:prstGeom>
                    <a:solidFill>
                      <a:srgbClr val="969696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30" name="Oval 16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240" y="4698"/>
                      <a:ext cx="128" cy="127"/>
                    </a:xfrm>
                    <a:prstGeom prst="ellipse">
                      <a:avLst/>
                    </a:prstGeom>
                    <a:solidFill>
                      <a:srgbClr val="808080"/>
                    </a:solidFill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sp>
                <p:nvSpPr>
                  <p:cNvPr id="109" name="Freeform 158"/>
                  <p:cNvSpPr>
                    <a:spLocks noChangeAspect="1"/>
                  </p:cNvSpPr>
                  <p:nvPr/>
                </p:nvSpPr>
                <p:spPr bwMode="auto">
                  <a:xfrm>
                    <a:off x="4200" y="5250"/>
                    <a:ext cx="870" cy="697"/>
                  </a:xfrm>
                  <a:custGeom>
                    <a:avLst/>
                    <a:gdLst>
                      <a:gd name="T0" fmla="*/ 870 w 870"/>
                      <a:gd name="T1" fmla="*/ 198 h 697"/>
                      <a:gd name="T2" fmla="*/ 858 w 870"/>
                      <a:gd name="T3" fmla="*/ 245 h 697"/>
                      <a:gd name="T4" fmla="*/ 811 w 870"/>
                      <a:gd name="T5" fmla="*/ 597 h 697"/>
                      <a:gd name="T6" fmla="*/ 802 w 870"/>
                      <a:gd name="T7" fmla="*/ 627 h 697"/>
                      <a:gd name="T8" fmla="*/ 766 w 870"/>
                      <a:gd name="T9" fmla="*/ 647 h 697"/>
                      <a:gd name="T10" fmla="*/ 715 w 870"/>
                      <a:gd name="T11" fmla="*/ 656 h 697"/>
                      <a:gd name="T12" fmla="*/ 142 w 870"/>
                      <a:gd name="T13" fmla="*/ 697 h 697"/>
                      <a:gd name="T14" fmla="*/ 64 w 870"/>
                      <a:gd name="T15" fmla="*/ 688 h 697"/>
                      <a:gd name="T16" fmla="*/ 14 w 870"/>
                      <a:gd name="T17" fmla="*/ 676 h 697"/>
                      <a:gd name="T18" fmla="*/ 0 w 870"/>
                      <a:gd name="T19" fmla="*/ 0 h 697"/>
                      <a:gd name="T20" fmla="*/ 185 w 870"/>
                      <a:gd name="T21" fmla="*/ 103 h 697"/>
                      <a:gd name="T22" fmla="*/ 357 w 870"/>
                      <a:gd name="T23" fmla="*/ 139 h 697"/>
                      <a:gd name="T24" fmla="*/ 588 w 870"/>
                      <a:gd name="T25" fmla="*/ 175 h 697"/>
                      <a:gd name="T26" fmla="*/ 870 w 870"/>
                      <a:gd name="T27" fmla="*/ 198 h 69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870" h="697">
                        <a:moveTo>
                          <a:pt x="870" y="198"/>
                        </a:moveTo>
                        <a:cubicBezTo>
                          <a:pt x="870" y="195"/>
                          <a:pt x="865" y="231"/>
                          <a:pt x="858" y="245"/>
                        </a:cubicBezTo>
                        <a:lnTo>
                          <a:pt x="811" y="597"/>
                        </a:lnTo>
                        <a:lnTo>
                          <a:pt x="802" y="627"/>
                        </a:lnTo>
                        <a:lnTo>
                          <a:pt x="766" y="647"/>
                        </a:lnTo>
                        <a:lnTo>
                          <a:pt x="715" y="656"/>
                        </a:lnTo>
                        <a:lnTo>
                          <a:pt x="142" y="697"/>
                        </a:lnTo>
                        <a:lnTo>
                          <a:pt x="64" y="688"/>
                        </a:lnTo>
                        <a:lnTo>
                          <a:pt x="14" y="676"/>
                        </a:lnTo>
                        <a:lnTo>
                          <a:pt x="0" y="0"/>
                        </a:lnTo>
                        <a:lnTo>
                          <a:pt x="185" y="103"/>
                        </a:lnTo>
                        <a:lnTo>
                          <a:pt x="357" y="139"/>
                        </a:lnTo>
                        <a:lnTo>
                          <a:pt x="588" y="175"/>
                        </a:lnTo>
                        <a:lnTo>
                          <a:pt x="870" y="198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10" name="AutoShape 157"/>
                  <p:cNvSpPr>
                    <a:spLocks noChangeAspect="1" noChangeArrowheads="1"/>
                  </p:cNvSpPr>
                  <p:nvPr/>
                </p:nvSpPr>
                <p:spPr bwMode="auto">
                  <a:xfrm flipV="1">
                    <a:off x="8270" y="3737"/>
                    <a:ext cx="54" cy="60"/>
                  </a:xfrm>
                  <a:custGeom>
                    <a:avLst/>
                    <a:gdLst>
                      <a:gd name="G0" fmla="+- 7999 0 0"/>
                      <a:gd name="G1" fmla="+- 21600 0 7999"/>
                      <a:gd name="G2" fmla="*/ 7999 1 2"/>
                      <a:gd name="G3" fmla="+- 21600 0 G2"/>
                      <a:gd name="G4" fmla="+/ 7999 21600 2"/>
                      <a:gd name="G5" fmla="+/ G1 0 2"/>
                      <a:gd name="G6" fmla="*/ 21600 21600 7999"/>
                      <a:gd name="G7" fmla="*/ G6 1 2"/>
                      <a:gd name="G8" fmla="+- 21600 0 G7"/>
                      <a:gd name="G9" fmla="*/ 21600 1 2"/>
                      <a:gd name="G10" fmla="+- 7999 0 G9"/>
                      <a:gd name="G11" fmla="?: G10 G8 0"/>
                      <a:gd name="G12" fmla="?: G10 G7 21600"/>
                      <a:gd name="T0" fmla="*/ 17600 w 21600"/>
                      <a:gd name="T1" fmla="*/ 10800 h 21600"/>
                      <a:gd name="T2" fmla="*/ 10800 w 21600"/>
                      <a:gd name="T3" fmla="*/ 21600 h 21600"/>
                      <a:gd name="T4" fmla="*/ 4000 w 21600"/>
                      <a:gd name="T5" fmla="*/ 10800 h 21600"/>
                      <a:gd name="T6" fmla="*/ 10800 w 21600"/>
                      <a:gd name="T7" fmla="*/ 0 h 21600"/>
                      <a:gd name="T8" fmla="*/ 5800 w 21600"/>
                      <a:gd name="T9" fmla="*/ 5800 h 21600"/>
                      <a:gd name="T10" fmla="*/ 15800 w 21600"/>
                      <a:gd name="T11" fmla="*/ 158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7999" y="21600"/>
                        </a:lnTo>
                        <a:lnTo>
                          <a:pt x="136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11" name="Rectangle 15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750" y="5136"/>
                    <a:ext cx="210" cy="83"/>
                  </a:xfrm>
                  <a:prstGeom prst="rect">
                    <a:avLst/>
                  </a:prstGeom>
                  <a:solidFill>
                    <a:srgbClr val="333333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12" name="Rectangle 155"/>
                  <p:cNvSpPr>
                    <a:spLocks noChangeAspect="1" noChangeArrowheads="1"/>
                  </p:cNvSpPr>
                  <p:nvPr/>
                </p:nvSpPr>
                <p:spPr bwMode="auto">
                  <a:xfrm rot="90901">
                    <a:off x="5847" y="5252"/>
                    <a:ext cx="1136" cy="331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13" name="AutoShape 15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65" y="5331"/>
                    <a:ext cx="315" cy="165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969696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14" name="AutoShape 15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865" y="4227"/>
                    <a:ext cx="57" cy="397"/>
                  </a:xfrm>
                  <a:prstGeom prst="can">
                    <a:avLst>
                      <a:gd name="adj" fmla="val 43853"/>
                    </a:avLst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15" name="Rectangle 152"/>
                  <p:cNvSpPr>
                    <a:spLocks noChangeAspect="1" noChangeArrowheads="1"/>
                  </p:cNvSpPr>
                  <p:nvPr/>
                </p:nvSpPr>
                <p:spPr bwMode="auto">
                  <a:xfrm rot="105487">
                    <a:off x="5865" y="5521"/>
                    <a:ext cx="1035" cy="126"/>
                  </a:xfrm>
                  <a:prstGeom prst="rect">
                    <a:avLst/>
                  </a:prstGeom>
                  <a:solidFill>
                    <a:srgbClr val="969696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16" name="Oval 15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031" y="5534"/>
                    <a:ext cx="909" cy="277"/>
                  </a:xfrm>
                  <a:prstGeom prst="ellips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17" name="AutoShape 150"/>
                  <p:cNvSpPr>
                    <a:spLocks noChangeAspect="1" noChangeArrowheads="1"/>
                  </p:cNvSpPr>
                  <p:nvPr/>
                </p:nvSpPr>
                <p:spPr bwMode="auto">
                  <a:xfrm flipV="1">
                    <a:off x="5025" y="5533"/>
                    <a:ext cx="885" cy="185"/>
                  </a:xfrm>
                  <a:custGeom>
                    <a:avLst/>
                    <a:gdLst>
                      <a:gd name="G0" fmla="+- 1487 0 0"/>
                      <a:gd name="G1" fmla="+- 21600 0 1487"/>
                      <a:gd name="G2" fmla="*/ 1487 1 2"/>
                      <a:gd name="G3" fmla="+- 21600 0 G2"/>
                      <a:gd name="G4" fmla="+/ 1487 21600 2"/>
                      <a:gd name="G5" fmla="+/ G1 0 2"/>
                      <a:gd name="G6" fmla="*/ 21600 21600 1487"/>
                      <a:gd name="G7" fmla="*/ G6 1 2"/>
                      <a:gd name="G8" fmla="+- 21600 0 G7"/>
                      <a:gd name="G9" fmla="*/ 21600 1 2"/>
                      <a:gd name="G10" fmla="+- 1487 0 G9"/>
                      <a:gd name="G11" fmla="?: G10 G8 0"/>
                      <a:gd name="G12" fmla="?: G10 G7 21600"/>
                      <a:gd name="T0" fmla="*/ 20856 w 21600"/>
                      <a:gd name="T1" fmla="*/ 10800 h 21600"/>
                      <a:gd name="T2" fmla="*/ 10800 w 21600"/>
                      <a:gd name="T3" fmla="*/ 21600 h 21600"/>
                      <a:gd name="T4" fmla="*/ 744 w 21600"/>
                      <a:gd name="T5" fmla="*/ 10800 h 21600"/>
                      <a:gd name="T6" fmla="*/ 10800 w 21600"/>
                      <a:gd name="T7" fmla="*/ 0 h 21600"/>
                      <a:gd name="T8" fmla="*/ 2544 w 21600"/>
                      <a:gd name="T9" fmla="*/ 2544 h 21600"/>
                      <a:gd name="T10" fmla="*/ 19056 w 21600"/>
                      <a:gd name="T11" fmla="*/ 19056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1487" y="21600"/>
                        </a:lnTo>
                        <a:lnTo>
                          <a:pt x="20113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18" name="Oval 14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085" y="5402"/>
                    <a:ext cx="765" cy="224"/>
                  </a:xfrm>
                  <a:prstGeom prst="ellips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19" name="AutoShape 148"/>
                  <p:cNvSpPr>
                    <a:spLocks noChangeAspect="1" noChangeArrowheads="1"/>
                  </p:cNvSpPr>
                  <p:nvPr/>
                </p:nvSpPr>
                <p:spPr bwMode="auto">
                  <a:xfrm rot="16200000" flipH="1">
                    <a:off x="6305" y="5122"/>
                    <a:ext cx="185" cy="1035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20" name="Line 147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6918" y="5655"/>
                    <a:ext cx="24" cy="87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21" name="Rectangle 14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100" y="5404"/>
                    <a:ext cx="765" cy="126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22" name="Line 14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100" y="5376"/>
                    <a:ext cx="0" cy="15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23" name="Line 14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865" y="5376"/>
                    <a:ext cx="0" cy="15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24" name="Oval 14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095" y="4881"/>
                    <a:ext cx="2775" cy="60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25" name="Rectangle 14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095" y="4941"/>
                    <a:ext cx="2775" cy="270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26" name="Oval 14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095" y="4656"/>
                    <a:ext cx="2760" cy="608"/>
                  </a:xfrm>
                  <a:prstGeom prst="ellips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27" name="Line 140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095" y="4986"/>
                    <a:ext cx="0" cy="24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28" name="Line 139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6855" y="4986"/>
                    <a:ext cx="0" cy="24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29" name="Oval 13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218" y="4731"/>
                    <a:ext cx="2523" cy="466"/>
                  </a:xfrm>
                  <a:prstGeom prst="ellipse">
                    <a:avLst/>
                  </a:prstGeom>
                  <a:solidFill>
                    <a:srgbClr val="969696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30" name="AutoShape 13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160" y="4626"/>
                    <a:ext cx="690" cy="405"/>
                  </a:xfrm>
                  <a:prstGeom prst="can">
                    <a:avLst>
                      <a:gd name="adj" fmla="val 50000"/>
                    </a:avLst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31" name="AutoShape 13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220" y="4101"/>
                    <a:ext cx="555" cy="705"/>
                  </a:xfrm>
                  <a:prstGeom prst="can">
                    <a:avLst>
                      <a:gd name="adj" fmla="val 28681"/>
                    </a:avLst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32" name="AutoShape 13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757" y="4419"/>
                    <a:ext cx="180" cy="113"/>
                  </a:xfrm>
                  <a:prstGeom prst="can">
                    <a:avLst>
                      <a:gd name="adj" fmla="val 50000"/>
                    </a:avLst>
                  </a:prstGeom>
                  <a:gradFill rotWithShape="0">
                    <a:gsLst>
                      <a:gs pos="0">
                        <a:srgbClr val="C0C0C0">
                          <a:gamma/>
                          <a:shade val="46275"/>
                          <a:invGamma/>
                        </a:srgbClr>
                      </a:gs>
                      <a:gs pos="100000">
                        <a:srgbClr val="C0C0C0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33" name="AutoShape 13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811" y="4023"/>
                    <a:ext cx="71" cy="435"/>
                  </a:xfrm>
                  <a:prstGeom prst="can">
                    <a:avLst>
                      <a:gd name="adj" fmla="val 39427"/>
                    </a:avLst>
                  </a:prstGeom>
                  <a:gradFill rotWithShape="0">
                    <a:gsLst>
                      <a:gs pos="0">
                        <a:srgbClr val="C0C0C0">
                          <a:gamma/>
                          <a:shade val="46275"/>
                          <a:invGamma/>
                        </a:srgbClr>
                      </a:gs>
                      <a:gs pos="100000">
                        <a:srgbClr val="C0C0C0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34" name="AutoShape 13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986" y="4413"/>
                    <a:ext cx="180" cy="101"/>
                  </a:xfrm>
                  <a:prstGeom prst="can">
                    <a:avLst>
                      <a:gd name="adj" fmla="val 50000"/>
                    </a:avLst>
                  </a:prstGeom>
                  <a:gradFill rotWithShape="0">
                    <a:gsLst>
                      <a:gs pos="0">
                        <a:srgbClr val="C0C0C0">
                          <a:gamma/>
                          <a:shade val="46275"/>
                          <a:invGamma/>
                        </a:srgbClr>
                      </a:gs>
                      <a:gs pos="100000">
                        <a:srgbClr val="C0C0C0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35" name="AutoShape 13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037" y="4054"/>
                    <a:ext cx="71" cy="389"/>
                  </a:xfrm>
                  <a:prstGeom prst="can">
                    <a:avLst>
                      <a:gd name="adj" fmla="val 29576"/>
                    </a:avLst>
                  </a:prstGeom>
                  <a:gradFill rotWithShape="0">
                    <a:gsLst>
                      <a:gs pos="0">
                        <a:srgbClr val="C0C0C0">
                          <a:gamma/>
                          <a:shade val="46275"/>
                          <a:invGamma/>
                        </a:srgbClr>
                      </a:gs>
                      <a:gs pos="100000">
                        <a:srgbClr val="C0C0C0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36" name="AutoShape 13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965" y="4056"/>
                    <a:ext cx="1035" cy="270"/>
                  </a:xfrm>
                  <a:prstGeom prst="can">
                    <a:avLst>
                      <a:gd name="adj" fmla="val 50000"/>
                    </a:avLst>
                  </a:prstGeom>
                  <a:gradFill rotWithShape="0">
                    <a:gsLst>
                      <a:gs pos="0">
                        <a:srgbClr val="B2B2B2">
                          <a:gamma/>
                          <a:shade val="46275"/>
                          <a:invGamma/>
                        </a:srgbClr>
                      </a:gs>
                      <a:gs pos="50000">
                        <a:srgbClr val="B2B2B2"/>
                      </a:gs>
                      <a:gs pos="100000">
                        <a:srgbClr val="B2B2B2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37" name="AutoShape 13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862" y="3894"/>
                    <a:ext cx="57" cy="216"/>
                  </a:xfrm>
                  <a:prstGeom prst="can">
                    <a:avLst>
                      <a:gd name="adj" fmla="val 52632"/>
                    </a:avLst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38" name="AutoShape 12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037" y="3944"/>
                    <a:ext cx="71" cy="193"/>
                  </a:xfrm>
                  <a:prstGeom prst="can">
                    <a:avLst>
                      <a:gd name="adj" fmla="val 40850"/>
                    </a:avLst>
                  </a:prstGeom>
                  <a:gradFill rotWithShape="0">
                    <a:gsLst>
                      <a:gs pos="0">
                        <a:srgbClr val="C0C0C0">
                          <a:gamma/>
                          <a:shade val="46275"/>
                          <a:invGamma/>
                        </a:srgbClr>
                      </a:gs>
                      <a:gs pos="100000">
                        <a:srgbClr val="C0C0C0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39" name="AutoShape 12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811" y="3936"/>
                    <a:ext cx="71" cy="216"/>
                  </a:xfrm>
                  <a:prstGeom prst="can">
                    <a:avLst>
                      <a:gd name="adj" fmla="val 42254"/>
                    </a:avLst>
                  </a:prstGeom>
                  <a:gradFill rotWithShape="0">
                    <a:gsLst>
                      <a:gs pos="0">
                        <a:srgbClr val="C0C0C0">
                          <a:gamma/>
                          <a:shade val="46275"/>
                          <a:invGamma/>
                        </a:srgbClr>
                      </a:gs>
                      <a:gs pos="100000">
                        <a:srgbClr val="C0C0C0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40" name="AutoShape 12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589" y="3876"/>
                    <a:ext cx="71" cy="216"/>
                  </a:xfrm>
                  <a:prstGeom prst="can">
                    <a:avLst>
                      <a:gd name="adj" fmla="val 54930"/>
                    </a:avLst>
                  </a:prstGeom>
                  <a:gradFill rotWithShape="0">
                    <a:gsLst>
                      <a:gs pos="0">
                        <a:srgbClr val="C0C0C0">
                          <a:gamma/>
                          <a:shade val="46275"/>
                          <a:invGamma/>
                        </a:srgbClr>
                      </a:gs>
                      <a:gs pos="100000">
                        <a:srgbClr val="C0C0C0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41" name="AutoShape 12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427" y="3918"/>
                    <a:ext cx="128" cy="216"/>
                  </a:xfrm>
                  <a:prstGeom prst="can">
                    <a:avLst>
                      <a:gd name="adj" fmla="val 25781"/>
                    </a:avLst>
                  </a:prstGeom>
                  <a:gradFill rotWithShape="0">
                    <a:gsLst>
                      <a:gs pos="0">
                        <a:srgbClr val="C0C0C0">
                          <a:gamma/>
                          <a:shade val="46275"/>
                          <a:invGamma/>
                        </a:srgbClr>
                      </a:gs>
                      <a:gs pos="50000">
                        <a:srgbClr val="C0C0C0"/>
                      </a:gs>
                      <a:gs pos="100000">
                        <a:srgbClr val="C0C0C0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42" name="AutoShape 12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971" y="3753"/>
                    <a:ext cx="1035" cy="270"/>
                  </a:xfrm>
                  <a:prstGeom prst="can">
                    <a:avLst>
                      <a:gd name="adj" fmla="val 50000"/>
                    </a:avLst>
                  </a:prstGeom>
                  <a:gradFill rotWithShape="0">
                    <a:gsLst>
                      <a:gs pos="0">
                        <a:srgbClr val="B2B2B2">
                          <a:gamma/>
                          <a:shade val="46275"/>
                          <a:invGamma/>
                        </a:srgbClr>
                      </a:gs>
                      <a:gs pos="50000">
                        <a:srgbClr val="B2B2B2"/>
                      </a:gs>
                      <a:gs pos="100000">
                        <a:srgbClr val="B2B2B2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44" name="AutoShape 12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868" y="3511"/>
                    <a:ext cx="80" cy="303"/>
                  </a:xfrm>
                  <a:prstGeom prst="can">
                    <a:avLst>
                      <a:gd name="adj" fmla="val 52632"/>
                    </a:avLst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45" name="AutoShape 122" descr="窄竖线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861" y="3319"/>
                    <a:ext cx="101" cy="222"/>
                  </a:xfrm>
                  <a:prstGeom prst="can">
                    <a:avLst>
                      <a:gd name="adj" fmla="val 37621"/>
                    </a:avLst>
                  </a:prstGeom>
                  <a:pattFill prst="narVert">
                    <a:fgClr>
                      <a:srgbClr val="969696"/>
                    </a:fgClr>
                    <a:bgClr>
                      <a:srgbClr val="323232"/>
                    </a:bgClr>
                  </a:patt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46" name="Oval 12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864" y="3484"/>
                    <a:ext cx="98" cy="4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C0C0C0">
                          <a:gamma/>
                          <a:shade val="24314"/>
                          <a:invGamma/>
                        </a:srgbClr>
                      </a:gs>
                      <a:gs pos="100000">
                        <a:srgbClr val="C0C0C0"/>
                      </a:gs>
                    </a:gsLst>
                    <a:lin ang="189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47" name="AutoShape 120"/>
                  <p:cNvSpPr>
                    <a:spLocks noChangeAspect="1" noChangeArrowheads="1"/>
                  </p:cNvSpPr>
                  <p:nvPr/>
                </p:nvSpPr>
                <p:spPr bwMode="auto">
                  <a:xfrm rot="1227070" flipV="1">
                    <a:off x="6932" y="5460"/>
                    <a:ext cx="182" cy="214"/>
                  </a:xfrm>
                  <a:prstGeom prst="can">
                    <a:avLst>
                      <a:gd name="adj" fmla="val 58791"/>
                    </a:avLst>
                  </a:prstGeom>
                  <a:solidFill>
                    <a:srgbClr val="969696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48" name="Rectangle 119"/>
                  <p:cNvSpPr>
                    <a:spLocks noChangeAspect="1" noChangeArrowheads="1"/>
                  </p:cNvSpPr>
                  <p:nvPr/>
                </p:nvSpPr>
                <p:spPr bwMode="auto">
                  <a:xfrm flipH="1">
                    <a:off x="6920" y="3770"/>
                    <a:ext cx="162" cy="381"/>
                  </a:xfrm>
                  <a:prstGeom prst="rect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grpSp>
                <p:nvGrpSpPr>
                  <p:cNvPr id="149" name="Group 116"/>
                  <p:cNvGrpSpPr>
                    <a:grpSpLocks noChangeAspect="1"/>
                  </p:cNvGrpSpPr>
                  <p:nvPr/>
                </p:nvGrpSpPr>
                <p:grpSpPr bwMode="auto">
                  <a:xfrm rot="-460987">
                    <a:off x="6907" y="3803"/>
                    <a:ext cx="177" cy="150"/>
                    <a:chOff x="3780" y="3810"/>
                    <a:chExt cx="150" cy="150"/>
                  </a:xfrm>
                </p:grpSpPr>
                <p:sp>
                  <p:nvSpPr>
                    <p:cNvPr id="226" name="Oval 11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804" y="3810"/>
                      <a:ext cx="126" cy="150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23529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18900000" scaled="1"/>
                    </a:gradFill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27" name="Oval 11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780" y="3810"/>
                      <a:ext cx="126" cy="150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sp>
                <p:nvSpPr>
                  <p:cNvPr id="150" name="AutoShape 11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930" y="5181"/>
                    <a:ext cx="173" cy="390"/>
                  </a:xfrm>
                  <a:prstGeom prst="cube">
                    <a:avLst>
                      <a:gd name="adj" fmla="val 21389"/>
                    </a:avLst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51" name="Rectangle 114"/>
                  <p:cNvSpPr>
                    <a:spLocks noChangeAspect="1" noChangeArrowheads="1"/>
                  </p:cNvSpPr>
                  <p:nvPr/>
                </p:nvSpPr>
                <p:spPr bwMode="auto">
                  <a:xfrm flipH="1">
                    <a:off x="8178" y="3908"/>
                    <a:ext cx="236" cy="78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52" name="Rectangle 113"/>
                  <p:cNvSpPr>
                    <a:spLocks noChangeAspect="1" noChangeArrowheads="1"/>
                  </p:cNvSpPr>
                  <p:nvPr/>
                </p:nvSpPr>
                <p:spPr bwMode="auto">
                  <a:xfrm flipH="1">
                    <a:off x="8172" y="3812"/>
                    <a:ext cx="242" cy="96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53" name="Rectangle 112"/>
                  <p:cNvSpPr>
                    <a:spLocks noChangeAspect="1" noChangeArrowheads="1"/>
                  </p:cNvSpPr>
                  <p:nvPr/>
                </p:nvSpPr>
                <p:spPr bwMode="auto">
                  <a:xfrm flipH="1">
                    <a:off x="8250" y="4112"/>
                    <a:ext cx="79" cy="186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C0C0C0">
                          <a:gamma/>
                          <a:shade val="46275"/>
                          <a:invGamma/>
                        </a:srgbClr>
                      </a:gs>
                      <a:gs pos="100000">
                        <a:srgbClr val="C0C0C0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54" name="Rectangle 111"/>
                  <p:cNvSpPr>
                    <a:spLocks noChangeAspect="1" noChangeArrowheads="1"/>
                  </p:cNvSpPr>
                  <p:nvPr/>
                </p:nvSpPr>
                <p:spPr bwMode="auto">
                  <a:xfrm flipH="1">
                    <a:off x="8198" y="4268"/>
                    <a:ext cx="183" cy="66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55" name="Line 11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78" y="3810"/>
                    <a:ext cx="18" cy="144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56" name="AutoShape 109"/>
                  <p:cNvSpPr>
                    <a:spLocks noChangeAspect="1" noChangeArrowheads="1"/>
                  </p:cNvSpPr>
                  <p:nvPr/>
                </p:nvSpPr>
                <p:spPr bwMode="auto">
                  <a:xfrm flipV="1">
                    <a:off x="6930" y="4161"/>
                    <a:ext cx="134" cy="1050"/>
                  </a:xfrm>
                  <a:custGeom>
                    <a:avLst/>
                    <a:gdLst>
                      <a:gd name="G0" fmla="+- 2417 0 0"/>
                      <a:gd name="G1" fmla="+- 21600 0 2417"/>
                      <a:gd name="G2" fmla="*/ 2417 1 2"/>
                      <a:gd name="G3" fmla="+- 21600 0 G2"/>
                      <a:gd name="G4" fmla="+/ 2417 21600 2"/>
                      <a:gd name="G5" fmla="+/ G1 0 2"/>
                      <a:gd name="G6" fmla="*/ 21600 21600 2417"/>
                      <a:gd name="G7" fmla="*/ G6 1 2"/>
                      <a:gd name="G8" fmla="+- 21600 0 G7"/>
                      <a:gd name="G9" fmla="*/ 21600 1 2"/>
                      <a:gd name="G10" fmla="+- 2417 0 G9"/>
                      <a:gd name="G11" fmla="?: G10 G8 0"/>
                      <a:gd name="G12" fmla="?: G10 G7 21600"/>
                      <a:gd name="T0" fmla="*/ 20391 w 21600"/>
                      <a:gd name="T1" fmla="*/ 10800 h 21600"/>
                      <a:gd name="T2" fmla="*/ 10800 w 21600"/>
                      <a:gd name="T3" fmla="*/ 21600 h 21600"/>
                      <a:gd name="T4" fmla="*/ 1209 w 21600"/>
                      <a:gd name="T5" fmla="*/ 10800 h 21600"/>
                      <a:gd name="T6" fmla="*/ 10800 w 21600"/>
                      <a:gd name="T7" fmla="*/ 0 h 21600"/>
                      <a:gd name="T8" fmla="*/ 3009 w 21600"/>
                      <a:gd name="T9" fmla="*/ 3009 h 21600"/>
                      <a:gd name="T10" fmla="*/ 18591 w 21600"/>
                      <a:gd name="T11" fmla="*/ 18591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417" y="21600"/>
                        </a:lnTo>
                        <a:lnTo>
                          <a:pt x="19183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C0C0C0">
                          <a:gamma/>
                          <a:shade val="46275"/>
                          <a:invGamma/>
                        </a:srgbClr>
                      </a:gs>
                      <a:gs pos="100000">
                        <a:srgbClr val="C0C0C0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57" name="Oval 10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887" y="5543"/>
                    <a:ext cx="195" cy="180"/>
                  </a:xfrm>
                  <a:prstGeom prst="ellips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grpSp>
                <p:nvGrpSpPr>
                  <p:cNvPr id="158" name="Group 10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6888" y="5583"/>
                    <a:ext cx="153" cy="216"/>
                    <a:chOff x="6288" y="5442"/>
                    <a:chExt cx="153" cy="216"/>
                  </a:xfrm>
                </p:grpSpPr>
                <p:sp>
                  <p:nvSpPr>
                    <p:cNvPr id="220" name="Oval 10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300" y="5442"/>
                      <a:ext cx="140" cy="143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21" name="Line 106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>
                      <a:off x="6420" y="5520"/>
                      <a:ext cx="21" cy="99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22" name="Freeform 105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00" y="5481"/>
                      <a:ext cx="129" cy="126"/>
                    </a:xfrm>
                    <a:custGeom>
                      <a:avLst/>
                      <a:gdLst>
                        <a:gd name="T0" fmla="*/ 21 w 129"/>
                        <a:gd name="T1" fmla="*/ 0 h 126"/>
                        <a:gd name="T2" fmla="*/ 0 w 129"/>
                        <a:gd name="T3" fmla="*/ 86 h 126"/>
                        <a:gd name="T4" fmla="*/ 120 w 129"/>
                        <a:gd name="T5" fmla="*/ 126 h 126"/>
                        <a:gd name="T6" fmla="*/ 129 w 129"/>
                        <a:gd name="T7" fmla="*/ 27 h 126"/>
                        <a:gd name="T8" fmla="*/ 21 w 129"/>
                        <a:gd name="T9" fmla="*/ 0 h 12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129" h="126">
                          <a:moveTo>
                            <a:pt x="21" y="0"/>
                          </a:moveTo>
                          <a:lnTo>
                            <a:pt x="0" y="86"/>
                          </a:lnTo>
                          <a:lnTo>
                            <a:pt x="120" y="126"/>
                          </a:lnTo>
                          <a:lnTo>
                            <a:pt x="129" y="27"/>
                          </a:lnTo>
                          <a:lnTo>
                            <a:pt x="21" y="0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rgbClr val="FFFFFF">
                            <a:gamma/>
                            <a:shade val="51373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23" name="Oval 10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291" y="5517"/>
                      <a:ext cx="134" cy="134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24" name="AutoShape 10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291" y="5520"/>
                      <a:ext cx="134" cy="138"/>
                    </a:xfrm>
                    <a:custGeom>
                      <a:avLst/>
                      <a:gdLst>
                        <a:gd name="G0" fmla="+- 2700 0 0"/>
                        <a:gd name="G1" fmla="*/ G0 2 1"/>
                        <a:gd name="G2" fmla="+- 21600 0 G1"/>
                        <a:gd name="G3" fmla="*/ G2 G2 1"/>
                        <a:gd name="G4" fmla="*/ G0 G0 1"/>
                        <a:gd name="G5" fmla="+- G3 0 G4"/>
                        <a:gd name="G6" fmla="*/ G5 1 8"/>
                        <a:gd name="G7" fmla="sqrt G6"/>
                        <a:gd name="G8" fmla="*/ G4 1 8"/>
                        <a:gd name="G9" fmla="sqrt G8"/>
                        <a:gd name="G10" fmla="+- G7 G9 0"/>
                        <a:gd name="G11" fmla="+- G7 0 G9"/>
                        <a:gd name="G12" fmla="+- G10 10800 0"/>
                        <a:gd name="G13" fmla="+- 10800 0 G10"/>
                        <a:gd name="G14" fmla="+- G11 10800 0"/>
                        <a:gd name="G15" fmla="+- 10800 0 G11"/>
                        <a:gd name="G16" fmla="+- 21600 0 G0"/>
                        <a:gd name="T0" fmla="*/ 10800 w 21600"/>
                        <a:gd name="T1" fmla="*/ 0 h 21600"/>
                        <a:gd name="T2" fmla="*/ 3163 w 21600"/>
                        <a:gd name="T3" fmla="*/ 3163 h 21600"/>
                        <a:gd name="T4" fmla="*/ 0 w 21600"/>
                        <a:gd name="T5" fmla="*/ 10800 h 21600"/>
                        <a:gd name="T6" fmla="*/ 3163 w 21600"/>
                        <a:gd name="T7" fmla="*/ 18437 h 21600"/>
                        <a:gd name="T8" fmla="*/ 10800 w 21600"/>
                        <a:gd name="T9" fmla="*/ 21600 h 21600"/>
                        <a:gd name="T10" fmla="*/ 18437 w 21600"/>
                        <a:gd name="T11" fmla="*/ 18437 h 21600"/>
                        <a:gd name="T12" fmla="*/ 21600 w 21600"/>
                        <a:gd name="T13" fmla="*/ 10800 h 21600"/>
                        <a:gd name="T14" fmla="*/ 18437 w 21600"/>
                        <a:gd name="T15" fmla="*/ 3163 h 21600"/>
                        <a:gd name="T16" fmla="*/ 3163 w 21600"/>
                        <a:gd name="T17" fmla="*/ 3163 h 21600"/>
                        <a:gd name="T18" fmla="*/ 18437 w 21600"/>
                        <a:gd name="T19" fmla="*/ 18437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T16" t="T17" r="T18" b="T19"/>
                      <a:pathLst>
                        <a:path w="21600" h="21600">
                          <a:moveTo>
                            <a:pt x="0" y="10800"/>
                          </a:moveTo>
                          <a:cubicBezTo>
                            <a:pt x="0" y="4835"/>
                            <a:pt x="4835" y="0"/>
                            <a:pt x="10800" y="0"/>
                          </a:cubicBezTo>
                          <a:cubicBezTo>
                            <a:pt x="16765" y="0"/>
                            <a:pt x="21600" y="4835"/>
                            <a:pt x="21600" y="10800"/>
                          </a:cubicBezTo>
                          <a:cubicBezTo>
                            <a:pt x="21600" y="16765"/>
                            <a:pt x="16765" y="21600"/>
                            <a:pt x="10800" y="21600"/>
                          </a:cubicBezTo>
                          <a:cubicBezTo>
                            <a:pt x="4835" y="21600"/>
                            <a:pt x="0" y="16765"/>
                            <a:pt x="0" y="10800"/>
                          </a:cubicBezTo>
                          <a:close/>
                          <a:moveTo>
                            <a:pt x="17401" y="15493"/>
                          </a:moveTo>
                          <a:cubicBezTo>
                            <a:pt x="18376" y="14122"/>
                            <a:pt x="18900" y="12482"/>
                            <a:pt x="18900" y="10800"/>
                          </a:cubicBezTo>
                          <a:cubicBezTo>
                            <a:pt x="18900" y="6326"/>
                            <a:pt x="15273" y="2700"/>
                            <a:pt x="10800" y="2700"/>
                          </a:cubicBezTo>
                          <a:cubicBezTo>
                            <a:pt x="9117" y="2699"/>
                            <a:pt x="7477" y="3223"/>
                            <a:pt x="6106" y="4198"/>
                          </a:cubicBezTo>
                          <a:close/>
                          <a:moveTo>
                            <a:pt x="4198" y="6106"/>
                          </a:moveTo>
                          <a:cubicBezTo>
                            <a:pt x="3223" y="7477"/>
                            <a:pt x="2700" y="9117"/>
                            <a:pt x="2700" y="10799"/>
                          </a:cubicBezTo>
                          <a:cubicBezTo>
                            <a:pt x="2700" y="15273"/>
                            <a:pt x="6326" y="18900"/>
                            <a:pt x="10800" y="18900"/>
                          </a:cubicBezTo>
                          <a:cubicBezTo>
                            <a:pt x="12482" y="18900"/>
                            <a:pt x="14122" y="18376"/>
                            <a:pt x="15493" y="17401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25" name="Line 102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>
                      <a:off x="6288" y="5490"/>
                      <a:ext cx="21" cy="93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sp>
                <p:nvSpPr>
                  <p:cNvPr id="159" name="Line 10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68" y="4167"/>
                    <a:ext cx="18" cy="1008"/>
                  </a:xfrm>
                  <a:prstGeom prst="line">
                    <a:avLst/>
                  </a:prstGeom>
                  <a:noFill/>
                  <a:ln w="19050">
                    <a:solidFill>
                      <a:srgbClr val="C0C0C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60" name="Line 9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062" y="5499"/>
                    <a:ext cx="36" cy="63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61" name="Line 9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065" y="5166"/>
                    <a:ext cx="30" cy="27"/>
                  </a:xfrm>
                  <a:prstGeom prst="line">
                    <a:avLst/>
                  </a:prstGeom>
                  <a:noFill/>
                  <a:ln w="9525">
                    <a:solidFill>
                      <a:srgbClr val="969696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62" name="Line 9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36" y="5193"/>
                    <a:ext cx="123" cy="3"/>
                  </a:xfrm>
                  <a:prstGeom prst="line">
                    <a:avLst/>
                  </a:prstGeom>
                  <a:noFill/>
                  <a:ln w="12700">
                    <a:solidFill>
                      <a:srgbClr val="80808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63" name="Line 9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62" y="5190"/>
                    <a:ext cx="9" cy="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64" name="AutoShape 95"/>
                  <p:cNvSpPr>
                    <a:spLocks noChangeAspect="1" noChangeArrowheads="1"/>
                  </p:cNvSpPr>
                  <p:nvPr/>
                </p:nvSpPr>
                <p:spPr bwMode="auto">
                  <a:xfrm rot="10800000" flipH="1">
                    <a:off x="7076" y="4115"/>
                    <a:ext cx="1049" cy="618"/>
                  </a:xfrm>
                  <a:prstGeom prst="rtTriangl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65" name="Rectangle 9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7097" y="3780"/>
                    <a:ext cx="32" cy="315"/>
                  </a:xfrm>
                  <a:prstGeom prst="rect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66" name="Freeform 93"/>
                  <p:cNvSpPr>
                    <a:spLocks noChangeAspect="1"/>
                  </p:cNvSpPr>
                  <p:nvPr/>
                </p:nvSpPr>
                <p:spPr bwMode="auto">
                  <a:xfrm>
                    <a:off x="7089" y="3823"/>
                    <a:ext cx="1105" cy="80"/>
                  </a:xfrm>
                  <a:custGeom>
                    <a:avLst/>
                    <a:gdLst>
                      <a:gd name="T0" fmla="*/ 1105 w 1105"/>
                      <a:gd name="T1" fmla="*/ 0 h 80"/>
                      <a:gd name="T2" fmla="*/ 0 w 1105"/>
                      <a:gd name="T3" fmla="*/ 2 h 80"/>
                      <a:gd name="T4" fmla="*/ 0 w 1105"/>
                      <a:gd name="T5" fmla="*/ 77 h 80"/>
                      <a:gd name="T6" fmla="*/ 1104 w 1105"/>
                      <a:gd name="T7" fmla="*/ 80 h 80"/>
                      <a:gd name="T8" fmla="*/ 1105 w 1105"/>
                      <a:gd name="T9" fmla="*/ 0 h 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105" h="80">
                        <a:moveTo>
                          <a:pt x="1105" y="0"/>
                        </a:moveTo>
                        <a:lnTo>
                          <a:pt x="0" y="2"/>
                        </a:lnTo>
                        <a:lnTo>
                          <a:pt x="0" y="77"/>
                        </a:lnTo>
                        <a:lnTo>
                          <a:pt x="1104" y="80"/>
                        </a:lnTo>
                        <a:lnTo>
                          <a:pt x="1105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67" name="Rectangle 92"/>
                  <p:cNvSpPr>
                    <a:spLocks noChangeAspect="1" noChangeArrowheads="1"/>
                  </p:cNvSpPr>
                  <p:nvPr/>
                </p:nvSpPr>
                <p:spPr bwMode="auto">
                  <a:xfrm flipH="1">
                    <a:off x="7100" y="3989"/>
                    <a:ext cx="1174" cy="126"/>
                  </a:xfrm>
                  <a:prstGeom prst="rect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68" name="Line 9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81" y="4191"/>
                    <a:ext cx="0" cy="555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69" name="Rectangle 9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525" y="5376"/>
                    <a:ext cx="195" cy="143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0" name="Rectangle 8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510" y="5481"/>
                    <a:ext cx="195" cy="143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1" name="Line 88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6507" y="5385"/>
                    <a:ext cx="12" cy="126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2" name="Line 87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6702" y="5376"/>
                    <a:ext cx="12" cy="126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3" name="Line 86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6711" y="5505"/>
                    <a:ext cx="12" cy="126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4" name="Line 8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6522" y="5382"/>
                    <a:ext cx="195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5" name="Line 8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711" y="5385"/>
                    <a:ext cx="6" cy="10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6" name="Oval 8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564" y="5523"/>
                    <a:ext cx="85" cy="85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7" name="Freeform 82"/>
                  <p:cNvSpPr>
                    <a:spLocks noChangeAspect="1"/>
                  </p:cNvSpPr>
                  <p:nvPr/>
                </p:nvSpPr>
                <p:spPr bwMode="auto">
                  <a:xfrm>
                    <a:off x="6618" y="4530"/>
                    <a:ext cx="2412" cy="1368"/>
                  </a:xfrm>
                  <a:custGeom>
                    <a:avLst/>
                    <a:gdLst>
                      <a:gd name="T0" fmla="*/ 0 w 2412"/>
                      <a:gd name="T1" fmla="*/ 1041 h 1368"/>
                      <a:gd name="T2" fmla="*/ 51 w 2412"/>
                      <a:gd name="T3" fmla="*/ 1200 h 1368"/>
                      <a:gd name="T4" fmla="*/ 129 w 2412"/>
                      <a:gd name="T5" fmla="*/ 1266 h 1368"/>
                      <a:gd name="T6" fmla="*/ 354 w 2412"/>
                      <a:gd name="T7" fmla="*/ 1347 h 1368"/>
                      <a:gd name="T8" fmla="*/ 744 w 2412"/>
                      <a:gd name="T9" fmla="*/ 1353 h 1368"/>
                      <a:gd name="T10" fmla="*/ 930 w 2412"/>
                      <a:gd name="T11" fmla="*/ 1254 h 1368"/>
                      <a:gd name="T12" fmla="*/ 1977 w 2412"/>
                      <a:gd name="T13" fmla="*/ 825 h 1368"/>
                      <a:gd name="T14" fmla="*/ 2412 w 2412"/>
                      <a:gd name="T15" fmla="*/ 0 h 13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412" h="1368">
                        <a:moveTo>
                          <a:pt x="0" y="1041"/>
                        </a:moveTo>
                        <a:cubicBezTo>
                          <a:pt x="14" y="1102"/>
                          <a:pt x="29" y="1163"/>
                          <a:pt x="51" y="1200"/>
                        </a:cubicBezTo>
                        <a:cubicBezTo>
                          <a:pt x="73" y="1237"/>
                          <a:pt x="79" y="1242"/>
                          <a:pt x="129" y="1266"/>
                        </a:cubicBezTo>
                        <a:cubicBezTo>
                          <a:pt x="179" y="1290"/>
                          <a:pt x="252" y="1333"/>
                          <a:pt x="354" y="1347"/>
                        </a:cubicBezTo>
                        <a:cubicBezTo>
                          <a:pt x="456" y="1361"/>
                          <a:pt x="648" y="1368"/>
                          <a:pt x="744" y="1353"/>
                        </a:cubicBezTo>
                        <a:cubicBezTo>
                          <a:pt x="840" y="1338"/>
                          <a:pt x="725" y="1342"/>
                          <a:pt x="930" y="1254"/>
                        </a:cubicBezTo>
                        <a:cubicBezTo>
                          <a:pt x="1135" y="1166"/>
                          <a:pt x="1730" y="1034"/>
                          <a:pt x="1977" y="825"/>
                        </a:cubicBezTo>
                        <a:cubicBezTo>
                          <a:pt x="2224" y="616"/>
                          <a:pt x="2322" y="172"/>
                          <a:pt x="2412" y="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8" name="Oval 8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8909" y="4310"/>
                    <a:ext cx="258" cy="25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969696">
                          <a:gamma/>
                          <a:shade val="20000"/>
                          <a:invGamma/>
                        </a:srgbClr>
                      </a:gs>
                      <a:gs pos="100000">
                        <a:srgbClr val="969696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9" name="AutoShape 8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8894" y="4238"/>
                    <a:ext cx="288" cy="216"/>
                  </a:xfrm>
                  <a:prstGeom prst="can">
                    <a:avLst>
                      <a:gd name="adj" fmla="val 27778"/>
                    </a:avLst>
                  </a:prstGeom>
                  <a:gradFill rotWithShape="0">
                    <a:gsLst>
                      <a:gs pos="0">
                        <a:srgbClr val="969696">
                          <a:gamma/>
                          <a:shade val="20000"/>
                          <a:invGamma/>
                        </a:srgbClr>
                      </a:gs>
                      <a:gs pos="100000">
                        <a:srgbClr val="969696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80" name="AutoShape 7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8924" y="3734"/>
                    <a:ext cx="228" cy="546"/>
                  </a:xfrm>
                  <a:prstGeom prst="can">
                    <a:avLst>
                      <a:gd name="adj" fmla="val 17983"/>
                    </a:avLst>
                  </a:prstGeom>
                  <a:gradFill rotWithShape="0">
                    <a:gsLst>
                      <a:gs pos="0">
                        <a:srgbClr val="969696">
                          <a:gamma/>
                          <a:shade val="20000"/>
                          <a:invGamma/>
                        </a:srgbClr>
                      </a:gs>
                      <a:gs pos="100000">
                        <a:srgbClr val="969696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81" name="Oval 7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8876" y="3728"/>
                    <a:ext cx="324" cy="7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969696">
                          <a:gamma/>
                          <a:shade val="20000"/>
                          <a:invGamma/>
                        </a:srgbClr>
                      </a:gs>
                      <a:gs pos="100000">
                        <a:srgbClr val="969696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82" name="Rectangle 7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8876" y="3710"/>
                    <a:ext cx="324" cy="5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969696">
                          <a:gamma/>
                          <a:shade val="20000"/>
                          <a:invGamma/>
                        </a:srgbClr>
                      </a:gs>
                      <a:gs pos="100000">
                        <a:srgbClr val="969696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83" name="Line 7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882" y="3722"/>
                    <a:ext cx="0" cy="4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84" name="Line 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194" y="3722"/>
                    <a:ext cx="0" cy="4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85" name="Oval 7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8876" y="3668"/>
                    <a:ext cx="324" cy="7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969696">
                          <a:gamma/>
                          <a:shade val="20000"/>
                          <a:invGamma/>
                        </a:srgbClr>
                      </a:gs>
                      <a:gs pos="100000">
                        <a:srgbClr val="969696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86" name="AutoShape 73"/>
                  <p:cNvSpPr>
                    <a:spLocks noChangeAspect="1" noChangeArrowheads="1"/>
                  </p:cNvSpPr>
                  <p:nvPr/>
                </p:nvSpPr>
                <p:spPr bwMode="auto">
                  <a:xfrm rot="16200000" flipH="1">
                    <a:off x="8825" y="3311"/>
                    <a:ext cx="438" cy="384"/>
                  </a:xfrm>
                  <a:prstGeom prst="can">
                    <a:avLst>
                      <a:gd name="adj" fmla="val 28384"/>
                    </a:avLst>
                  </a:prstGeom>
                  <a:gradFill rotWithShape="0">
                    <a:gsLst>
                      <a:gs pos="0">
                        <a:srgbClr val="969696"/>
                      </a:gs>
                      <a:gs pos="100000">
                        <a:srgbClr val="969696">
                          <a:gamma/>
                          <a:shade val="20000"/>
                          <a:invGamma/>
                        </a:srgbClr>
                      </a:gs>
                    </a:gsLst>
                    <a:lin ang="54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87" name="AutoShape 72"/>
                  <p:cNvSpPr>
                    <a:spLocks noChangeAspect="1" noChangeArrowheads="1"/>
                  </p:cNvSpPr>
                  <p:nvPr/>
                </p:nvSpPr>
                <p:spPr bwMode="auto">
                  <a:xfrm rot="16200000" flipH="1">
                    <a:off x="8633" y="3371"/>
                    <a:ext cx="336" cy="264"/>
                  </a:xfrm>
                  <a:prstGeom prst="can">
                    <a:avLst>
                      <a:gd name="adj" fmla="val 22347"/>
                    </a:avLst>
                  </a:prstGeom>
                  <a:gradFill rotWithShape="0">
                    <a:gsLst>
                      <a:gs pos="0">
                        <a:srgbClr val="969696"/>
                      </a:gs>
                      <a:gs pos="100000">
                        <a:srgbClr val="969696">
                          <a:gamma/>
                          <a:shade val="20000"/>
                          <a:invGamma/>
                        </a:srgbClr>
                      </a:gs>
                    </a:gsLst>
                    <a:lin ang="54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88" name="Line 7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876" y="3704"/>
                    <a:ext cx="72" cy="24"/>
                  </a:xfrm>
                  <a:prstGeom prst="line">
                    <a:avLst/>
                  </a:prstGeom>
                  <a:noFill/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89" name="Line 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876" y="3698"/>
                    <a:ext cx="48" cy="12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90" name="Rectangle 69"/>
                  <p:cNvSpPr>
                    <a:spLocks noChangeAspect="1" noChangeArrowheads="1"/>
                  </p:cNvSpPr>
                  <p:nvPr/>
                </p:nvSpPr>
                <p:spPr bwMode="auto">
                  <a:xfrm flipH="1">
                    <a:off x="8260" y="3995"/>
                    <a:ext cx="118" cy="11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51373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80808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91" name="Freeform 68"/>
                  <p:cNvSpPr>
                    <a:spLocks noChangeAspect="1"/>
                  </p:cNvSpPr>
                  <p:nvPr/>
                </p:nvSpPr>
                <p:spPr bwMode="auto">
                  <a:xfrm flipH="1">
                    <a:off x="8277" y="3986"/>
                    <a:ext cx="121" cy="129"/>
                  </a:xfrm>
                  <a:custGeom>
                    <a:avLst/>
                    <a:gdLst>
                      <a:gd name="T0" fmla="*/ 111 w 111"/>
                      <a:gd name="T1" fmla="*/ 1 h 124"/>
                      <a:gd name="T2" fmla="*/ 2 w 111"/>
                      <a:gd name="T3" fmla="*/ 0 h 124"/>
                      <a:gd name="T4" fmla="*/ 0 w 111"/>
                      <a:gd name="T5" fmla="*/ 124 h 124"/>
                      <a:gd name="T6" fmla="*/ 111 w 111"/>
                      <a:gd name="T7" fmla="*/ 121 h 1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11" h="124">
                        <a:moveTo>
                          <a:pt x="111" y="1"/>
                        </a:moveTo>
                        <a:lnTo>
                          <a:pt x="2" y="0"/>
                        </a:lnTo>
                        <a:lnTo>
                          <a:pt x="0" y="124"/>
                        </a:lnTo>
                        <a:lnTo>
                          <a:pt x="111" y="121"/>
                        </a:ln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92" name="Freeform 67"/>
                  <p:cNvSpPr>
                    <a:spLocks noChangeAspect="1"/>
                  </p:cNvSpPr>
                  <p:nvPr/>
                </p:nvSpPr>
                <p:spPr bwMode="auto">
                  <a:xfrm>
                    <a:off x="4203" y="5325"/>
                    <a:ext cx="147" cy="621"/>
                  </a:xfrm>
                  <a:custGeom>
                    <a:avLst/>
                    <a:gdLst>
                      <a:gd name="T0" fmla="*/ 15 w 147"/>
                      <a:gd name="T1" fmla="*/ 0 h 621"/>
                      <a:gd name="T2" fmla="*/ 144 w 147"/>
                      <a:gd name="T3" fmla="*/ 57 h 621"/>
                      <a:gd name="T4" fmla="*/ 147 w 147"/>
                      <a:gd name="T5" fmla="*/ 621 h 621"/>
                      <a:gd name="T6" fmla="*/ 0 w 147"/>
                      <a:gd name="T7" fmla="*/ 594 h 621"/>
                      <a:gd name="T8" fmla="*/ 15 w 147"/>
                      <a:gd name="T9" fmla="*/ 0 h 6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47" h="621">
                        <a:moveTo>
                          <a:pt x="15" y="0"/>
                        </a:moveTo>
                        <a:lnTo>
                          <a:pt x="144" y="57"/>
                        </a:lnTo>
                        <a:lnTo>
                          <a:pt x="147" y="621"/>
                        </a:lnTo>
                        <a:lnTo>
                          <a:pt x="0" y="594"/>
                        </a:lnTo>
                        <a:lnTo>
                          <a:pt x="15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C0C0C0">
                          <a:gamma/>
                          <a:shade val="9020"/>
                          <a:invGamma/>
                        </a:srgbClr>
                      </a:gs>
                      <a:gs pos="100000">
                        <a:srgbClr val="C0C0C0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93" name="Line 66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5074" y="5482"/>
                    <a:ext cx="5" cy="61"/>
                  </a:xfrm>
                  <a:prstGeom prst="line">
                    <a:avLst/>
                  </a:prstGeom>
                  <a:noFill/>
                  <a:ln w="57150">
                    <a:solidFill>
                      <a:srgbClr val="C0C0C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94" name="Freeform 65"/>
                  <p:cNvSpPr>
                    <a:spLocks noChangeAspect="1"/>
                  </p:cNvSpPr>
                  <p:nvPr/>
                </p:nvSpPr>
                <p:spPr bwMode="auto">
                  <a:xfrm>
                    <a:off x="4788" y="6142"/>
                    <a:ext cx="264" cy="225"/>
                  </a:xfrm>
                  <a:custGeom>
                    <a:avLst/>
                    <a:gdLst>
                      <a:gd name="T0" fmla="*/ 41 w 264"/>
                      <a:gd name="T1" fmla="*/ 0 h 225"/>
                      <a:gd name="T2" fmla="*/ 264 w 264"/>
                      <a:gd name="T3" fmla="*/ 65 h 225"/>
                      <a:gd name="T4" fmla="*/ 224 w 264"/>
                      <a:gd name="T5" fmla="*/ 225 h 225"/>
                      <a:gd name="T6" fmla="*/ 0 w 264"/>
                      <a:gd name="T7" fmla="*/ 149 h 225"/>
                      <a:gd name="T8" fmla="*/ 41 w 264"/>
                      <a:gd name="T9" fmla="*/ 0 h 22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64" h="225">
                        <a:moveTo>
                          <a:pt x="41" y="0"/>
                        </a:moveTo>
                        <a:lnTo>
                          <a:pt x="264" y="65"/>
                        </a:lnTo>
                        <a:lnTo>
                          <a:pt x="224" y="225"/>
                        </a:lnTo>
                        <a:lnTo>
                          <a:pt x="0" y="149"/>
                        </a:lnTo>
                        <a:lnTo>
                          <a:pt x="41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95" name="Freeform 64"/>
                  <p:cNvSpPr>
                    <a:spLocks noChangeAspect="1"/>
                  </p:cNvSpPr>
                  <p:nvPr/>
                </p:nvSpPr>
                <p:spPr bwMode="auto">
                  <a:xfrm>
                    <a:off x="4809" y="6162"/>
                    <a:ext cx="219" cy="183"/>
                  </a:xfrm>
                  <a:custGeom>
                    <a:avLst/>
                    <a:gdLst>
                      <a:gd name="T0" fmla="*/ 36 w 219"/>
                      <a:gd name="T1" fmla="*/ 0 h 183"/>
                      <a:gd name="T2" fmla="*/ 98 w 219"/>
                      <a:gd name="T3" fmla="*/ 22 h 183"/>
                      <a:gd name="T4" fmla="*/ 101 w 219"/>
                      <a:gd name="T5" fmla="*/ 49 h 183"/>
                      <a:gd name="T6" fmla="*/ 116 w 219"/>
                      <a:gd name="T7" fmla="*/ 70 h 183"/>
                      <a:gd name="T8" fmla="*/ 143 w 219"/>
                      <a:gd name="T9" fmla="*/ 67 h 183"/>
                      <a:gd name="T10" fmla="*/ 161 w 219"/>
                      <a:gd name="T11" fmla="*/ 43 h 183"/>
                      <a:gd name="T12" fmla="*/ 219 w 219"/>
                      <a:gd name="T13" fmla="*/ 57 h 183"/>
                      <a:gd name="T14" fmla="*/ 189 w 219"/>
                      <a:gd name="T15" fmla="*/ 183 h 183"/>
                      <a:gd name="T16" fmla="*/ 0 w 219"/>
                      <a:gd name="T17" fmla="*/ 123 h 183"/>
                      <a:gd name="T18" fmla="*/ 36 w 219"/>
                      <a:gd name="T19" fmla="*/ 0 h 18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19" h="183">
                        <a:moveTo>
                          <a:pt x="36" y="0"/>
                        </a:moveTo>
                        <a:lnTo>
                          <a:pt x="98" y="22"/>
                        </a:lnTo>
                        <a:cubicBezTo>
                          <a:pt x="109" y="30"/>
                          <a:pt x="98" y="41"/>
                          <a:pt x="101" y="49"/>
                        </a:cubicBezTo>
                        <a:cubicBezTo>
                          <a:pt x="104" y="57"/>
                          <a:pt x="109" y="67"/>
                          <a:pt x="116" y="70"/>
                        </a:cubicBezTo>
                        <a:cubicBezTo>
                          <a:pt x="123" y="73"/>
                          <a:pt x="136" y="71"/>
                          <a:pt x="143" y="67"/>
                        </a:cubicBezTo>
                        <a:cubicBezTo>
                          <a:pt x="150" y="63"/>
                          <a:pt x="148" y="45"/>
                          <a:pt x="161" y="43"/>
                        </a:cubicBezTo>
                        <a:lnTo>
                          <a:pt x="219" y="57"/>
                        </a:lnTo>
                        <a:lnTo>
                          <a:pt x="189" y="183"/>
                        </a:lnTo>
                        <a:lnTo>
                          <a:pt x="0" y="123"/>
                        </a:lnTo>
                        <a:lnTo>
                          <a:pt x="36" y="0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96" name="AutoShape 63"/>
                  <p:cNvSpPr>
                    <a:spLocks noChangeAspect="1" noChangeArrowheads="1"/>
                  </p:cNvSpPr>
                  <p:nvPr/>
                </p:nvSpPr>
                <p:spPr bwMode="auto">
                  <a:xfrm rot="5400000" flipV="1">
                    <a:off x="4134" y="4698"/>
                    <a:ext cx="161" cy="71"/>
                  </a:xfrm>
                  <a:prstGeom prst="parallelogram">
                    <a:avLst>
                      <a:gd name="adj" fmla="val 61971"/>
                    </a:avLst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97" name="AutoShape 62"/>
                  <p:cNvSpPr>
                    <a:spLocks noChangeAspect="1" noChangeArrowheads="1"/>
                  </p:cNvSpPr>
                  <p:nvPr/>
                </p:nvSpPr>
                <p:spPr bwMode="auto">
                  <a:xfrm rot="5730020">
                    <a:off x="4606" y="4309"/>
                    <a:ext cx="128" cy="979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98" name="Freeform 61"/>
                  <p:cNvSpPr>
                    <a:spLocks noChangeAspect="1"/>
                  </p:cNvSpPr>
                  <p:nvPr/>
                </p:nvSpPr>
                <p:spPr bwMode="auto">
                  <a:xfrm>
                    <a:off x="4185" y="4670"/>
                    <a:ext cx="1034" cy="104"/>
                  </a:xfrm>
                  <a:custGeom>
                    <a:avLst/>
                    <a:gdLst>
                      <a:gd name="T0" fmla="*/ 987 w 1034"/>
                      <a:gd name="T1" fmla="*/ 104 h 104"/>
                      <a:gd name="T2" fmla="*/ 1034 w 1034"/>
                      <a:gd name="T3" fmla="*/ 0 h 104"/>
                      <a:gd name="T4" fmla="*/ 63 w 1034"/>
                      <a:gd name="T5" fmla="*/ 7 h 104"/>
                      <a:gd name="T6" fmla="*/ 0 w 1034"/>
                      <a:gd name="T7" fmla="*/ 46 h 104"/>
                      <a:gd name="T8" fmla="*/ 987 w 1034"/>
                      <a:gd name="T9" fmla="*/ 104 h 1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034" h="104">
                        <a:moveTo>
                          <a:pt x="987" y="104"/>
                        </a:moveTo>
                        <a:lnTo>
                          <a:pt x="1034" y="0"/>
                        </a:lnTo>
                        <a:lnTo>
                          <a:pt x="63" y="7"/>
                        </a:lnTo>
                        <a:lnTo>
                          <a:pt x="0" y="46"/>
                        </a:lnTo>
                        <a:lnTo>
                          <a:pt x="987" y="104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99" name="Freeform 60"/>
                  <p:cNvSpPr>
                    <a:spLocks noChangeAspect="1"/>
                  </p:cNvSpPr>
                  <p:nvPr/>
                </p:nvSpPr>
                <p:spPr bwMode="auto">
                  <a:xfrm>
                    <a:off x="4488" y="4695"/>
                    <a:ext cx="627" cy="39"/>
                  </a:xfrm>
                  <a:custGeom>
                    <a:avLst/>
                    <a:gdLst>
                      <a:gd name="T0" fmla="*/ 627 w 627"/>
                      <a:gd name="T1" fmla="*/ 9 h 39"/>
                      <a:gd name="T2" fmla="*/ 516 w 627"/>
                      <a:gd name="T3" fmla="*/ 9 h 39"/>
                      <a:gd name="T4" fmla="*/ 240 w 627"/>
                      <a:gd name="T5" fmla="*/ 0 h 39"/>
                      <a:gd name="T6" fmla="*/ 0 w 627"/>
                      <a:gd name="T7" fmla="*/ 6 h 39"/>
                      <a:gd name="T8" fmla="*/ 204 w 627"/>
                      <a:gd name="T9" fmla="*/ 24 h 39"/>
                      <a:gd name="T10" fmla="*/ 483 w 627"/>
                      <a:gd name="T11" fmla="*/ 36 h 39"/>
                      <a:gd name="T12" fmla="*/ 609 w 627"/>
                      <a:gd name="T13" fmla="*/ 39 h 39"/>
                      <a:gd name="T14" fmla="*/ 627 w 627"/>
                      <a:gd name="T15" fmla="*/ 9 h 3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627" h="39">
                        <a:moveTo>
                          <a:pt x="627" y="9"/>
                        </a:moveTo>
                        <a:lnTo>
                          <a:pt x="516" y="9"/>
                        </a:lnTo>
                        <a:lnTo>
                          <a:pt x="240" y="0"/>
                        </a:lnTo>
                        <a:lnTo>
                          <a:pt x="0" y="6"/>
                        </a:lnTo>
                        <a:lnTo>
                          <a:pt x="204" y="24"/>
                        </a:lnTo>
                        <a:lnTo>
                          <a:pt x="483" y="36"/>
                        </a:lnTo>
                        <a:lnTo>
                          <a:pt x="609" y="39"/>
                        </a:lnTo>
                        <a:lnTo>
                          <a:pt x="627" y="9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grpSp>
                <p:nvGrpSpPr>
                  <p:cNvPr id="200" name="Group 5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337" y="5496"/>
                    <a:ext cx="153" cy="136"/>
                    <a:chOff x="3240" y="4689"/>
                    <a:chExt cx="153" cy="136"/>
                  </a:xfrm>
                </p:grpSpPr>
                <p:sp>
                  <p:nvSpPr>
                    <p:cNvPr id="217" name="Oval 5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266" y="4689"/>
                      <a:ext cx="127" cy="127"/>
                    </a:xfrm>
                    <a:prstGeom prst="ellipse">
                      <a:avLst/>
                    </a:pr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8" name="Rectangle 5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306" y="4696"/>
                      <a:ext cx="43" cy="113"/>
                    </a:xfrm>
                    <a:prstGeom prst="rect">
                      <a:avLst/>
                    </a:prstGeom>
                    <a:solidFill>
                      <a:srgbClr val="969696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9" name="Oval 5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240" y="4698"/>
                      <a:ext cx="128" cy="127"/>
                    </a:xfrm>
                    <a:prstGeom prst="ellipse">
                      <a:avLst/>
                    </a:prstGeom>
                    <a:solidFill>
                      <a:srgbClr val="808080"/>
                    </a:solidFill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sp>
                <p:nvSpPr>
                  <p:cNvPr id="201" name="Freeform 55"/>
                  <p:cNvSpPr>
                    <a:spLocks noChangeAspect="1"/>
                  </p:cNvSpPr>
                  <p:nvPr/>
                </p:nvSpPr>
                <p:spPr bwMode="auto">
                  <a:xfrm>
                    <a:off x="6588" y="4530"/>
                    <a:ext cx="2457" cy="1408"/>
                  </a:xfrm>
                  <a:custGeom>
                    <a:avLst/>
                    <a:gdLst>
                      <a:gd name="T0" fmla="*/ 0 w 2457"/>
                      <a:gd name="T1" fmla="*/ 1071 h 1408"/>
                      <a:gd name="T2" fmla="*/ 51 w 2457"/>
                      <a:gd name="T3" fmla="*/ 1230 h 1408"/>
                      <a:gd name="T4" fmla="*/ 129 w 2457"/>
                      <a:gd name="T5" fmla="*/ 1296 h 1408"/>
                      <a:gd name="T6" fmla="*/ 354 w 2457"/>
                      <a:gd name="T7" fmla="*/ 1377 h 1408"/>
                      <a:gd name="T8" fmla="*/ 744 w 2457"/>
                      <a:gd name="T9" fmla="*/ 1383 h 1408"/>
                      <a:gd name="T10" fmla="*/ 927 w 2457"/>
                      <a:gd name="T11" fmla="*/ 1320 h 1408"/>
                      <a:gd name="T12" fmla="*/ 2007 w 2457"/>
                      <a:gd name="T13" fmla="*/ 855 h 1408"/>
                      <a:gd name="T14" fmla="*/ 2457 w 2457"/>
                      <a:gd name="T15" fmla="*/ 0 h 1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457" h="1408">
                        <a:moveTo>
                          <a:pt x="0" y="1071"/>
                        </a:moveTo>
                        <a:cubicBezTo>
                          <a:pt x="14" y="1132"/>
                          <a:pt x="29" y="1193"/>
                          <a:pt x="51" y="1230"/>
                        </a:cubicBezTo>
                        <a:cubicBezTo>
                          <a:pt x="73" y="1267"/>
                          <a:pt x="79" y="1272"/>
                          <a:pt x="129" y="1296"/>
                        </a:cubicBezTo>
                        <a:cubicBezTo>
                          <a:pt x="179" y="1320"/>
                          <a:pt x="252" y="1363"/>
                          <a:pt x="354" y="1377"/>
                        </a:cubicBezTo>
                        <a:cubicBezTo>
                          <a:pt x="456" y="1391"/>
                          <a:pt x="648" y="1392"/>
                          <a:pt x="744" y="1383"/>
                        </a:cubicBezTo>
                        <a:cubicBezTo>
                          <a:pt x="840" y="1374"/>
                          <a:pt x="717" y="1408"/>
                          <a:pt x="927" y="1320"/>
                        </a:cubicBezTo>
                        <a:cubicBezTo>
                          <a:pt x="1137" y="1232"/>
                          <a:pt x="1752" y="1075"/>
                          <a:pt x="2007" y="855"/>
                        </a:cubicBezTo>
                        <a:cubicBezTo>
                          <a:pt x="2262" y="635"/>
                          <a:pt x="2363" y="178"/>
                          <a:pt x="2457" y="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02" name="AutoShape 54"/>
                  <p:cNvSpPr>
                    <a:spLocks noChangeAspect="1" noChangeArrowheads="1"/>
                  </p:cNvSpPr>
                  <p:nvPr/>
                </p:nvSpPr>
                <p:spPr bwMode="auto">
                  <a:xfrm rot="16200000" flipH="1">
                    <a:off x="8524" y="3426"/>
                    <a:ext cx="384" cy="153"/>
                  </a:xfrm>
                  <a:prstGeom prst="can">
                    <a:avLst>
                      <a:gd name="adj" fmla="val 36597"/>
                    </a:avLst>
                  </a:prstGeom>
                  <a:gradFill rotWithShape="0">
                    <a:gsLst>
                      <a:gs pos="0">
                        <a:srgbClr val="969696"/>
                      </a:gs>
                      <a:gs pos="100000">
                        <a:srgbClr val="969696">
                          <a:gamma/>
                          <a:shade val="20000"/>
                          <a:invGamma/>
                        </a:srgbClr>
                      </a:gs>
                    </a:gsLst>
                    <a:lin ang="54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03" name="AutoShape 53"/>
                  <p:cNvSpPr>
                    <a:spLocks noChangeAspect="1" noChangeArrowheads="1"/>
                  </p:cNvSpPr>
                  <p:nvPr/>
                </p:nvSpPr>
                <p:spPr bwMode="auto">
                  <a:xfrm rot="16200000" flipH="1">
                    <a:off x="8426" y="3386"/>
                    <a:ext cx="270" cy="234"/>
                  </a:xfrm>
                  <a:prstGeom prst="can">
                    <a:avLst>
                      <a:gd name="adj" fmla="val 12819"/>
                    </a:avLst>
                  </a:prstGeom>
                  <a:gradFill rotWithShape="0">
                    <a:gsLst>
                      <a:gs pos="0">
                        <a:srgbClr val="969696"/>
                      </a:gs>
                      <a:gs pos="100000">
                        <a:srgbClr val="969696">
                          <a:gamma/>
                          <a:shade val="20000"/>
                          <a:invGamma/>
                        </a:srgbClr>
                      </a:gs>
                    </a:gsLst>
                    <a:lin ang="54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04" name="AutoShape 52"/>
                  <p:cNvSpPr>
                    <a:spLocks noChangeAspect="1" noChangeArrowheads="1"/>
                  </p:cNvSpPr>
                  <p:nvPr/>
                </p:nvSpPr>
                <p:spPr bwMode="auto">
                  <a:xfrm rot="16200000" flipH="1">
                    <a:off x="8245" y="3375"/>
                    <a:ext cx="390" cy="237"/>
                  </a:xfrm>
                  <a:prstGeom prst="can">
                    <a:avLst>
                      <a:gd name="adj" fmla="val 21093"/>
                    </a:avLst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43137"/>
                          <a:invGamma/>
                        </a:srgbClr>
                      </a:gs>
                    </a:gsLst>
                    <a:lin ang="54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05" name="AutoShape 51"/>
                  <p:cNvSpPr>
                    <a:spLocks noChangeAspect="1" noChangeArrowheads="1"/>
                  </p:cNvSpPr>
                  <p:nvPr/>
                </p:nvSpPr>
                <p:spPr bwMode="auto">
                  <a:xfrm rot="5400000">
                    <a:off x="6286" y="3312"/>
                    <a:ext cx="396" cy="363"/>
                  </a:xfrm>
                  <a:prstGeom prst="can">
                    <a:avLst>
                      <a:gd name="adj" fmla="val 13222"/>
                    </a:avLst>
                  </a:prstGeom>
                  <a:gradFill rotWithShape="0">
                    <a:gsLst>
                      <a:gs pos="0">
                        <a:srgbClr val="969696"/>
                      </a:gs>
                      <a:gs pos="100000">
                        <a:srgbClr val="969696">
                          <a:gamma/>
                          <a:shade val="20000"/>
                          <a:invGamma/>
                        </a:srgbClr>
                      </a:gs>
                    </a:gsLst>
                    <a:lin ang="54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06" name="AutoShape 50"/>
                  <p:cNvSpPr>
                    <a:spLocks noChangeAspect="1" noChangeArrowheads="1"/>
                  </p:cNvSpPr>
                  <p:nvPr/>
                </p:nvSpPr>
                <p:spPr bwMode="auto">
                  <a:xfrm rot="5400000">
                    <a:off x="6689" y="3188"/>
                    <a:ext cx="396" cy="612"/>
                  </a:xfrm>
                  <a:prstGeom prst="can">
                    <a:avLst>
                      <a:gd name="adj" fmla="val 9337"/>
                    </a:avLst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43137"/>
                          <a:invGamma/>
                        </a:srgbClr>
                      </a:gs>
                    </a:gsLst>
                    <a:lin ang="54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07" name="AutoShape 49"/>
                  <p:cNvSpPr>
                    <a:spLocks noChangeAspect="1" noChangeArrowheads="1"/>
                  </p:cNvSpPr>
                  <p:nvPr/>
                </p:nvSpPr>
                <p:spPr bwMode="auto">
                  <a:xfrm rot="5400000">
                    <a:off x="6793" y="3405"/>
                    <a:ext cx="462" cy="177"/>
                  </a:xfrm>
                  <a:prstGeom prst="can">
                    <a:avLst>
                      <a:gd name="adj" fmla="val 18644"/>
                    </a:avLst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43137"/>
                          <a:invGamma/>
                        </a:srgbClr>
                      </a:gs>
                    </a:gsLst>
                    <a:lin ang="54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08" name="AutoShape 48"/>
                  <p:cNvSpPr>
                    <a:spLocks noChangeAspect="1" noChangeArrowheads="1"/>
                  </p:cNvSpPr>
                  <p:nvPr/>
                </p:nvSpPr>
                <p:spPr bwMode="auto">
                  <a:xfrm rot="16200000" flipH="1">
                    <a:off x="8069" y="3410"/>
                    <a:ext cx="462" cy="168"/>
                  </a:xfrm>
                  <a:prstGeom prst="can">
                    <a:avLst>
                      <a:gd name="adj" fmla="val 10713"/>
                    </a:avLst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43137"/>
                          <a:invGamma/>
                        </a:srgbClr>
                      </a:gs>
                    </a:gsLst>
                    <a:lin ang="54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09" name="Rectangle 4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941" y="3719"/>
                    <a:ext cx="138" cy="45"/>
                  </a:xfrm>
                  <a:prstGeom prst="rect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10" name="Rectangle 4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8432" y="3260"/>
                    <a:ext cx="42" cy="6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11" name="AutoShape 4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8393" y="3191"/>
                    <a:ext cx="126" cy="72"/>
                  </a:xfrm>
                  <a:prstGeom prst="can">
                    <a:avLst>
                      <a:gd name="adj" fmla="val 50000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12" name="Rectangle 4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8226" y="3730"/>
                    <a:ext cx="143" cy="40"/>
                  </a:xfrm>
                  <a:prstGeom prst="rect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13" name="AutoShape 43"/>
                  <p:cNvSpPr>
                    <a:spLocks noChangeAspect="1" noChangeArrowheads="1"/>
                  </p:cNvSpPr>
                  <p:nvPr/>
                </p:nvSpPr>
                <p:spPr bwMode="auto">
                  <a:xfrm rot="16200000" flipH="1">
                    <a:off x="7463" y="2927"/>
                    <a:ext cx="396" cy="1134"/>
                  </a:xfrm>
                  <a:prstGeom prst="can">
                    <a:avLst>
                      <a:gd name="adj" fmla="val 4534"/>
                    </a:avLst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43137"/>
                          <a:invGamma/>
                        </a:srgbClr>
                      </a:gs>
                    </a:gsLst>
                    <a:lin ang="54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14" name="Oval 4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7107" y="3302"/>
                    <a:ext cx="17" cy="38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43137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FF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15" name="Line 41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5037" y="5553"/>
                    <a:ext cx="39" cy="153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16" name="Line 4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052" y="5544"/>
                    <a:ext cx="42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43" name="Freeform 124"/>
                  <p:cNvSpPr>
                    <a:spLocks noChangeAspect="1"/>
                  </p:cNvSpPr>
                  <p:nvPr/>
                </p:nvSpPr>
                <p:spPr bwMode="auto">
                  <a:xfrm rot="21388377">
                    <a:off x="5243" y="3444"/>
                    <a:ext cx="732" cy="159"/>
                  </a:xfrm>
                  <a:custGeom>
                    <a:avLst/>
                    <a:gdLst>
                      <a:gd name="T0" fmla="*/ 0 w 732"/>
                      <a:gd name="T1" fmla="*/ 10 h 159"/>
                      <a:gd name="T2" fmla="*/ 29 w 732"/>
                      <a:gd name="T3" fmla="*/ 0 h 159"/>
                      <a:gd name="T4" fmla="*/ 120 w 732"/>
                      <a:gd name="T5" fmla="*/ 78 h 159"/>
                      <a:gd name="T6" fmla="*/ 205 w 732"/>
                      <a:gd name="T7" fmla="*/ 66 h 159"/>
                      <a:gd name="T8" fmla="*/ 370 w 732"/>
                      <a:gd name="T9" fmla="*/ 74 h 159"/>
                      <a:gd name="T10" fmla="*/ 573 w 732"/>
                      <a:gd name="T11" fmla="*/ 135 h 159"/>
                      <a:gd name="T12" fmla="*/ 732 w 732"/>
                      <a:gd name="T13" fmla="*/ 135 h 159"/>
                      <a:gd name="T14" fmla="*/ 716 w 732"/>
                      <a:gd name="T15" fmla="*/ 155 h 159"/>
                      <a:gd name="T16" fmla="*/ 558 w 732"/>
                      <a:gd name="T17" fmla="*/ 159 h 159"/>
                      <a:gd name="T18" fmla="*/ 353 w 732"/>
                      <a:gd name="T19" fmla="*/ 94 h 159"/>
                      <a:gd name="T20" fmla="*/ 188 w 732"/>
                      <a:gd name="T21" fmla="*/ 89 h 159"/>
                      <a:gd name="T22" fmla="*/ 103 w 732"/>
                      <a:gd name="T23" fmla="*/ 103 h 159"/>
                      <a:gd name="T24" fmla="*/ 0 w 732"/>
                      <a:gd name="T25" fmla="*/ 10 h 15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</a:cxnLst>
                    <a:rect l="0" t="0" r="r" b="b"/>
                    <a:pathLst>
                      <a:path w="732" h="159">
                        <a:moveTo>
                          <a:pt x="0" y="10"/>
                        </a:moveTo>
                        <a:lnTo>
                          <a:pt x="29" y="0"/>
                        </a:lnTo>
                        <a:cubicBezTo>
                          <a:pt x="49" y="11"/>
                          <a:pt x="91" y="67"/>
                          <a:pt x="120" y="78"/>
                        </a:cubicBezTo>
                        <a:cubicBezTo>
                          <a:pt x="149" y="89"/>
                          <a:pt x="164" y="66"/>
                          <a:pt x="205" y="66"/>
                        </a:cubicBezTo>
                        <a:lnTo>
                          <a:pt x="370" y="74"/>
                        </a:lnTo>
                        <a:lnTo>
                          <a:pt x="573" y="135"/>
                        </a:lnTo>
                        <a:lnTo>
                          <a:pt x="732" y="135"/>
                        </a:lnTo>
                        <a:lnTo>
                          <a:pt x="716" y="155"/>
                        </a:lnTo>
                        <a:lnTo>
                          <a:pt x="558" y="159"/>
                        </a:lnTo>
                        <a:lnTo>
                          <a:pt x="353" y="94"/>
                        </a:lnTo>
                        <a:lnTo>
                          <a:pt x="188" y="89"/>
                        </a:lnTo>
                        <a:cubicBezTo>
                          <a:pt x="147" y="90"/>
                          <a:pt x="134" y="116"/>
                          <a:pt x="103" y="103"/>
                        </a:cubicBezTo>
                        <a:lnTo>
                          <a:pt x="0" y="1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50000">
                        <a:srgbClr val="000000"/>
                      </a:gs>
                      <a:gs pos="100000">
                        <a:srgbClr val="000000">
                          <a:gamma/>
                          <a:tint val="0"/>
                          <a:invGamma/>
                        </a:srgbClr>
                      </a:gs>
                    </a:gsLst>
                    <a:lin ang="18900000" scaled="1"/>
                  </a:gra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grpSp>
              <p:nvGrpSpPr>
                <p:cNvPr id="68" name="Group 35"/>
                <p:cNvGrpSpPr>
                  <a:grpSpLocks/>
                </p:cNvGrpSpPr>
                <p:nvPr/>
              </p:nvGrpSpPr>
              <p:grpSpPr bwMode="auto">
                <a:xfrm>
                  <a:off x="2483" y="7253"/>
                  <a:ext cx="106" cy="102"/>
                  <a:chOff x="2489" y="7256"/>
                  <a:chExt cx="106" cy="99"/>
                </a:xfrm>
              </p:grpSpPr>
              <p:sp>
                <p:nvSpPr>
                  <p:cNvPr id="70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2507" y="7256"/>
                    <a:ext cx="88" cy="99"/>
                  </a:xfrm>
                  <a:prstGeom prst="ellipse">
                    <a:avLst/>
                  </a:prstGeom>
                  <a:solidFill>
                    <a:srgbClr val="969696"/>
                  </a:soli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71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2489" y="7256"/>
                    <a:ext cx="88" cy="99"/>
                  </a:xfrm>
                  <a:prstGeom prst="ellipse">
                    <a:avLst/>
                  </a:prstGeom>
                  <a:solidFill>
                    <a:srgbClr val="969696"/>
                  </a:soli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72" name="Line 36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2526" y="7256"/>
                    <a:ext cx="34" cy="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69" name="Oval 34"/>
                <p:cNvSpPr>
                  <a:spLocks noChangeAspect="1" noChangeArrowheads="1"/>
                </p:cNvSpPr>
                <p:nvPr/>
              </p:nvSpPr>
              <p:spPr bwMode="auto">
                <a:xfrm>
                  <a:off x="4811" y="8076"/>
                  <a:ext cx="119" cy="11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75686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</p:grpSp>
          <p:sp>
            <p:nvSpPr>
              <p:cNvPr id="58" name="Freeform 16"/>
              <p:cNvSpPr>
                <a:spLocks/>
              </p:cNvSpPr>
              <p:nvPr/>
            </p:nvSpPr>
            <p:spPr bwMode="auto">
              <a:xfrm>
                <a:off x="2961380" y="3620"/>
                <a:ext cx="175282" cy="63"/>
              </a:xfrm>
              <a:custGeom>
                <a:avLst/>
                <a:gdLst>
                  <a:gd name="T0" fmla="*/ 9 w 276"/>
                  <a:gd name="T1" fmla="*/ 0 h 63"/>
                  <a:gd name="T2" fmla="*/ 0 w 276"/>
                  <a:gd name="T3" fmla="*/ 57 h 63"/>
                  <a:gd name="T4" fmla="*/ 45 w 276"/>
                  <a:gd name="T5" fmla="*/ 60 h 63"/>
                  <a:gd name="T6" fmla="*/ 180 w 276"/>
                  <a:gd name="T7" fmla="*/ 63 h 63"/>
                  <a:gd name="T8" fmla="*/ 276 w 276"/>
                  <a:gd name="T9" fmla="*/ 63 h 63"/>
                  <a:gd name="T10" fmla="*/ 264 w 276"/>
                  <a:gd name="T11" fmla="*/ 0 h 63"/>
                  <a:gd name="T12" fmla="*/ 201 w 276"/>
                  <a:gd name="T13" fmla="*/ 6 h 63"/>
                  <a:gd name="T14" fmla="*/ 138 w 276"/>
                  <a:gd name="T15" fmla="*/ 6 h 63"/>
                  <a:gd name="T16" fmla="*/ 60 w 276"/>
                  <a:gd name="T17" fmla="*/ 3 h 63"/>
                  <a:gd name="T18" fmla="*/ 9 w 276"/>
                  <a:gd name="T19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76" h="63">
                    <a:moveTo>
                      <a:pt x="9" y="0"/>
                    </a:moveTo>
                    <a:lnTo>
                      <a:pt x="0" y="57"/>
                    </a:lnTo>
                    <a:lnTo>
                      <a:pt x="45" y="60"/>
                    </a:lnTo>
                    <a:lnTo>
                      <a:pt x="180" y="63"/>
                    </a:lnTo>
                    <a:lnTo>
                      <a:pt x="276" y="63"/>
                    </a:lnTo>
                    <a:lnTo>
                      <a:pt x="264" y="0"/>
                    </a:lnTo>
                    <a:lnTo>
                      <a:pt x="201" y="6"/>
                    </a:lnTo>
                    <a:cubicBezTo>
                      <a:pt x="180" y="7"/>
                      <a:pt x="161" y="6"/>
                      <a:pt x="138" y="6"/>
                    </a:cubicBezTo>
                    <a:cubicBezTo>
                      <a:pt x="115" y="6"/>
                      <a:pt x="81" y="4"/>
                      <a:pt x="60" y="3"/>
                    </a:cubicBezTo>
                    <a:cubicBezTo>
                      <a:pt x="39" y="2"/>
                      <a:pt x="9" y="0"/>
                      <a:pt x="9" y="0"/>
                    </a:cubicBezTo>
                    <a:close/>
                  </a:path>
                </a:pathLst>
              </a:custGeom>
              <a:solidFill>
                <a:srgbClr val="EAEAEA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  <p:sp>
            <p:nvSpPr>
              <p:cNvPr id="59" name="Line 15"/>
              <p:cNvSpPr>
                <a:spLocks noChangeShapeType="1"/>
              </p:cNvSpPr>
              <p:nvPr/>
            </p:nvSpPr>
            <p:spPr bwMode="auto">
              <a:xfrm>
                <a:off x="3038225" y="3645"/>
                <a:ext cx="0" cy="3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  <p:sp>
            <p:nvSpPr>
              <p:cNvPr id="60" name="Line 14"/>
              <p:cNvSpPr>
                <a:spLocks noChangeShapeType="1"/>
              </p:cNvSpPr>
              <p:nvPr/>
            </p:nvSpPr>
            <p:spPr bwMode="auto">
              <a:xfrm>
                <a:off x="3055372" y="3645"/>
                <a:ext cx="0" cy="3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  <p:sp>
            <p:nvSpPr>
              <p:cNvPr id="61" name="Line 13"/>
              <p:cNvSpPr>
                <a:spLocks noChangeShapeType="1"/>
              </p:cNvSpPr>
              <p:nvPr/>
            </p:nvSpPr>
            <p:spPr bwMode="auto">
              <a:xfrm>
                <a:off x="3072520" y="3645"/>
                <a:ext cx="0" cy="3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  <p:sp>
            <p:nvSpPr>
              <p:cNvPr id="62" name="Line 12"/>
              <p:cNvSpPr>
                <a:spLocks noChangeShapeType="1"/>
              </p:cNvSpPr>
              <p:nvPr/>
            </p:nvSpPr>
            <p:spPr bwMode="auto">
              <a:xfrm>
                <a:off x="3089667" y="3645"/>
                <a:ext cx="0" cy="3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  <p:sp>
            <p:nvSpPr>
              <p:cNvPr id="63" name="Line 11"/>
              <p:cNvSpPr>
                <a:spLocks noChangeShapeType="1"/>
              </p:cNvSpPr>
              <p:nvPr/>
            </p:nvSpPr>
            <p:spPr bwMode="auto">
              <a:xfrm>
                <a:off x="3107449" y="3645"/>
                <a:ext cx="0" cy="3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  <p:sp>
            <p:nvSpPr>
              <p:cNvPr id="64" name="Line 10"/>
              <p:cNvSpPr>
                <a:spLocks noChangeShapeType="1"/>
              </p:cNvSpPr>
              <p:nvPr/>
            </p:nvSpPr>
            <p:spPr bwMode="auto">
              <a:xfrm>
                <a:off x="3003931" y="3645"/>
                <a:ext cx="0" cy="3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  <p:sp>
            <p:nvSpPr>
              <p:cNvPr id="65" name="Line 9"/>
              <p:cNvSpPr>
                <a:spLocks noChangeShapeType="1"/>
              </p:cNvSpPr>
              <p:nvPr/>
            </p:nvSpPr>
            <p:spPr bwMode="auto">
              <a:xfrm>
                <a:off x="3021078" y="3645"/>
                <a:ext cx="0" cy="3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  <p:sp>
            <p:nvSpPr>
              <p:cNvPr id="66" name="Line 8"/>
              <p:cNvSpPr>
                <a:spLocks noChangeShapeType="1"/>
              </p:cNvSpPr>
              <p:nvPr/>
            </p:nvSpPr>
            <p:spPr bwMode="auto">
              <a:xfrm>
                <a:off x="4703" y="3645"/>
                <a:ext cx="0" cy="3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</p:grpSp>
        <p:sp>
          <p:nvSpPr>
            <p:cNvPr id="360" name="矩形 359"/>
            <p:cNvSpPr>
              <a:spLocks noChangeAspect="1"/>
            </p:cNvSpPr>
            <p:nvPr/>
          </p:nvSpPr>
          <p:spPr>
            <a:xfrm>
              <a:off x="9407002" y="2415329"/>
              <a:ext cx="299638" cy="1195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华文仿宋" panose="02010600040101010101" pitchFamily="2" charset="-122"/>
              </a:endParaRPr>
            </a:p>
          </p:txBody>
        </p:sp>
        <p:cxnSp>
          <p:nvCxnSpPr>
            <p:cNvPr id="370" name="直接连接符 369"/>
            <p:cNvCxnSpPr>
              <a:stCxn id="153" idx="2"/>
            </p:cNvCxnSpPr>
            <p:nvPr/>
          </p:nvCxnSpPr>
          <p:spPr>
            <a:xfrm>
              <a:off x="10977630" y="2742839"/>
              <a:ext cx="272987" cy="84689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1" name="TextBox 370"/>
            <p:cNvSpPr txBox="1"/>
            <p:nvPr/>
          </p:nvSpPr>
          <p:spPr>
            <a:xfrm>
              <a:off x="10030882" y="3635285"/>
              <a:ext cx="18004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>
                  <a:ea typeface="华文仿宋" panose="02010600040101010101" pitchFamily="2" charset="-122"/>
                </a:rPr>
                <a:t>望远镜方位调节螺丝</a:t>
              </a:r>
            </a:p>
          </p:txBody>
        </p:sp>
        <p:cxnSp>
          <p:nvCxnSpPr>
            <p:cNvPr id="347" name="直接连接符 346"/>
            <p:cNvCxnSpPr>
              <a:endCxn id="348" idx="0"/>
            </p:cNvCxnSpPr>
            <p:nvPr/>
          </p:nvCxnSpPr>
          <p:spPr>
            <a:xfrm>
              <a:off x="9739393" y="2862628"/>
              <a:ext cx="1274072" cy="1154447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8" name="TextBox 347"/>
            <p:cNvSpPr txBox="1"/>
            <p:nvPr/>
          </p:nvSpPr>
          <p:spPr>
            <a:xfrm>
              <a:off x="10023450" y="4017075"/>
              <a:ext cx="198002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>
                  <a:ea typeface="华文仿宋" panose="02010600040101010101" pitchFamily="2" charset="-122"/>
                </a:rPr>
                <a:t>载物台倾斜度调节螺丝</a:t>
              </a:r>
            </a:p>
          </p:txBody>
        </p:sp>
      </p:grpSp>
      <p:grpSp>
        <p:nvGrpSpPr>
          <p:cNvPr id="409" name="组合 408"/>
          <p:cNvGrpSpPr/>
          <p:nvPr/>
        </p:nvGrpSpPr>
        <p:grpSpPr>
          <a:xfrm>
            <a:off x="7048928" y="4385368"/>
            <a:ext cx="1259656" cy="1259436"/>
            <a:chOff x="8488603" y="2104603"/>
            <a:chExt cx="1259656" cy="1259436"/>
          </a:xfrm>
        </p:grpSpPr>
        <p:sp>
          <p:nvSpPr>
            <p:cNvPr id="410" name="Oval 51"/>
            <p:cNvSpPr>
              <a:spLocks noChangeAspect="1" noChangeArrowheads="1"/>
            </p:cNvSpPr>
            <p:nvPr/>
          </p:nvSpPr>
          <p:spPr bwMode="auto">
            <a:xfrm>
              <a:off x="8488603" y="2104603"/>
              <a:ext cx="1259656" cy="125943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411" name="Oval 50"/>
            <p:cNvSpPr>
              <a:spLocks noChangeAspect="1" noChangeArrowheads="1"/>
            </p:cNvSpPr>
            <p:nvPr/>
          </p:nvSpPr>
          <p:spPr bwMode="auto">
            <a:xfrm>
              <a:off x="8653265" y="2393579"/>
              <a:ext cx="92062" cy="9648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412" name="Oval 49"/>
            <p:cNvSpPr>
              <a:spLocks noChangeAspect="1" noChangeArrowheads="1"/>
            </p:cNvSpPr>
            <p:nvPr/>
          </p:nvSpPr>
          <p:spPr bwMode="auto">
            <a:xfrm>
              <a:off x="9524330" y="2393579"/>
              <a:ext cx="92062" cy="96489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413" name="Oval 48"/>
            <p:cNvSpPr>
              <a:spLocks noChangeAspect="1" noChangeArrowheads="1"/>
            </p:cNvSpPr>
            <p:nvPr/>
          </p:nvSpPr>
          <p:spPr bwMode="auto">
            <a:xfrm>
              <a:off x="9091351" y="3194007"/>
              <a:ext cx="92062" cy="9648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grpSp>
          <p:nvGrpSpPr>
            <p:cNvPr id="414" name="Group 45"/>
            <p:cNvGrpSpPr>
              <a:grpSpLocks noChangeAspect="1"/>
            </p:cNvGrpSpPr>
            <p:nvPr/>
          </p:nvGrpSpPr>
          <p:grpSpPr bwMode="auto">
            <a:xfrm>
              <a:off x="8762248" y="2254256"/>
              <a:ext cx="740302" cy="726207"/>
              <a:chOff x="4737" y="11436"/>
              <a:chExt cx="2838" cy="2677"/>
            </a:xfrm>
          </p:grpSpPr>
          <p:sp>
            <p:nvSpPr>
              <p:cNvPr id="422" name="Rectangle 47" descr="小纸屑"/>
              <p:cNvSpPr>
                <a:spLocks noChangeAspect="1" noChangeArrowheads="1"/>
              </p:cNvSpPr>
              <p:nvPr/>
            </p:nvSpPr>
            <p:spPr bwMode="auto">
              <a:xfrm>
                <a:off x="4740" y="13938"/>
                <a:ext cx="2835" cy="175"/>
              </a:xfrm>
              <a:prstGeom prst="rect">
                <a:avLst/>
              </a:prstGeom>
              <a:pattFill prst="smConfetti">
                <a:fgClr>
                  <a:srgbClr val="000000"/>
                </a:fgClr>
                <a:bgClr>
                  <a:srgbClr val="FFFFFF"/>
                </a:bgClr>
              </a:patt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  <p:sp>
            <p:nvSpPr>
              <p:cNvPr id="423" name="AutoShape 46"/>
              <p:cNvSpPr>
                <a:spLocks noChangeAspect="1" noChangeArrowheads="1"/>
              </p:cNvSpPr>
              <p:nvPr/>
            </p:nvSpPr>
            <p:spPr bwMode="auto">
              <a:xfrm>
                <a:off x="4737" y="11436"/>
                <a:ext cx="2835" cy="2499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</p:grpSp>
        <p:sp>
          <p:nvSpPr>
            <p:cNvPr id="415" name="Rectangle 41"/>
            <p:cNvSpPr>
              <a:spLocks noChangeAspect="1" noChangeArrowheads="1"/>
            </p:cNvSpPr>
            <p:nvPr/>
          </p:nvSpPr>
          <p:spPr bwMode="auto">
            <a:xfrm>
              <a:off x="9527946" y="2817955"/>
              <a:ext cx="109839" cy="20123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仿宋" panose="02010600040101010101" pitchFamily="2" charset="-122"/>
                  <a:cs typeface="Times New Roman" pitchFamily="18" charset="0"/>
                </a:rPr>
                <a:t>C</a:t>
              </a:r>
              <a:endPara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华文仿宋" panose="02010600040101010101" pitchFamily="2" charset="-122"/>
                <a:cs typeface="宋体" pitchFamily="2" charset="-122"/>
              </a:endParaRPr>
            </a:p>
          </p:txBody>
        </p:sp>
        <p:sp>
          <p:nvSpPr>
            <p:cNvPr id="416" name="Rectangle 40"/>
            <p:cNvSpPr>
              <a:spLocks noChangeAspect="1" noChangeArrowheads="1"/>
            </p:cNvSpPr>
            <p:nvPr/>
          </p:nvSpPr>
          <p:spPr bwMode="auto">
            <a:xfrm>
              <a:off x="8599077" y="2814146"/>
              <a:ext cx="137775" cy="26344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仿宋" panose="02010600040101010101" pitchFamily="2" charset="-122"/>
                  <a:cs typeface="Times New Roman" pitchFamily="18" charset="0"/>
                </a:rPr>
                <a:t>B</a:t>
              </a:r>
              <a:endPara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华文仿宋" panose="02010600040101010101" pitchFamily="2" charset="-122"/>
                <a:cs typeface="宋体" pitchFamily="2" charset="-122"/>
              </a:endParaRPr>
            </a:p>
          </p:txBody>
        </p:sp>
        <p:sp>
          <p:nvSpPr>
            <p:cNvPr id="417" name="Rectangle 39"/>
            <p:cNvSpPr>
              <a:spLocks noChangeAspect="1" noChangeArrowheads="1"/>
            </p:cNvSpPr>
            <p:nvPr/>
          </p:nvSpPr>
          <p:spPr bwMode="auto">
            <a:xfrm>
              <a:off x="9072083" y="2114220"/>
              <a:ext cx="118093" cy="179013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仿宋" panose="02010600040101010101" pitchFamily="2" charset="-122"/>
                  <a:cs typeface="Times New Roman" pitchFamily="18" charset="0"/>
                </a:rPr>
                <a:t>A</a:t>
              </a:r>
              <a:endPara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华文仿宋" panose="02010600040101010101" pitchFamily="2" charset="-122"/>
                <a:cs typeface="宋体" pitchFamily="2" charset="-122"/>
              </a:endParaRPr>
            </a:p>
          </p:txBody>
        </p:sp>
        <p:sp>
          <p:nvSpPr>
            <p:cNvPr id="418" name="AutoShape 46"/>
            <p:cNvSpPr>
              <a:spLocks noChangeAspect="1" noChangeArrowheads="1"/>
            </p:cNvSpPr>
            <p:nvPr/>
          </p:nvSpPr>
          <p:spPr bwMode="auto">
            <a:xfrm flipV="1">
              <a:off x="8686056" y="2433032"/>
              <a:ext cx="887423" cy="813504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419" name="Rectangle 39"/>
            <p:cNvSpPr>
              <a:spLocks noChangeAspect="1" noChangeArrowheads="1"/>
            </p:cNvSpPr>
            <p:nvPr/>
          </p:nvSpPr>
          <p:spPr bwMode="auto">
            <a:xfrm>
              <a:off x="8698853" y="2249273"/>
              <a:ext cx="118093" cy="179013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仿宋" panose="02010600040101010101" pitchFamily="2" charset="-122"/>
                  <a:cs typeface="Times New Roman" pitchFamily="18" charset="0"/>
                </a:rPr>
                <a:t>1</a:t>
              </a:r>
              <a:endPara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华文仿宋" panose="02010600040101010101" pitchFamily="2" charset="-122"/>
                <a:cs typeface="宋体" pitchFamily="2" charset="-122"/>
              </a:endParaRPr>
            </a:p>
          </p:txBody>
        </p:sp>
        <p:sp>
          <p:nvSpPr>
            <p:cNvPr id="420" name="Rectangle 39"/>
            <p:cNvSpPr>
              <a:spLocks noChangeAspect="1" noChangeArrowheads="1"/>
            </p:cNvSpPr>
            <p:nvPr/>
          </p:nvSpPr>
          <p:spPr bwMode="auto">
            <a:xfrm>
              <a:off x="9569111" y="2488481"/>
              <a:ext cx="118093" cy="179013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仿宋" panose="02010600040101010101" pitchFamily="2" charset="-122"/>
                  <a:cs typeface="Times New Roman" pitchFamily="18" charset="0"/>
                </a:rPr>
                <a:t>2</a:t>
              </a:r>
              <a:endPara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华文仿宋" panose="02010600040101010101" pitchFamily="2" charset="-122"/>
                <a:cs typeface="宋体" pitchFamily="2" charset="-122"/>
              </a:endParaRPr>
            </a:p>
          </p:txBody>
        </p:sp>
        <p:sp>
          <p:nvSpPr>
            <p:cNvPr id="421" name="Rectangle 39"/>
            <p:cNvSpPr>
              <a:spLocks noChangeAspect="1" noChangeArrowheads="1"/>
            </p:cNvSpPr>
            <p:nvPr/>
          </p:nvSpPr>
          <p:spPr bwMode="auto">
            <a:xfrm>
              <a:off x="9226512" y="3152744"/>
              <a:ext cx="118093" cy="179013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仿宋" panose="02010600040101010101" pitchFamily="2" charset="-122"/>
                  <a:cs typeface="Times New Roman" pitchFamily="18" charset="0"/>
                </a:rPr>
                <a:t>3</a:t>
              </a:r>
              <a:endPara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华文仿宋" panose="02010600040101010101" pitchFamily="2" charset="-122"/>
                <a:cs typeface="宋体" pitchFamily="2" charset="-122"/>
              </a:endParaRPr>
            </a:p>
          </p:txBody>
        </p:sp>
      </p:grpSp>
      <p:cxnSp>
        <p:nvCxnSpPr>
          <p:cNvPr id="426" name="直接连接符 425"/>
          <p:cNvCxnSpPr>
            <a:stCxn id="423" idx="0"/>
            <a:endCxn id="423" idx="2"/>
          </p:cNvCxnSpPr>
          <p:nvPr/>
        </p:nvCxnSpPr>
        <p:spPr>
          <a:xfrm flipH="1">
            <a:off x="7322573" y="4535021"/>
            <a:ext cx="369760" cy="67792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8" name="直接连接符 427"/>
          <p:cNvCxnSpPr>
            <a:stCxn id="423" idx="0"/>
            <a:endCxn id="423" idx="4"/>
          </p:cNvCxnSpPr>
          <p:nvPr/>
        </p:nvCxnSpPr>
        <p:spPr>
          <a:xfrm>
            <a:off x="7692333" y="4535021"/>
            <a:ext cx="369759" cy="67792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" name="TextBox 429"/>
          <p:cNvSpPr txBox="1"/>
          <p:nvPr/>
        </p:nvSpPr>
        <p:spPr>
          <a:xfrm>
            <a:off x="6248721" y="5778633"/>
            <a:ext cx="2877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400" dirty="0">
                <a:ea typeface="华文仿宋" panose="02010600040101010101" pitchFamily="2" charset="-122"/>
              </a:rPr>
              <a:t>载物台俯视图</a:t>
            </a:r>
            <a:endParaRPr lang="en-US" altLang="zh-CN" sz="1400" dirty="0">
              <a:ea typeface="华文仿宋" panose="02010600040101010101" pitchFamily="2" charset="-122"/>
            </a:endParaRPr>
          </a:p>
          <a:p>
            <a:pPr algn="ctr"/>
            <a:r>
              <a:rPr lang="zh-CN" altLang="en-US" sz="1400" dirty="0">
                <a:ea typeface="华文仿宋" panose="02010600040101010101" pitchFamily="2" charset="-122"/>
              </a:rPr>
              <a:t>（调节螺丝与光学面的对应关系）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8871931" y="4149968"/>
            <a:ext cx="3283906" cy="2253011"/>
            <a:chOff x="8871931" y="4149968"/>
            <a:chExt cx="3283906" cy="2253011"/>
          </a:xfrm>
        </p:grpSpPr>
        <p:sp>
          <p:nvSpPr>
            <p:cNvPr id="365" name="矩形 364"/>
            <p:cNvSpPr/>
            <p:nvPr/>
          </p:nvSpPr>
          <p:spPr>
            <a:xfrm>
              <a:off x="10589416" y="4149968"/>
              <a:ext cx="1566421" cy="194523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434" name="矩形 433"/>
            <p:cNvSpPr/>
            <p:nvPr/>
          </p:nvSpPr>
          <p:spPr>
            <a:xfrm>
              <a:off x="8931593" y="4149968"/>
              <a:ext cx="1566421" cy="194523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华文仿宋" panose="02010600040101010101" pitchFamily="2" charset="-122"/>
              </a:endParaRPr>
            </a:p>
          </p:txBody>
        </p:sp>
        <p:grpSp>
          <p:nvGrpSpPr>
            <p:cNvPr id="432" name="组合 431"/>
            <p:cNvGrpSpPr/>
            <p:nvPr/>
          </p:nvGrpSpPr>
          <p:grpSpPr>
            <a:xfrm>
              <a:off x="8871931" y="4237049"/>
              <a:ext cx="3142803" cy="1462505"/>
              <a:chOff x="8942267" y="4562353"/>
              <a:chExt cx="3142803" cy="1462505"/>
            </a:xfrm>
          </p:grpSpPr>
          <p:grpSp>
            <p:nvGrpSpPr>
              <p:cNvPr id="349" name="组合 348"/>
              <p:cNvGrpSpPr/>
              <p:nvPr/>
            </p:nvGrpSpPr>
            <p:grpSpPr>
              <a:xfrm>
                <a:off x="9282253" y="4932947"/>
                <a:ext cx="1093229" cy="1091911"/>
                <a:chOff x="10222393" y="4815039"/>
                <a:chExt cx="1093229" cy="1091911"/>
              </a:xfrm>
            </p:grpSpPr>
            <p:sp>
              <p:nvSpPr>
                <p:cNvPr id="350" name="Oval 376"/>
                <p:cNvSpPr>
                  <a:spLocks noChangeAspect="1" noChangeArrowheads="1"/>
                </p:cNvSpPr>
                <p:nvPr/>
              </p:nvSpPr>
              <p:spPr bwMode="auto">
                <a:xfrm>
                  <a:off x="10224836" y="4815039"/>
                  <a:ext cx="1090786" cy="109064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51" name="Line 375"/>
                <p:cNvSpPr>
                  <a:spLocks noChangeAspect="1" noChangeShapeType="1"/>
                </p:cNvSpPr>
                <p:nvPr/>
              </p:nvSpPr>
              <p:spPr bwMode="auto">
                <a:xfrm>
                  <a:off x="10330964" y="5025803"/>
                  <a:ext cx="862216" cy="63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52" name="Line 374"/>
                <p:cNvSpPr>
                  <a:spLocks noChangeAspect="1" noChangeShapeType="1"/>
                </p:cNvSpPr>
                <p:nvPr/>
              </p:nvSpPr>
              <p:spPr bwMode="auto">
                <a:xfrm>
                  <a:off x="10222393" y="5358455"/>
                  <a:ext cx="108189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53" name="Line 373"/>
                <p:cNvSpPr>
                  <a:spLocks noChangeAspect="1" noChangeShapeType="1"/>
                </p:cNvSpPr>
                <p:nvPr/>
              </p:nvSpPr>
              <p:spPr bwMode="auto">
                <a:xfrm>
                  <a:off x="10763342" y="4822022"/>
                  <a:ext cx="635" cy="70656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54" name="Freeform 372"/>
                <p:cNvSpPr>
                  <a:spLocks noChangeAspect="1"/>
                </p:cNvSpPr>
                <p:nvPr/>
              </p:nvSpPr>
              <p:spPr bwMode="auto">
                <a:xfrm>
                  <a:off x="10601438" y="5524781"/>
                  <a:ext cx="318728" cy="382169"/>
                </a:xfrm>
                <a:custGeom>
                  <a:avLst/>
                  <a:gdLst>
                    <a:gd name="T0" fmla="*/ 0 w 817"/>
                    <a:gd name="T1" fmla="*/ 915 h 982"/>
                    <a:gd name="T2" fmla="*/ 0 w 817"/>
                    <a:gd name="T3" fmla="*/ 0 h 982"/>
                    <a:gd name="T4" fmla="*/ 817 w 817"/>
                    <a:gd name="T5" fmla="*/ 0 h 982"/>
                    <a:gd name="T6" fmla="*/ 817 w 817"/>
                    <a:gd name="T7" fmla="*/ 915 h 982"/>
                    <a:gd name="T8" fmla="*/ 628 w 817"/>
                    <a:gd name="T9" fmla="*/ 961 h 982"/>
                    <a:gd name="T10" fmla="*/ 405 w 817"/>
                    <a:gd name="T11" fmla="*/ 982 h 982"/>
                    <a:gd name="T12" fmla="*/ 187 w 817"/>
                    <a:gd name="T13" fmla="*/ 960 h 982"/>
                    <a:gd name="T14" fmla="*/ 0 w 817"/>
                    <a:gd name="T15" fmla="*/ 915 h 9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817" h="982">
                      <a:moveTo>
                        <a:pt x="0" y="915"/>
                      </a:moveTo>
                      <a:lnTo>
                        <a:pt x="0" y="0"/>
                      </a:lnTo>
                      <a:lnTo>
                        <a:pt x="817" y="0"/>
                      </a:lnTo>
                      <a:lnTo>
                        <a:pt x="817" y="915"/>
                      </a:lnTo>
                      <a:lnTo>
                        <a:pt x="628" y="961"/>
                      </a:lnTo>
                      <a:lnTo>
                        <a:pt x="405" y="982"/>
                      </a:lnTo>
                      <a:lnTo>
                        <a:pt x="187" y="960"/>
                      </a:lnTo>
                      <a:lnTo>
                        <a:pt x="0" y="915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55" name="Line 371"/>
                <p:cNvSpPr>
                  <a:spLocks noChangeAspect="1" noChangeShapeType="1"/>
                </p:cNvSpPr>
                <p:nvPr/>
              </p:nvSpPr>
              <p:spPr bwMode="auto">
                <a:xfrm>
                  <a:off x="10685882" y="5661904"/>
                  <a:ext cx="151745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56" name="Line 370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0685575" y="5661904"/>
                  <a:ext cx="152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57" name="Line 368"/>
                <p:cNvSpPr>
                  <a:spLocks noChangeAspect="1" noChangeShapeType="1"/>
                </p:cNvSpPr>
                <p:nvPr/>
              </p:nvSpPr>
              <p:spPr bwMode="auto">
                <a:xfrm>
                  <a:off x="10483666" y="5420174"/>
                  <a:ext cx="151745" cy="0"/>
                </a:xfrm>
                <a:prstGeom prst="line">
                  <a:avLst/>
                </a:prstGeom>
                <a:noFill/>
                <a:ln w="25400">
                  <a:solidFill>
                    <a:srgbClr val="00B05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59" name="Line 367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0483676" y="5428966"/>
                  <a:ext cx="151725" cy="0"/>
                </a:xfrm>
                <a:prstGeom prst="line">
                  <a:avLst/>
                </a:prstGeom>
                <a:noFill/>
                <a:ln w="25400">
                  <a:solidFill>
                    <a:srgbClr val="00B05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</p:grpSp>
          <p:cxnSp>
            <p:nvCxnSpPr>
              <p:cNvPr id="26" name="直接箭头连接符 25"/>
              <p:cNvCxnSpPr/>
              <p:nvPr/>
            </p:nvCxnSpPr>
            <p:spPr>
              <a:xfrm flipV="1">
                <a:off x="9298785" y="5539950"/>
                <a:ext cx="0" cy="21600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/>
              <p:nvPr/>
            </p:nvCxnSpPr>
            <p:spPr>
              <a:xfrm>
                <a:off x="9140525" y="5534817"/>
                <a:ext cx="341508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9" name="直接连接符 368"/>
              <p:cNvCxnSpPr/>
              <p:nvPr/>
            </p:nvCxnSpPr>
            <p:spPr>
              <a:xfrm>
                <a:off x="9125587" y="5344174"/>
                <a:ext cx="341508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2" name="直接箭头连接符 371"/>
              <p:cNvCxnSpPr/>
              <p:nvPr/>
            </p:nvCxnSpPr>
            <p:spPr>
              <a:xfrm>
                <a:off x="9298785" y="5138434"/>
                <a:ext cx="0" cy="21600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4" name="TextBox 373"/>
              <p:cNvSpPr txBox="1"/>
              <p:nvPr/>
            </p:nvSpPr>
            <p:spPr>
              <a:xfrm>
                <a:off x="8942267" y="5256681"/>
                <a:ext cx="4138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i="1" dirty="0">
                    <a:solidFill>
                      <a:srgbClr val="FF0000"/>
                    </a:solidFill>
                    <a:latin typeface="Times New Roman" pitchFamily="18" charset="0"/>
                    <a:ea typeface="华文仿宋" panose="02010600040101010101" pitchFamily="2" charset="-122"/>
                    <a:cs typeface="Times New Roman" pitchFamily="18" charset="0"/>
                  </a:rPr>
                  <a:t>h</a:t>
                </a:r>
                <a:r>
                  <a:rPr lang="en-US" altLang="zh-CN" sz="1400" dirty="0">
                    <a:solidFill>
                      <a:srgbClr val="FF0000"/>
                    </a:solidFill>
                    <a:latin typeface="Times New Roman" pitchFamily="18" charset="0"/>
                    <a:ea typeface="华文仿宋" panose="02010600040101010101" pitchFamily="2" charset="-122"/>
                    <a:cs typeface="Times New Roman" pitchFamily="18" charset="0"/>
                  </a:rPr>
                  <a:t>/2</a:t>
                </a:r>
                <a:endParaRPr lang="zh-CN" altLang="en-US" sz="1400" dirty="0">
                  <a:solidFill>
                    <a:srgbClr val="FF0000"/>
                  </a:solidFill>
                  <a:latin typeface="Times New Roman" pitchFamily="18" charset="0"/>
                  <a:ea typeface="华文仿宋" panose="02010600040101010101" pitchFamily="2" charset="-122"/>
                  <a:cs typeface="Times New Roman" pitchFamily="18" charset="0"/>
                </a:endParaRPr>
              </a:p>
            </p:txBody>
          </p:sp>
          <p:grpSp>
            <p:nvGrpSpPr>
              <p:cNvPr id="375" name="组合 374"/>
              <p:cNvGrpSpPr/>
              <p:nvPr/>
            </p:nvGrpSpPr>
            <p:grpSpPr>
              <a:xfrm>
                <a:off x="10994284" y="4932693"/>
                <a:ext cx="1090786" cy="1091911"/>
                <a:chOff x="10216044" y="4815039"/>
                <a:chExt cx="1090786" cy="1091911"/>
              </a:xfrm>
            </p:grpSpPr>
            <p:sp>
              <p:nvSpPr>
                <p:cNvPr id="376" name="Oval 376"/>
                <p:cNvSpPr>
                  <a:spLocks noChangeAspect="1" noChangeArrowheads="1"/>
                </p:cNvSpPr>
                <p:nvPr/>
              </p:nvSpPr>
              <p:spPr bwMode="auto">
                <a:xfrm>
                  <a:off x="10216044" y="4815039"/>
                  <a:ext cx="1090786" cy="109064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77" name="Line 375"/>
                <p:cNvSpPr>
                  <a:spLocks noChangeAspect="1" noChangeShapeType="1"/>
                </p:cNvSpPr>
                <p:nvPr/>
              </p:nvSpPr>
              <p:spPr bwMode="auto">
                <a:xfrm>
                  <a:off x="10330964" y="5025803"/>
                  <a:ext cx="862216" cy="63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78" name="Line 374"/>
                <p:cNvSpPr>
                  <a:spLocks noChangeAspect="1" noChangeShapeType="1"/>
                </p:cNvSpPr>
                <p:nvPr/>
              </p:nvSpPr>
              <p:spPr bwMode="auto">
                <a:xfrm>
                  <a:off x="10222393" y="5358455"/>
                  <a:ext cx="108189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79" name="Line 373"/>
                <p:cNvSpPr>
                  <a:spLocks noChangeAspect="1" noChangeShapeType="1"/>
                </p:cNvSpPr>
                <p:nvPr/>
              </p:nvSpPr>
              <p:spPr bwMode="auto">
                <a:xfrm>
                  <a:off x="10763342" y="4822022"/>
                  <a:ext cx="635" cy="70656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80" name="Freeform 372"/>
                <p:cNvSpPr>
                  <a:spLocks noChangeAspect="1"/>
                </p:cNvSpPr>
                <p:nvPr/>
              </p:nvSpPr>
              <p:spPr bwMode="auto">
                <a:xfrm>
                  <a:off x="10601438" y="5524781"/>
                  <a:ext cx="318728" cy="382169"/>
                </a:xfrm>
                <a:custGeom>
                  <a:avLst/>
                  <a:gdLst>
                    <a:gd name="T0" fmla="*/ 0 w 817"/>
                    <a:gd name="T1" fmla="*/ 915 h 982"/>
                    <a:gd name="T2" fmla="*/ 0 w 817"/>
                    <a:gd name="T3" fmla="*/ 0 h 982"/>
                    <a:gd name="T4" fmla="*/ 817 w 817"/>
                    <a:gd name="T5" fmla="*/ 0 h 982"/>
                    <a:gd name="T6" fmla="*/ 817 w 817"/>
                    <a:gd name="T7" fmla="*/ 915 h 982"/>
                    <a:gd name="T8" fmla="*/ 628 w 817"/>
                    <a:gd name="T9" fmla="*/ 961 h 982"/>
                    <a:gd name="T10" fmla="*/ 405 w 817"/>
                    <a:gd name="T11" fmla="*/ 982 h 982"/>
                    <a:gd name="T12" fmla="*/ 187 w 817"/>
                    <a:gd name="T13" fmla="*/ 960 h 982"/>
                    <a:gd name="T14" fmla="*/ 0 w 817"/>
                    <a:gd name="T15" fmla="*/ 915 h 9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817" h="982">
                      <a:moveTo>
                        <a:pt x="0" y="915"/>
                      </a:moveTo>
                      <a:lnTo>
                        <a:pt x="0" y="0"/>
                      </a:lnTo>
                      <a:lnTo>
                        <a:pt x="817" y="0"/>
                      </a:lnTo>
                      <a:lnTo>
                        <a:pt x="817" y="915"/>
                      </a:lnTo>
                      <a:lnTo>
                        <a:pt x="628" y="961"/>
                      </a:lnTo>
                      <a:lnTo>
                        <a:pt x="405" y="982"/>
                      </a:lnTo>
                      <a:lnTo>
                        <a:pt x="187" y="960"/>
                      </a:lnTo>
                      <a:lnTo>
                        <a:pt x="0" y="915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81" name="Line 371"/>
                <p:cNvSpPr>
                  <a:spLocks noChangeAspect="1" noChangeShapeType="1"/>
                </p:cNvSpPr>
                <p:nvPr/>
              </p:nvSpPr>
              <p:spPr bwMode="auto">
                <a:xfrm>
                  <a:off x="10685882" y="5661904"/>
                  <a:ext cx="151745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82" name="Line 370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0685575" y="5661904"/>
                  <a:ext cx="152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83" name="Line 368"/>
                <p:cNvSpPr>
                  <a:spLocks noChangeAspect="1" noChangeShapeType="1"/>
                </p:cNvSpPr>
                <p:nvPr/>
              </p:nvSpPr>
              <p:spPr bwMode="auto">
                <a:xfrm>
                  <a:off x="10483666" y="5235542"/>
                  <a:ext cx="151745" cy="0"/>
                </a:xfrm>
                <a:prstGeom prst="line">
                  <a:avLst/>
                </a:prstGeom>
                <a:noFill/>
                <a:ln w="25400">
                  <a:solidFill>
                    <a:srgbClr val="00B05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84" name="Line 367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0483676" y="5244334"/>
                  <a:ext cx="151725" cy="0"/>
                </a:xfrm>
                <a:prstGeom prst="line">
                  <a:avLst/>
                </a:prstGeom>
                <a:noFill/>
                <a:ln w="25400">
                  <a:solidFill>
                    <a:srgbClr val="00B05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</p:grpSp>
          <p:cxnSp>
            <p:nvCxnSpPr>
              <p:cNvPr id="385" name="直接箭头连接符 384"/>
              <p:cNvCxnSpPr/>
              <p:nvPr/>
            </p:nvCxnSpPr>
            <p:spPr>
              <a:xfrm flipV="1">
                <a:off x="11017165" y="5355064"/>
                <a:ext cx="0" cy="43200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6" name="直接连接符 385"/>
              <p:cNvCxnSpPr/>
              <p:nvPr/>
            </p:nvCxnSpPr>
            <p:spPr>
              <a:xfrm>
                <a:off x="10858905" y="5349931"/>
                <a:ext cx="341508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7" name="直接连接符 386"/>
              <p:cNvCxnSpPr/>
              <p:nvPr/>
            </p:nvCxnSpPr>
            <p:spPr>
              <a:xfrm>
                <a:off x="10843967" y="5159288"/>
                <a:ext cx="341508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8" name="直接箭头连接符 387"/>
              <p:cNvCxnSpPr/>
              <p:nvPr/>
            </p:nvCxnSpPr>
            <p:spPr>
              <a:xfrm>
                <a:off x="11017165" y="4953548"/>
                <a:ext cx="0" cy="21600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9" name="TextBox 388"/>
              <p:cNvSpPr txBox="1"/>
              <p:nvPr/>
            </p:nvSpPr>
            <p:spPr>
              <a:xfrm>
                <a:off x="10660647" y="5089379"/>
                <a:ext cx="4138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i="1" dirty="0">
                    <a:solidFill>
                      <a:srgbClr val="FF0000"/>
                    </a:solidFill>
                    <a:latin typeface="Times New Roman" pitchFamily="18" charset="0"/>
                    <a:ea typeface="华文仿宋" panose="02010600040101010101" pitchFamily="2" charset="-122"/>
                    <a:cs typeface="Times New Roman" pitchFamily="18" charset="0"/>
                  </a:rPr>
                  <a:t>h</a:t>
                </a:r>
                <a:r>
                  <a:rPr lang="en-US" altLang="zh-CN" sz="1400" dirty="0">
                    <a:solidFill>
                      <a:srgbClr val="FF0000"/>
                    </a:solidFill>
                    <a:latin typeface="Times New Roman" pitchFamily="18" charset="0"/>
                    <a:ea typeface="华文仿宋" panose="02010600040101010101" pitchFamily="2" charset="-122"/>
                    <a:cs typeface="Times New Roman" pitchFamily="18" charset="0"/>
                  </a:rPr>
                  <a:t>/2</a:t>
                </a:r>
                <a:endParaRPr lang="zh-CN" altLang="en-US" sz="1400" dirty="0">
                  <a:solidFill>
                    <a:srgbClr val="FF0000"/>
                  </a:solidFill>
                  <a:latin typeface="Times New Roman" pitchFamily="18" charset="0"/>
                  <a:ea typeface="华文仿宋" panose="02010600040101010101" pitchFamily="2" charset="-122"/>
                  <a:cs typeface="Times New Roman" pitchFamily="18" charset="0"/>
                </a:endParaRPr>
              </a:p>
            </p:txBody>
          </p:sp>
          <p:grpSp>
            <p:nvGrpSpPr>
              <p:cNvPr id="404" name="组合 403"/>
              <p:cNvGrpSpPr/>
              <p:nvPr/>
            </p:nvGrpSpPr>
            <p:grpSpPr>
              <a:xfrm>
                <a:off x="9546462" y="5271731"/>
                <a:ext cx="151745" cy="151725"/>
                <a:chOff x="9074382" y="5268614"/>
                <a:chExt cx="151745" cy="151725"/>
              </a:xfrm>
            </p:grpSpPr>
            <p:sp>
              <p:nvSpPr>
                <p:cNvPr id="396" name="Line 368"/>
                <p:cNvSpPr>
                  <a:spLocks noChangeAspect="1" noChangeShapeType="1"/>
                </p:cNvSpPr>
                <p:nvPr/>
              </p:nvSpPr>
              <p:spPr bwMode="auto">
                <a:xfrm>
                  <a:off x="9074382" y="5335685"/>
                  <a:ext cx="151745" cy="0"/>
                </a:xfrm>
                <a:prstGeom prst="line">
                  <a:avLst/>
                </a:prstGeom>
                <a:noFill/>
                <a:ln w="12700">
                  <a:solidFill>
                    <a:srgbClr val="00B050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97" name="Line 367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9074392" y="5344477"/>
                  <a:ext cx="151725" cy="0"/>
                </a:xfrm>
                <a:prstGeom prst="line">
                  <a:avLst/>
                </a:prstGeom>
                <a:noFill/>
                <a:ln w="12700">
                  <a:solidFill>
                    <a:srgbClr val="00B050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</p:grpSp>
          <p:sp>
            <p:nvSpPr>
              <p:cNvPr id="398" name="TextBox 397"/>
              <p:cNvSpPr txBox="1"/>
              <p:nvPr/>
            </p:nvSpPr>
            <p:spPr>
              <a:xfrm>
                <a:off x="9136010" y="4562353"/>
                <a:ext cx="99418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400" dirty="0">
                    <a:solidFill>
                      <a:srgbClr val="FF0000"/>
                    </a:solidFill>
                    <a:ea typeface="华文仿宋" panose="02010600040101010101" pitchFamily="2" charset="-122"/>
                  </a:rPr>
                  <a:t>目标位置</a:t>
                </a:r>
                <a:r>
                  <a:rPr lang="en-US" altLang="zh-CN" sz="1400" dirty="0">
                    <a:solidFill>
                      <a:srgbClr val="FF0000"/>
                    </a:solidFill>
                    <a:ea typeface="华文仿宋" panose="02010600040101010101" pitchFamily="2" charset="-122"/>
                  </a:rPr>
                  <a:t>1</a:t>
                </a:r>
                <a:endParaRPr lang="zh-CN" altLang="en-US" sz="1400" dirty="0">
                  <a:solidFill>
                    <a:srgbClr val="FF0000"/>
                  </a:solidFill>
                  <a:ea typeface="华文仿宋" panose="02010600040101010101" pitchFamily="2" charset="-122"/>
                </a:endParaRPr>
              </a:p>
            </p:txBody>
          </p:sp>
          <p:cxnSp>
            <p:nvCxnSpPr>
              <p:cNvPr id="400" name="直接连接符 399"/>
              <p:cNvCxnSpPr/>
              <p:nvPr/>
            </p:nvCxnSpPr>
            <p:spPr>
              <a:xfrm flipV="1">
                <a:off x="9657503" y="4870130"/>
                <a:ext cx="10767" cy="40160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05" name="组合 404"/>
              <p:cNvGrpSpPr/>
              <p:nvPr/>
            </p:nvGrpSpPr>
            <p:grpSpPr>
              <a:xfrm>
                <a:off x="11264842" y="5078053"/>
                <a:ext cx="151745" cy="151725"/>
                <a:chOff x="11012562" y="5074936"/>
                <a:chExt cx="151745" cy="151725"/>
              </a:xfrm>
            </p:grpSpPr>
            <p:sp>
              <p:nvSpPr>
                <p:cNvPr id="402" name="Line 368"/>
                <p:cNvSpPr>
                  <a:spLocks noChangeAspect="1" noChangeShapeType="1"/>
                </p:cNvSpPr>
                <p:nvPr/>
              </p:nvSpPr>
              <p:spPr bwMode="auto">
                <a:xfrm>
                  <a:off x="11012562" y="5142007"/>
                  <a:ext cx="151745" cy="0"/>
                </a:xfrm>
                <a:prstGeom prst="line">
                  <a:avLst/>
                </a:prstGeom>
                <a:noFill/>
                <a:ln w="12700">
                  <a:solidFill>
                    <a:srgbClr val="00B050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403" name="Line 367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1012572" y="5150799"/>
                  <a:ext cx="151725" cy="0"/>
                </a:xfrm>
                <a:prstGeom prst="line">
                  <a:avLst/>
                </a:prstGeom>
                <a:noFill/>
                <a:ln w="12700">
                  <a:solidFill>
                    <a:srgbClr val="00B050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</p:grpSp>
          <p:sp>
            <p:nvSpPr>
              <p:cNvPr id="406" name="TextBox 405"/>
              <p:cNvSpPr txBox="1"/>
              <p:nvPr/>
            </p:nvSpPr>
            <p:spPr>
              <a:xfrm>
                <a:off x="10764814" y="4562353"/>
                <a:ext cx="99418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400" dirty="0">
                    <a:solidFill>
                      <a:srgbClr val="FF0000"/>
                    </a:solidFill>
                    <a:ea typeface="华文仿宋" panose="02010600040101010101" pitchFamily="2" charset="-122"/>
                  </a:rPr>
                  <a:t>目标位置</a:t>
                </a:r>
                <a:r>
                  <a:rPr lang="en-US" altLang="zh-CN" sz="1400" dirty="0">
                    <a:solidFill>
                      <a:srgbClr val="FF0000"/>
                    </a:solidFill>
                    <a:ea typeface="华文仿宋" panose="02010600040101010101" pitchFamily="2" charset="-122"/>
                  </a:rPr>
                  <a:t>2</a:t>
                </a:r>
                <a:endParaRPr lang="zh-CN" altLang="en-US" sz="1400" dirty="0">
                  <a:solidFill>
                    <a:srgbClr val="FF0000"/>
                  </a:solidFill>
                  <a:ea typeface="华文仿宋" panose="02010600040101010101" pitchFamily="2" charset="-122"/>
                </a:endParaRPr>
              </a:p>
            </p:txBody>
          </p:sp>
          <p:cxnSp>
            <p:nvCxnSpPr>
              <p:cNvPr id="408" name="直接连接符 407"/>
              <p:cNvCxnSpPr/>
              <p:nvPr/>
            </p:nvCxnSpPr>
            <p:spPr>
              <a:xfrm flipH="1" flipV="1">
                <a:off x="11277936" y="4806604"/>
                <a:ext cx="29073" cy="2880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3" name="TextBox 432"/>
            <p:cNvSpPr txBox="1"/>
            <p:nvPr/>
          </p:nvSpPr>
          <p:spPr>
            <a:xfrm>
              <a:off x="9858667" y="6095202"/>
              <a:ext cx="14414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400" dirty="0">
                  <a:ea typeface="华文仿宋" panose="02010600040101010101" pitchFamily="2" charset="-122"/>
                </a:rPr>
                <a:t>望远镜目镜视野</a:t>
              </a:r>
              <a:endParaRPr lang="en-US" altLang="zh-CN" sz="1400" dirty="0">
                <a:ea typeface="华文仿宋" panose="0201060004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958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五、实验步骤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pPr marL="342900" indent="-342900">
                  <a:lnSpc>
                    <a:spcPct val="150000"/>
                  </a:lnSpc>
                  <a:spcBef>
                    <a:spcPts val="0"/>
                  </a:spcBef>
                  <a:buFont typeface="+mj-lt"/>
                  <a:buAutoNum type="arabicPeriod" startAt="7"/>
                </a:pPr>
                <a:r>
                  <a:rPr lang="zh-CN" altLang="en-US" sz="1800" dirty="0" smtClean="0">
                    <a:solidFill>
                      <a:schemeClr val="tx1"/>
                    </a:solidFill>
                  </a:rPr>
                  <a:t>测量顶角</a:t>
                </a:r>
                <a14:m>
                  <m:oMath xmlns:m="http://schemas.openxmlformats.org/officeDocument/2006/math">
                    <m:r>
                      <a:rPr lang="zh-CN" altLang="en-US" sz="1800" i="1" smtClean="0">
                        <a:solidFill>
                          <a:schemeClr val="tx1"/>
                        </a:solidFill>
                        <a:latin typeface="Cambria Math"/>
                      </a:rPr>
                      <m:t>𝛼</m:t>
                    </m:r>
                  </m:oMath>
                </a14:m>
                <a:r>
                  <a:rPr lang="zh-CN" altLang="en-US" sz="1800" dirty="0">
                    <a:solidFill>
                      <a:schemeClr val="tx1"/>
                    </a:solidFill>
                  </a:rPr>
                  <a:t>。固定刻度盘固定螺丝，使望远镜对准三棱镜的光学面</a:t>
                </a:r>
                <a:r>
                  <a:rPr lang="en-US" altLang="zh-CN" sz="1800" dirty="0">
                    <a:solidFill>
                      <a:schemeClr val="tx1"/>
                    </a:solidFill>
                  </a:rPr>
                  <a:t>AB</a:t>
                </a:r>
                <a:r>
                  <a:rPr lang="zh-CN" altLang="en-US" sz="1800" dirty="0">
                    <a:solidFill>
                      <a:schemeClr val="tx1"/>
                    </a:solidFill>
                  </a:rPr>
                  <a:t>，使</a:t>
                </a:r>
                <a:r>
                  <a:rPr lang="zh-CN" altLang="en-US" sz="1800" dirty="0">
                    <a:solidFill>
                      <a:srgbClr val="FF0000"/>
                    </a:solidFill>
                  </a:rPr>
                  <a:t>十字反射像与上十字叉丝重合</a:t>
                </a:r>
                <a:r>
                  <a:rPr lang="zh-CN" altLang="en-US" sz="1800" dirty="0">
                    <a:solidFill>
                      <a:schemeClr val="tx1"/>
                    </a:solidFill>
                  </a:rPr>
                  <a:t>，分别记录左、右游标读数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𝜃</m:t>
                        </m:r>
                      </m:e>
                      <m:sub>
                        <m:r>
                          <a:rPr lang="en-US" altLang="zh-CN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zh-CN" alt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、</m:t>
                    </m:r>
                    <m:sSubSup>
                      <m:sSubSupPr>
                        <m:ctrlPr>
                          <a:rPr lang="en-US" altLang="zh-CN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zh-CN" alt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𝜃</m:t>
                        </m:r>
                      </m:e>
                      <m:sub>
                        <m:r>
                          <a:rPr lang="en-US" altLang="zh-CN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altLang="zh-CN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zh-CN" altLang="en-US" sz="1800" dirty="0">
                    <a:solidFill>
                      <a:schemeClr val="tx1"/>
                    </a:solidFill>
                  </a:rPr>
                  <a:t>；</a:t>
                </a:r>
                <a:r>
                  <a:rPr lang="en-US" altLang="zh-CN" sz="1800" dirty="0">
                    <a:solidFill>
                      <a:schemeClr val="tx1"/>
                    </a:solidFill>
                  </a:rPr>
                  <a:t> </a:t>
                </a:r>
                <a:r>
                  <a:rPr lang="zh-CN" altLang="en-US" sz="1800" dirty="0">
                    <a:solidFill>
                      <a:schemeClr val="tx1"/>
                    </a:solidFill>
                  </a:rPr>
                  <a:t>转动望远镜，对准另一光学面</a:t>
                </a:r>
                <a:r>
                  <a:rPr lang="en-US" altLang="zh-CN" sz="1800" dirty="0">
                    <a:solidFill>
                      <a:schemeClr val="tx1"/>
                    </a:solidFill>
                  </a:rPr>
                  <a:t>AC</a:t>
                </a:r>
                <a:r>
                  <a:rPr lang="zh-CN" altLang="en-US" sz="1800" dirty="0">
                    <a:solidFill>
                      <a:schemeClr val="tx1"/>
                    </a:solidFill>
                  </a:rPr>
                  <a:t>，记录左、右游标新的读数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𝜃</m:t>
                        </m:r>
                      </m:e>
                      <m:sub>
                        <m:r>
                          <a:rPr lang="en-US" altLang="zh-CN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zh-CN" altLang="en-US" sz="2000" i="1">
                        <a:solidFill>
                          <a:schemeClr val="tx1"/>
                        </a:solidFill>
                        <a:latin typeface="Cambria Math"/>
                      </a:rPr>
                      <m:t>、</m:t>
                    </m:r>
                    <m:sSubSup>
                      <m:sSubSupPr>
                        <m:ctrlPr>
                          <a:rPr lang="en-US" altLang="zh-CN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zh-CN" alt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𝜃</m:t>
                        </m:r>
                      </m:e>
                      <m:sub>
                        <m:r>
                          <a:rPr lang="en-US" altLang="zh-CN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en-US" altLang="zh-CN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zh-CN" altLang="en-US" sz="1800" dirty="0">
                    <a:solidFill>
                      <a:schemeClr val="tx1"/>
                    </a:solidFill>
                  </a:rPr>
                  <a:t>，</a:t>
                </a:r>
                <a:r>
                  <a:rPr lang="zh-CN" altLang="en-US" sz="1800" dirty="0" smtClean="0">
                    <a:solidFill>
                      <a:schemeClr val="tx1"/>
                    </a:solidFill>
                  </a:rPr>
                  <a:t>则</a:t>
                </a:r>
                <a:endParaRPr lang="en-US" altLang="zh-CN" sz="1800" dirty="0" smtClean="0">
                  <a:solidFill>
                    <a:schemeClr val="tx1"/>
                  </a:solidFill>
                </a:endParaRPr>
              </a:p>
              <a:p>
                <a:pPr marL="0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18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𝜙</m:t>
                      </m:r>
                      <m:r>
                        <a:rPr lang="en-US" altLang="zh-CN" sz="18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zh-CN" sz="18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zh-CN" sz="18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18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altLang="zh-CN" sz="1800" i="1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d>
                        <m:dPr>
                          <m:begChr m:val="|"/>
                          <m:endChr m:val="|"/>
                          <m:ctrlPr>
                            <a:rPr lang="en-US" altLang="zh-CN" sz="18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zh-CN" altLang="en-US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altLang="zh-CN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CN" sz="18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CN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zh-CN" altLang="en-US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altLang="zh-CN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altLang="zh-CN" sz="1800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d>
                        <m:dPr>
                          <m:begChr m:val="|"/>
                          <m:endChr m:val="|"/>
                          <m:ctrlPr>
                            <a:rPr lang="en-US" altLang="zh-CN" sz="18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altLang="zh-CN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zh-CN" altLang="en-US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altLang="zh-CN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altLang="zh-CN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altLang="zh-CN" sz="18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altLang="zh-CN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zh-CN" altLang="en-US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altLang="zh-CN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altLang="zh-CN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′</m:t>
                              </m:r>
                            </m:sup>
                          </m:sSubSup>
                        </m:e>
                      </m:d>
                      <m:r>
                        <a:rPr lang="en-US" altLang="zh-CN" sz="1800" i="1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altLang="zh-CN" sz="1800" dirty="0" smtClean="0">
                  <a:solidFill>
                    <a:schemeClr val="tx1"/>
                  </a:solidFill>
                </a:endParaRPr>
              </a:p>
              <a:p>
                <a:pPr marL="0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:r>
                  <a:rPr lang="en-US" altLang="zh-CN" sz="1800" dirty="0" smtClean="0">
                    <a:solidFill>
                      <a:schemeClr val="tx1"/>
                    </a:solidFill>
                  </a:rPr>
                  <a:t>      </a:t>
                </a:r>
                <a:r>
                  <a:rPr lang="zh-CN" altLang="en-US" sz="1800" dirty="0">
                    <a:solidFill>
                      <a:schemeClr val="tx1"/>
                    </a:solidFill>
                  </a:rPr>
                  <a:t>重复测量三次，求出平均值，</a:t>
                </a:r>
                <a:r>
                  <a:rPr lang="zh-CN" altLang="en-US" sz="1800" dirty="0" smtClean="0">
                    <a:solidFill>
                      <a:schemeClr val="tx1"/>
                    </a:solidFill>
                  </a:rPr>
                  <a:t>则</a:t>
                </a:r>
                <a:endParaRPr lang="en-US" altLang="zh-CN" sz="1800" dirty="0" smtClean="0">
                  <a:solidFill>
                    <a:schemeClr val="tx1"/>
                  </a:solidFill>
                </a:endParaRPr>
              </a:p>
              <a:p>
                <a:pPr marL="0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ar>
                        <m:barPr>
                          <m:pos m:val="top"/>
                          <m:ctrlPr>
                            <a:rPr lang="en-US" altLang="zh-CN" sz="18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barPr>
                        <m:e>
                          <m:r>
                            <a:rPr lang="zh-CN" altLang="en-US" sz="18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𝛼</m:t>
                          </m:r>
                        </m:e>
                      </m:bar>
                      <m:r>
                        <a:rPr lang="en-US" altLang="zh-CN" sz="1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=180°−</m:t>
                      </m:r>
                      <m:bar>
                        <m:barPr>
                          <m:pos m:val="top"/>
                          <m:ctrlPr>
                            <a:rPr lang="en-US" altLang="zh-CN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barPr>
                        <m:e>
                          <m:r>
                            <a:rPr lang="zh-CN" altLang="en-US" sz="18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𝜙</m:t>
                          </m:r>
                        </m:e>
                      </m:bar>
                    </m:oMath>
                  </m:oMathPara>
                </a14:m>
                <a:endParaRPr lang="en-US" altLang="zh-CN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82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等腰三角形 4"/>
          <p:cNvSpPr>
            <a:spLocks noChangeAspect="1"/>
          </p:cNvSpPr>
          <p:nvPr/>
        </p:nvSpPr>
        <p:spPr>
          <a:xfrm>
            <a:off x="9504757" y="2156845"/>
            <a:ext cx="299638" cy="84406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华文仿宋" panose="02010600040101010101" pitchFamily="2" charset="-122"/>
            </a:endParaRPr>
          </a:p>
        </p:txBody>
      </p: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6609437" y="2046474"/>
            <a:ext cx="5145165" cy="1963098"/>
            <a:chOff x="4703" y="2083"/>
            <a:chExt cx="5145165" cy="3307"/>
          </a:xfrm>
        </p:grpSpPr>
        <p:sp>
          <p:nvSpPr>
            <p:cNvPr id="7" name="Oval 313"/>
            <p:cNvSpPr>
              <a:spLocks noChangeAspect="1" noChangeArrowheads="1"/>
            </p:cNvSpPr>
            <p:nvPr/>
          </p:nvSpPr>
          <p:spPr bwMode="auto">
            <a:xfrm>
              <a:off x="2986149" y="3128"/>
              <a:ext cx="75575" cy="119"/>
            </a:xfrm>
            <a:prstGeom prst="ellipse">
              <a:avLst/>
            </a:prstGeom>
            <a:solidFill>
              <a:srgbClr val="DDDDDD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grpSp>
          <p:nvGrpSpPr>
            <p:cNvPr id="8" name="Group 33"/>
            <p:cNvGrpSpPr>
              <a:grpSpLocks/>
            </p:cNvGrpSpPr>
            <p:nvPr/>
          </p:nvGrpSpPr>
          <p:grpSpPr bwMode="auto">
            <a:xfrm>
              <a:off x="1491804" y="2083"/>
              <a:ext cx="3658064" cy="3307"/>
              <a:chOff x="2471" y="7031"/>
              <a:chExt cx="5760" cy="3307"/>
            </a:xfrm>
          </p:grpSpPr>
          <p:grpSp>
            <p:nvGrpSpPr>
              <p:cNvPr id="18" name="Group 39"/>
              <p:cNvGrpSpPr>
                <a:grpSpLocks noChangeAspect="1"/>
              </p:cNvGrpSpPr>
              <p:nvPr/>
            </p:nvGrpSpPr>
            <p:grpSpPr bwMode="auto">
              <a:xfrm>
                <a:off x="2471" y="7031"/>
                <a:ext cx="5760" cy="3307"/>
                <a:chOff x="2428" y="3191"/>
                <a:chExt cx="7198" cy="4133"/>
              </a:xfrm>
            </p:grpSpPr>
            <p:grpSp>
              <p:nvGrpSpPr>
                <p:cNvPr id="24" name="Group 306"/>
                <p:cNvGrpSpPr>
                  <a:grpSpLocks noChangeAspect="1"/>
                </p:cNvGrpSpPr>
                <p:nvPr/>
              </p:nvGrpSpPr>
              <p:grpSpPr bwMode="auto">
                <a:xfrm>
                  <a:off x="9206" y="3302"/>
                  <a:ext cx="420" cy="403"/>
                  <a:chOff x="9206" y="3302"/>
                  <a:chExt cx="420" cy="403"/>
                </a:xfrm>
              </p:grpSpPr>
              <p:sp>
                <p:nvSpPr>
                  <p:cNvPr id="291" name="AutoShape 312" descr="窄横线"/>
                  <p:cNvSpPr>
                    <a:spLocks noChangeAspect="1" noChangeArrowheads="1"/>
                  </p:cNvSpPr>
                  <p:nvPr/>
                </p:nvSpPr>
                <p:spPr bwMode="auto">
                  <a:xfrm rot="16200000" flipH="1">
                    <a:off x="9245" y="3323"/>
                    <a:ext cx="402" cy="360"/>
                  </a:xfrm>
                  <a:prstGeom prst="can">
                    <a:avLst>
                      <a:gd name="adj" fmla="val 25829"/>
                    </a:avLst>
                  </a:prstGeom>
                  <a:pattFill prst="narHorz">
                    <a:fgClr>
                      <a:srgbClr val="969696"/>
                    </a:fgClr>
                    <a:bgClr>
                      <a:srgbClr val="1E1E1E"/>
                    </a:bgClr>
                  </a:patt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92" name="Freeform 311"/>
                  <p:cNvSpPr>
                    <a:spLocks noChangeAspect="1"/>
                  </p:cNvSpPr>
                  <p:nvPr/>
                </p:nvSpPr>
                <p:spPr bwMode="auto">
                  <a:xfrm>
                    <a:off x="9212" y="3302"/>
                    <a:ext cx="138" cy="195"/>
                  </a:xfrm>
                  <a:custGeom>
                    <a:avLst/>
                    <a:gdLst>
                      <a:gd name="T0" fmla="*/ 0 w 147"/>
                      <a:gd name="T1" fmla="*/ 36 h 195"/>
                      <a:gd name="T2" fmla="*/ 96 w 147"/>
                      <a:gd name="T3" fmla="*/ 0 h 195"/>
                      <a:gd name="T4" fmla="*/ 123 w 147"/>
                      <a:gd name="T5" fmla="*/ 36 h 195"/>
                      <a:gd name="T6" fmla="*/ 138 w 147"/>
                      <a:gd name="T7" fmla="*/ 84 h 195"/>
                      <a:gd name="T8" fmla="*/ 147 w 147"/>
                      <a:gd name="T9" fmla="*/ 135 h 195"/>
                      <a:gd name="T10" fmla="*/ 147 w 147"/>
                      <a:gd name="T11" fmla="*/ 195 h 195"/>
                      <a:gd name="T12" fmla="*/ 0 w 147"/>
                      <a:gd name="T13" fmla="*/ 195 h 195"/>
                      <a:gd name="T14" fmla="*/ 0 w 147"/>
                      <a:gd name="T15" fmla="*/ 36 h 1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47" h="195">
                        <a:moveTo>
                          <a:pt x="0" y="36"/>
                        </a:moveTo>
                        <a:lnTo>
                          <a:pt x="96" y="0"/>
                        </a:lnTo>
                        <a:cubicBezTo>
                          <a:pt x="116" y="0"/>
                          <a:pt x="116" y="22"/>
                          <a:pt x="123" y="36"/>
                        </a:cubicBezTo>
                        <a:cubicBezTo>
                          <a:pt x="130" y="50"/>
                          <a:pt x="134" y="68"/>
                          <a:pt x="138" y="84"/>
                        </a:cubicBezTo>
                        <a:cubicBezTo>
                          <a:pt x="142" y="100"/>
                          <a:pt x="146" y="117"/>
                          <a:pt x="147" y="135"/>
                        </a:cubicBezTo>
                        <a:lnTo>
                          <a:pt x="147" y="195"/>
                        </a:lnTo>
                        <a:lnTo>
                          <a:pt x="0" y="195"/>
                        </a:lnTo>
                        <a:lnTo>
                          <a:pt x="0" y="36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C0C0C0"/>
                      </a:gs>
                      <a:gs pos="100000">
                        <a:srgbClr val="C0C0C0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93" name="Freeform 310"/>
                  <p:cNvSpPr>
                    <a:spLocks noChangeAspect="1"/>
                  </p:cNvSpPr>
                  <p:nvPr/>
                </p:nvSpPr>
                <p:spPr bwMode="auto">
                  <a:xfrm>
                    <a:off x="9206" y="3488"/>
                    <a:ext cx="147" cy="216"/>
                  </a:xfrm>
                  <a:custGeom>
                    <a:avLst/>
                    <a:gdLst>
                      <a:gd name="T0" fmla="*/ 0 w 147"/>
                      <a:gd name="T1" fmla="*/ 180 h 216"/>
                      <a:gd name="T2" fmla="*/ 90 w 147"/>
                      <a:gd name="T3" fmla="*/ 216 h 216"/>
                      <a:gd name="T4" fmla="*/ 127 w 147"/>
                      <a:gd name="T5" fmla="*/ 181 h 216"/>
                      <a:gd name="T6" fmla="*/ 139 w 147"/>
                      <a:gd name="T7" fmla="*/ 130 h 216"/>
                      <a:gd name="T8" fmla="*/ 145 w 147"/>
                      <a:gd name="T9" fmla="*/ 79 h 216"/>
                      <a:gd name="T10" fmla="*/ 147 w 147"/>
                      <a:gd name="T11" fmla="*/ 3 h 216"/>
                      <a:gd name="T12" fmla="*/ 8 w 147"/>
                      <a:gd name="T13" fmla="*/ 0 h 216"/>
                      <a:gd name="T14" fmla="*/ 0 w 147"/>
                      <a:gd name="T15" fmla="*/ 180 h 2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47" h="216">
                        <a:moveTo>
                          <a:pt x="0" y="180"/>
                        </a:moveTo>
                        <a:lnTo>
                          <a:pt x="90" y="216"/>
                        </a:lnTo>
                        <a:cubicBezTo>
                          <a:pt x="111" y="216"/>
                          <a:pt x="119" y="195"/>
                          <a:pt x="127" y="181"/>
                        </a:cubicBezTo>
                        <a:cubicBezTo>
                          <a:pt x="135" y="167"/>
                          <a:pt x="136" y="147"/>
                          <a:pt x="139" y="130"/>
                        </a:cubicBezTo>
                        <a:cubicBezTo>
                          <a:pt x="142" y="113"/>
                          <a:pt x="144" y="100"/>
                          <a:pt x="145" y="79"/>
                        </a:cubicBezTo>
                        <a:lnTo>
                          <a:pt x="147" y="3"/>
                        </a:lnTo>
                        <a:lnTo>
                          <a:pt x="8" y="0"/>
                        </a:lnTo>
                        <a:lnTo>
                          <a:pt x="0" y="18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808080"/>
                      </a:gs>
                      <a:gs pos="100000">
                        <a:srgbClr val="808080">
                          <a:gamma/>
                          <a:shade val="10196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FF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94" name="Freeform 309"/>
                  <p:cNvSpPr>
                    <a:spLocks noChangeAspect="1"/>
                  </p:cNvSpPr>
                  <p:nvPr/>
                </p:nvSpPr>
                <p:spPr bwMode="auto">
                  <a:xfrm>
                    <a:off x="9215" y="3494"/>
                    <a:ext cx="135" cy="211"/>
                  </a:xfrm>
                  <a:custGeom>
                    <a:avLst/>
                    <a:gdLst>
                      <a:gd name="T0" fmla="*/ 0 w 135"/>
                      <a:gd name="T1" fmla="*/ 0 h 211"/>
                      <a:gd name="T2" fmla="*/ 0 w 135"/>
                      <a:gd name="T3" fmla="*/ 171 h 211"/>
                      <a:gd name="T4" fmla="*/ 82 w 135"/>
                      <a:gd name="T5" fmla="*/ 210 h 211"/>
                      <a:gd name="T6" fmla="*/ 118 w 135"/>
                      <a:gd name="T7" fmla="*/ 175 h 211"/>
                      <a:gd name="T8" fmla="*/ 124 w 135"/>
                      <a:gd name="T9" fmla="*/ 124 h 211"/>
                      <a:gd name="T10" fmla="*/ 132 w 135"/>
                      <a:gd name="T11" fmla="*/ 78 h 211"/>
                      <a:gd name="T12" fmla="*/ 135 w 135"/>
                      <a:gd name="T13" fmla="*/ 0 h 21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35" h="211">
                        <a:moveTo>
                          <a:pt x="0" y="0"/>
                        </a:moveTo>
                        <a:lnTo>
                          <a:pt x="0" y="171"/>
                        </a:lnTo>
                        <a:lnTo>
                          <a:pt x="82" y="210"/>
                        </a:lnTo>
                        <a:cubicBezTo>
                          <a:pt x="102" y="211"/>
                          <a:pt x="111" y="189"/>
                          <a:pt x="118" y="175"/>
                        </a:cubicBezTo>
                        <a:cubicBezTo>
                          <a:pt x="125" y="161"/>
                          <a:pt x="122" y="140"/>
                          <a:pt x="124" y="124"/>
                        </a:cubicBezTo>
                        <a:cubicBezTo>
                          <a:pt x="126" y="108"/>
                          <a:pt x="130" y="99"/>
                          <a:pt x="132" y="78"/>
                        </a:cubicBezTo>
                        <a:lnTo>
                          <a:pt x="135" y="0"/>
                        </a:lnTo>
                      </a:path>
                    </a:pathLst>
                  </a:cu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gradFill rotWithShape="0">
                          <a:gsLst>
                            <a:gs pos="0">
                              <a:srgbClr val="808080"/>
                            </a:gs>
                            <a:gs pos="100000">
                              <a:srgbClr val="808080">
                                <a:gamma/>
                                <a:shade val="10196"/>
                                <a:invGamma/>
                              </a:srgbClr>
                            </a:gs>
                          </a:gsLst>
                          <a:lin ang="5400000" scaled="1"/>
                        </a:gra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95" name="Line 30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228" y="3306"/>
                    <a:ext cx="81" cy="33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96" name="Line 30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225" y="3666"/>
                    <a:ext cx="81" cy="33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grpSp>
              <p:nvGrpSpPr>
                <p:cNvPr id="25" name="Group 301"/>
                <p:cNvGrpSpPr>
                  <a:grpSpLocks noChangeAspect="1"/>
                </p:cNvGrpSpPr>
                <p:nvPr/>
              </p:nvGrpSpPr>
              <p:grpSpPr bwMode="auto">
                <a:xfrm>
                  <a:off x="3787" y="4650"/>
                  <a:ext cx="218" cy="197"/>
                  <a:chOff x="3157" y="8707"/>
                  <a:chExt cx="218" cy="197"/>
                </a:xfrm>
              </p:grpSpPr>
              <p:grpSp>
                <p:nvGrpSpPr>
                  <p:cNvPr id="287" name="Group 30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157" y="8707"/>
                    <a:ext cx="143" cy="197"/>
                    <a:chOff x="3157" y="8707"/>
                    <a:chExt cx="143" cy="197"/>
                  </a:xfrm>
                </p:grpSpPr>
                <p:sp>
                  <p:nvSpPr>
                    <p:cNvPr id="289" name="Oval 305" descr="窄横线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157" y="8707"/>
                      <a:ext cx="109" cy="197"/>
                    </a:xfrm>
                    <a:prstGeom prst="ellipse">
                      <a:avLst/>
                    </a:prstGeom>
                    <a:pattFill prst="narHorz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90" name="Oval 30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191" y="8707"/>
                      <a:ext cx="109" cy="197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sp>
                <p:nvSpPr>
                  <p:cNvPr id="288" name="AutoShape 302"/>
                  <p:cNvSpPr>
                    <a:spLocks noChangeAspect="1" noChangeArrowheads="1"/>
                  </p:cNvSpPr>
                  <p:nvPr/>
                </p:nvSpPr>
                <p:spPr bwMode="auto">
                  <a:xfrm flipH="1">
                    <a:off x="3241" y="8767"/>
                    <a:ext cx="134" cy="83"/>
                  </a:xfrm>
                  <a:prstGeom prst="flowChartDelay">
                    <a:avLst/>
                  </a:prstGeom>
                  <a:solidFill>
                    <a:srgbClr val="969696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grpSp>
              <p:nvGrpSpPr>
                <p:cNvPr id="26" name="Group 298"/>
                <p:cNvGrpSpPr>
                  <a:grpSpLocks noChangeAspect="1"/>
                </p:cNvGrpSpPr>
                <p:nvPr/>
              </p:nvGrpSpPr>
              <p:grpSpPr bwMode="auto">
                <a:xfrm>
                  <a:off x="4172" y="3737"/>
                  <a:ext cx="145" cy="122"/>
                  <a:chOff x="3305" y="8708"/>
                  <a:chExt cx="252" cy="228"/>
                </a:xfrm>
              </p:grpSpPr>
              <p:sp>
                <p:nvSpPr>
                  <p:cNvPr id="285" name="Oval 30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47" y="8708"/>
                    <a:ext cx="210" cy="210"/>
                  </a:xfrm>
                  <a:prstGeom prst="ellips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86" name="Oval 29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5" y="8726"/>
                    <a:ext cx="210" cy="210"/>
                  </a:xfrm>
                  <a:prstGeom prst="ellipse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grpSp>
              <p:nvGrpSpPr>
                <p:cNvPr id="27" name="Group 295"/>
                <p:cNvGrpSpPr>
                  <a:grpSpLocks noChangeAspect="1"/>
                </p:cNvGrpSpPr>
                <p:nvPr/>
              </p:nvGrpSpPr>
              <p:grpSpPr bwMode="auto">
                <a:xfrm>
                  <a:off x="4100" y="4577"/>
                  <a:ext cx="252" cy="228"/>
                  <a:chOff x="3305" y="8708"/>
                  <a:chExt cx="252" cy="228"/>
                </a:xfrm>
              </p:grpSpPr>
              <p:sp>
                <p:nvSpPr>
                  <p:cNvPr id="283" name="Oval 29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47" y="8708"/>
                    <a:ext cx="210" cy="210"/>
                  </a:xfrm>
                  <a:prstGeom prst="ellips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84" name="Oval 29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5" y="8726"/>
                    <a:ext cx="210" cy="210"/>
                  </a:xfrm>
                  <a:prstGeom prst="ellipse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28" name="Rectangle 294"/>
                <p:cNvSpPr>
                  <a:spLocks noChangeAspect="1" noChangeArrowheads="1"/>
                </p:cNvSpPr>
                <p:nvPr/>
              </p:nvSpPr>
              <p:spPr bwMode="auto">
                <a:xfrm>
                  <a:off x="5820" y="5781"/>
                  <a:ext cx="285" cy="143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6666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9" name="Freeform 293"/>
                <p:cNvSpPr>
                  <a:spLocks noChangeAspect="1"/>
                </p:cNvSpPr>
                <p:nvPr/>
              </p:nvSpPr>
              <p:spPr bwMode="auto">
                <a:xfrm>
                  <a:off x="3763" y="5703"/>
                  <a:ext cx="3042" cy="1621"/>
                </a:xfrm>
                <a:custGeom>
                  <a:avLst/>
                  <a:gdLst>
                    <a:gd name="T0" fmla="*/ 17 w 3042"/>
                    <a:gd name="T1" fmla="*/ 657 h 1621"/>
                    <a:gd name="T2" fmla="*/ 77 w 3042"/>
                    <a:gd name="T3" fmla="*/ 393 h 1621"/>
                    <a:gd name="T4" fmla="*/ 137 w 3042"/>
                    <a:gd name="T5" fmla="*/ 258 h 1621"/>
                    <a:gd name="T6" fmla="*/ 152 w 3042"/>
                    <a:gd name="T7" fmla="*/ 183 h 1621"/>
                    <a:gd name="T8" fmla="*/ 272 w 3042"/>
                    <a:gd name="T9" fmla="*/ 108 h 1621"/>
                    <a:gd name="T10" fmla="*/ 512 w 3042"/>
                    <a:gd name="T11" fmla="*/ 123 h 1621"/>
                    <a:gd name="T12" fmla="*/ 707 w 3042"/>
                    <a:gd name="T13" fmla="*/ 168 h 1621"/>
                    <a:gd name="T14" fmla="*/ 974 w 3042"/>
                    <a:gd name="T15" fmla="*/ 186 h 1621"/>
                    <a:gd name="T16" fmla="*/ 1238 w 3042"/>
                    <a:gd name="T17" fmla="*/ 165 h 1621"/>
                    <a:gd name="T18" fmla="*/ 1265 w 3042"/>
                    <a:gd name="T19" fmla="*/ 0 h 1621"/>
                    <a:gd name="T20" fmla="*/ 1364 w 3042"/>
                    <a:gd name="T21" fmla="*/ 54 h 1621"/>
                    <a:gd name="T22" fmla="*/ 1457 w 3042"/>
                    <a:gd name="T23" fmla="*/ 87 h 1621"/>
                    <a:gd name="T24" fmla="*/ 1547 w 3042"/>
                    <a:gd name="T25" fmla="*/ 99 h 1621"/>
                    <a:gd name="T26" fmla="*/ 1703 w 3042"/>
                    <a:gd name="T27" fmla="*/ 108 h 1621"/>
                    <a:gd name="T28" fmla="*/ 1844 w 3042"/>
                    <a:gd name="T29" fmla="*/ 93 h 1621"/>
                    <a:gd name="T30" fmla="*/ 1922 w 3042"/>
                    <a:gd name="T31" fmla="*/ 72 h 1621"/>
                    <a:gd name="T32" fmla="*/ 2021 w 3042"/>
                    <a:gd name="T33" fmla="*/ 60 h 1621"/>
                    <a:gd name="T34" fmla="*/ 2081 w 3042"/>
                    <a:gd name="T35" fmla="*/ 54 h 1621"/>
                    <a:gd name="T36" fmla="*/ 2123 w 3042"/>
                    <a:gd name="T37" fmla="*/ 51 h 1621"/>
                    <a:gd name="T38" fmla="*/ 2177 w 3042"/>
                    <a:gd name="T39" fmla="*/ 108 h 1621"/>
                    <a:gd name="T40" fmla="*/ 2225 w 3042"/>
                    <a:gd name="T41" fmla="*/ 54 h 1621"/>
                    <a:gd name="T42" fmla="*/ 2429 w 3042"/>
                    <a:gd name="T43" fmla="*/ 51 h 1621"/>
                    <a:gd name="T44" fmla="*/ 2729 w 3042"/>
                    <a:gd name="T45" fmla="*/ 81 h 1621"/>
                    <a:gd name="T46" fmla="*/ 2969 w 3042"/>
                    <a:gd name="T47" fmla="*/ 186 h 1621"/>
                    <a:gd name="T48" fmla="*/ 3032 w 3042"/>
                    <a:gd name="T49" fmla="*/ 447 h 1621"/>
                    <a:gd name="T50" fmla="*/ 2912 w 3042"/>
                    <a:gd name="T51" fmla="*/ 468 h 1621"/>
                    <a:gd name="T52" fmla="*/ 2777 w 3042"/>
                    <a:gd name="T53" fmla="*/ 447 h 1621"/>
                    <a:gd name="T54" fmla="*/ 2507 w 3042"/>
                    <a:gd name="T55" fmla="*/ 633 h 1621"/>
                    <a:gd name="T56" fmla="*/ 2429 w 3042"/>
                    <a:gd name="T57" fmla="*/ 981 h 1621"/>
                    <a:gd name="T58" fmla="*/ 2519 w 3042"/>
                    <a:gd name="T59" fmla="*/ 1296 h 1621"/>
                    <a:gd name="T60" fmla="*/ 2462 w 3042"/>
                    <a:gd name="T61" fmla="*/ 1503 h 1621"/>
                    <a:gd name="T62" fmla="*/ 2279 w 3042"/>
                    <a:gd name="T63" fmla="*/ 1611 h 1621"/>
                    <a:gd name="T64" fmla="*/ 1997 w 3042"/>
                    <a:gd name="T65" fmla="*/ 1563 h 1621"/>
                    <a:gd name="T66" fmla="*/ 1802 w 3042"/>
                    <a:gd name="T67" fmla="*/ 1473 h 1621"/>
                    <a:gd name="T68" fmla="*/ 1727 w 3042"/>
                    <a:gd name="T69" fmla="*/ 1383 h 1621"/>
                    <a:gd name="T70" fmla="*/ 1682 w 3042"/>
                    <a:gd name="T71" fmla="*/ 1248 h 1621"/>
                    <a:gd name="T72" fmla="*/ 1469 w 3042"/>
                    <a:gd name="T73" fmla="*/ 966 h 1621"/>
                    <a:gd name="T74" fmla="*/ 1019 w 3042"/>
                    <a:gd name="T75" fmla="*/ 726 h 1621"/>
                    <a:gd name="T76" fmla="*/ 449 w 3042"/>
                    <a:gd name="T77" fmla="*/ 696 h 1621"/>
                    <a:gd name="T78" fmla="*/ 179 w 3042"/>
                    <a:gd name="T79" fmla="*/ 741 h 1621"/>
                    <a:gd name="T80" fmla="*/ 17 w 3042"/>
                    <a:gd name="T81" fmla="*/ 657 h 16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3042" h="1621">
                      <a:moveTo>
                        <a:pt x="17" y="657"/>
                      </a:moveTo>
                      <a:cubicBezTo>
                        <a:pt x="0" y="599"/>
                        <a:pt x="57" y="459"/>
                        <a:pt x="77" y="393"/>
                      </a:cubicBezTo>
                      <a:cubicBezTo>
                        <a:pt x="97" y="327"/>
                        <a:pt x="125" y="293"/>
                        <a:pt x="137" y="258"/>
                      </a:cubicBezTo>
                      <a:cubicBezTo>
                        <a:pt x="149" y="223"/>
                        <a:pt x="130" y="208"/>
                        <a:pt x="152" y="183"/>
                      </a:cubicBezTo>
                      <a:cubicBezTo>
                        <a:pt x="174" y="158"/>
                        <a:pt x="212" y="118"/>
                        <a:pt x="272" y="108"/>
                      </a:cubicBezTo>
                      <a:cubicBezTo>
                        <a:pt x="332" y="98"/>
                        <a:pt x="440" y="113"/>
                        <a:pt x="512" y="123"/>
                      </a:cubicBezTo>
                      <a:cubicBezTo>
                        <a:pt x="584" y="133"/>
                        <a:pt x="630" y="158"/>
                        <a:pt x="707" y="168"/>
                      </a:cubicBezTo>
                      <a:cubicBezTo>
                        <a:pt x="784" y="178"/>
                        <a:pt x="886" y="186"/>
                        <a:pt x="974" y="186"/>
                      </a:cubicBezTo>
                      <a:cubicBezTo>
                        <a:pt x="1062" y="186"/>
                        <a:pt x="1190" y="196"/>
                        <a:pt x="1238" y="165"/>
                      </a:cubicBezTo>
                      <a:lnTo>
                        <a:pt x="1265" y="0"/>
                      </a:lnTo>
                      <a:lnTo>
                        <a:pt x="1364" y="54"/>
                      </a:lnTo>
                      <a:lnTo>
                        <a:pt x="1457" y="87"/>
                      </a:lnTo>
                      <a:lnTo>
                        <a:pt x="1547" y="99"/>
                      </a:lnTo>
                      <a:cubicBezTo>
                        <a:pt x="1588" y="102"/>
                        <a:pt x="1654" y="109"/>
                        <a:pt x="1703" y="108"/>
                      </a:cubicBezTo>
                      <a:cubicBezTo>
                        <a:pt x="1752" y="107"/>
                        <a:pt x="1808" y="99"/>
                        <a:pt x="1844" y="93"/>
                      </a:cubicBezTo>
                      <a:cubicBezTo>
                        <a:pt x="1880" y="87"/>
                        <a:pt x="1893" y="77"/>
                        <a:pt x="1922" y="72"/>
                      </a:cubicBezTo>
                      <a:cubicBezTo>
                        <a:pt x="1951" y="67"/>
                        <a:pt x="1995" y="63"/>
                        <a:pt x="2021" y="60"/>
                      </a:cubicBezTo>
                      <a:cubicBezTo>
                        <a:pt x="2047" y="57"/>
                        <a:pt x="2064" y="56"/>
                        <a:pt x="2081" y="54"/>
                      </a:cubicBezTo>
                      <a:lnTo>
                        <a:pt x="2123" y="51"/>
                      </a:lnTo>
                      <a:lnTo>
                        <a:pt x="2177" y="108"/>
                      </a:lnTo>
                      <a:lnTo>
                        <a:pt x="2225" y="54"/>
                      </a:lnTo>
                      <a:cubicBezTo>
                        <a:pt x="2267" y="44"/>
                        <a:pt x="2345" y="47"/>
                        <a:pt x="2429" y="51"/>
                      </a:cubicBezTo>
                      <a:cubicBezTo>
                        <a:pt x="2513" y="55"/>
                        <a:pt x="2639" y="59"/>
                        <a:pt x="2729" y="81"/>
                      </a:cubicBezTo>
                      <a:cubicBezTo>
                        <a:pt x="2819" y="103"/>
                        <a:pt x="2919" y="125"/>
                        <a:pt x="2969" y="186"/>
                      </a:cubicBezTo>
                      <a:cubicBezTo>
                        <a:pt x="3019" y="247"/>
                        <a:pt x="3042" y="400"/>
                        <a:pt x="3032" y="447"/>
                      </a:cubicBezTo>
                      <a:cubicBezTo>
                        <a:pt x="3022" y="494"/>
                        <a:pt x="2954" y="468"/>
                        <a:pt x="2912" y="468"/>
                      </a:cubicBezTo>
                      <a:cubicBezTo>
                        <a:pt x="2870" y="468"/>
                        <a:pt x="2844" y="420"/>
                        <a:pt x="2777" y="447"/>
                      </a:cubicBezTo>
                      <a:cubicBezTo>
                        <a:pt x="2710" y="474"/>
                        <a:pt x="2565" y="544"/>
                        <a:pt x="2507" y="633"/>
                      </a:cubicBezTo>
                      <a:cubicBezTo>
                        <a:pt x="2449" y="722"/>
                        <a:pt x="2427" y="871"/>
                        <a:pt x="2429" y="981"/>
                      </a:cubicBezTo>
                      <a:cubicBezTo>
                        <a:pt x="2431" y="1091"/>
                        <a:pt x="2514" y="1209"/>
                        <a:pt x="2519" y="1296"/>
                      </a:cubicBezTo>
                      <a:cubicBezTo>
                        <a:pt x="2524" y="1383"/>
                        <a:pt x="2502" y="1451"/>
                        <a:pt x="2462" y="1503"/>
                      </a:cubicBezTo>
                      <a:cubicBezTo>
                        <a:pt x="2422" y="1555"/>
                        <a:pt x="2357" y="1601"/>
                        <a:pt x="2279" y="1611"/>
                      </a:cubicBezTo>
                      <a:cubicBezTo>
                        <a:pt x="2201" y="1621"/>
                        <a:pt x="2076" y="1586"/>
                        <a:pt x="1997" y="1563"/>
                      </a:cubicBezTo>
                      <a:cubicBezTo>
                        <a:pt x="1918" y="1540"/>
                        <a:pt x="1847" y="1503"/>
                        <a:pt x="1802" y="1473"/>
                      </a:cubicBezTo>
                      <a:cubicBezTo>
                        <a:pt x="1757" y="1443"/>
                        <a:pt x="1747" y="1421"/>
                        <a:pt x="1727" y="1383"/>
                      </a:cubicBezTo>
                      <a:cubicBezTo>
                        <a:pt x="1707" y="1345"/>
                        <a:pt x="1725" y="1317"/>
                        <a:pt x="1682" y="1248"/>
                      </a:cubicBezTo>
                      <a:cubicBezTo>
                        <a:pt x="1639" y="1179"/>
                        <a:pt x="1579" y="1053"/>
                        <a:pt x="1469" y="966"/>
                      </a:cubicBezTo>
                      <a:cubicBezTo>
                        <a:pt x="1359" y="879"/>
                        <a:pt x="1189" y="771"/>
                        <a:pt x="1019" y="726"/>
                      </a:cubicBezTo>
                      <a:cubicBezTo>
                        <a:pt x="849" y="681"/>
                        <a:pt x="589" y="693"/>
                        <a:pt x="449" y="696"/>
                      </a:cubicBezTo>
                      <a:cubicBezTo>
                        <a:pt x="309" y="699"/>
                        <a:pt x="251" y="748"/>
                        <a:pt x="179" y="741"/>
                      </a:cubicBezTo>
                      <a:cubicBezTo>
                        <a:pt x="107" y="734"/>
                        <a:pt x="34" y="715"/>
                        <a:pt x="17" y="657"/>
                      </a:cubicBez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0" name="Freeform 292"/>
                <p:cNvSpPr>
                  <a:spLocks noChangeAspect="1"/>
                </p:cNvSpPr>
                <p:nvPr/>
              </p:nvSpPr>
              <p:spPr bwMode="auto">
                <a:xfrm>
                  <a:off x="3898" y="5811"/>
                  <a:ext cx="1162" cy="277"/>
                </a:xfrm>
                <a:custGeom>
                  <a:avLst/>
                  <a:gdLst>
                    <a:gd name="T0" fmla="*/ 182 w 1162"/>
                    <a:gd name="T1" fmla="*/ 270 h 277"/>
                    <a:gd name="T2" fmla="*/ 17 w 1162"/>
                    <a:gd name="T3" fmla="*/ 225 h 277"/>
                    <a:gd name="T4" fmla="*/ 77 w 1162"/>
                    <a:gd name="T5" fmla="*/ 60 h 277"/>
                    <a:gd name="T6" fmla="*/ 482 w 1162"/>
                    <a:gd name="T7" fmla="*/ 0 h 277"/>
                    <a:gd name="T8" fmla="*/ 677 w 1162"/>
                    <a:gd name="T9" fmla="*/ 60 h 277"/>
                    <a:gd name="T10" fmla="*/ 917 w 1162"/>
                    <a:gd name="T11" fmla="*/ 45 h 277"/>
                    <a:gd name="T12" fmla="*/ 1142 w 1162"/>
                    <a:gd name="T13" fmla="*/ 75 h 277"/>
                    <a:gd name="T14" fmla="*/ 1037 w 1162"/>
                    <a:gd name="T15" fmla="*/ 120 h 277"/>
                    <a:gd name="T16" fmla="*/ 707 w 1162"/>
                    <a:gd name="T17" fmla="*/ 225 h 277"/>
                    <a:gd name="T18" fmla="*/ 362 w 1162"/>
                    <a:gd name="T19" fmla="*/ 270 h 277"/>
                    <a:gd name="T20" fmla="*/ 182 w 1162"/>
                    <a:gd name="T21" fmla="*/ 270 h 2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162" h="277">
                      <a:moveTo>
                        <a:pt x="182" y="270"/>
                      </a:moveTo>
                      <a:cubicBezTo>
                        <a:pt x="125" y="263"/>
                        <a:pt x="34" y="260"/>
                        <a:pt x="17" y="225"/>
                      </a:cubicBezTo>
                      <a:cubicBezTo>
                        <a:pt x="0" y="190"/>
                        <a:pt x="0" y="97"/>
                        <a:pt x="77" y="60"/>
                      </a:cubicBezTo>
                      <a:cubicBezTo>
                        <a:pt x="154" y="23"/>
                        <a:pt x="382" y="0"/>
                        <a:pt x="482" y="0"/>
                      </a:cubicBezTo>
                      <a:cubicBezTo>
                        <a:pt x="582" y="0"/>
                        <a:pt x="605" y="53"/>
                        <a:pt x="677" y="60"/>
                      </a:cubicBezTo>
                      <a:cubicBezTo>
                        <a:pt x="749" y="67"/>
                        <a:pt x="840" y="43"/>
                        <a:pt x="917" y="45"/>
                      </a:cubicBezTo>
                      <a:cubicBezTo>
                        <a:pt x="994" y="47"/>
                        <a:pt x="1122" y="63"/>
                        <a:pt x="1142" y="75"/>
                      </a:cubicBezTo>
                      <a:cubicBezTo>
                        <a:pt x="1162" y="87"/>
                        <a:pt x="1109" y="95"/>
                        <a:pt x="1037" y="120"/>
                      </a:cubicBezTo>
                      <a:cubicBezTo>
                        <a:pt x="965" y="145"/>
                        <a:pt x="819" y="200"/>
                        <a:pt x="707" y="225"/>
                      </a:cubicBezTo>
                      <a:cubicBezTo>
                        <a:pt x="595" y="250"/>
                        <a:pt x="449" y="263"/>
                        <a:pt x="362" y="270"/>
                      </a:cubicBezTo>
                      <a:cubicBezTo>
                        <a:pt x="275" y="277"/>
                        <a:pt x="219" y="270"/>
                        <a:pt x="182" y="270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C0C0C0">
                        <a:gamma/>
                        <a:shade val="36471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1" name="Freeform 291"/>
                <p:cNvSpPr>
                  <a:spLocks noChangeAspect="1"/>
                </p:cNvSpPr>
                <p:nvPr/>
              </p:nvSpPr>
              <p:spPr bwMode="auto">
                <a:xfrm>
                  <a:off x="4080" y="6261"/>
                  <a:ext cx="1440" cy="390"/>
                </a:xfrm>
                <a:custGeom>
                  <a:avLst/>
                  <a:gdLst>
                    <a:gd name="T0" fmla="*/ 0 w 1440"/>
                    <a:gd name="T1" fmla="*/ 30 h 390"/>
                    <a:gd name="T2" fmla="*/ 870 w 1440"/>
                    <a:gd name="T3" fmla="*/ 60 h 390"/>
                    <a:gd name="T4" fmla="*/ 1440 w 1440"/>
                    <a:gd name="T5" fmla="*/ 390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440" h="390">
                      <a:moveTo>
                        <a:pt x="0" y="30"/>
                      </a:moveTo>
                      <a:cubicBezTo>
                        <a:pt x="315" y="15"/>
                        <a:pt x="630" y="0"/>
                        <a:pt x="870" y="60"/>
                      </a:cubicBezTo>
                      <a:cubicBezTo>
                        <a:pt x="1110" y="120"/>
                        <a:pt x="1345" y="335"/>
                        <a:pt x="1440" y="390"/>
                      </a:cubicBez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2" name="Freeform 290"/>
                <p:cNvSpPr>
                  <a:spLocks noChangeAspect="1"/>
                </p:cNvSpPr>
                <p:nvPr/>
              </p:nvSpPr>
              <p:spPr bwMode="auto">
                <a:xfrm>
                  <a:off x="4095" y="6201"/>
                  <a:ext cx="1440" cy="390"/>
                </a:xfrm>
                <a:custGeom>
                  <a:avLst/>
                  <a:gdLst>
                    <a:gd name="T0" fmla="*/ 0 w 1440"/>
                    <a:gd name="T1" fmla="*/ 30 h 390"/>
                    <a:gd name="T2" fmla="*/ 870 w 1440"/>
                    <a:gd name="T3" fmla="*/ 60 h 390"/>
                    <a:gd name="T4" fmla="*/ 1440 w 1440"/>
                    <a:gd name="T5" fmla="*/ 390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440" h="390">
                      <a:moveTo>
                        <a:pt x="0" y="30"/>
                      </a:moveTo>
                      <a:cubicBezTo>
                        <a:pt x="315" y="15"/>
                        <a:pt x="630" y="0"/>
                        <a:pt x="870" y="60"/>
                      </a:cubicBezTo>
                      <a:cubicBezTo>
                        <a:pt x="1110" y="120"/>
                        <a:pt x="1345" y="335"/>
                        <a:pt x="1440" y="390"/>
                      </a:cubicBez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3" name="Freeform 289"/>
                <p:cNvSpPr>
                  <a:spLocks noChangeAspect="1"/>
                </p:cNvSpPr>
                <p:nvPr/>
              </p:nvSpPr>
              <p:spPr bwMode="auto">
                <a:xfrm>
                  <a:off x="4110" y="6231"/>
                  <a:ext cx="1440" cy="390"/>
                </a:xfrm>
                <a:custGeom>
                  <a:avLst/>
                  <a:gdLst>
                    <a:gd name="T0" fmla="*/ 0 w 1440"/>
                    <a:gd name="T1" fmla="*/ 30 h 390"/>
                    <a:gd name="T2" fmla="*/ 870 w 1440"/>
                    <a:gd name="T3" fmla="*/ 60 h 390"/>
                    <a:gd name="T4" fmla="*/ 1440 w 1440"/>
                    <a:gd name="T5" fmla="*/ 390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440" h="390">
                      <a:moveTo>
                        <a:pt x="0" y="30"/>
                      </a:moveTo>
                      <a:cubicBezTo>
                        <a:pt x="315" y="15"/>
                        <a:pt x="630" y="0"/>
                        <a:pt x="870" y="60"/>
                      </a:cubicBezTo>
                      <a:cubicBezTo>
                        <a:pt x="1110" y="120"/>
                        <a:pt x="1345" y="335"/>
                        <a:pt x="1440" y="390"/>
                      </a:cubicBez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4" name="Freeform 288"/>
                <p:cNvSpPr>
                  <a:spLocks noChangeAspect="1"/>
                </p:cNvSpPr>
                <p:nvPr/>
              </p:nvSpPr>
              <p:spPr bwMode="auto">
                <a:xfrm>
                  <a:off x="4140" y="6321"/>
                  <a:ext cx="1440" cy="405"/>
                </a:xfrm>
                <a:custGeom>
                  <a:avLst/>
                  <a:gdLst>
                    <a:gd name="T0" fmla="*/ 0 w 1440"/>
                    <a:gd name="T1" fmla="*/ 15 h 405"/>
                    <a:gd name="T2" fmla="*/ 345 w 1440"/>
                    <a:gd name="T3" fmla="*/ 0 h 405"/>
                    <a:gd name="T4" fmla="*/ 510 w 1440"/>
                    <a:gd name="T5" fmla="*/ 15 h 405"/>
                    <a:gd name="T6" fmla="*/ 870 w 1440"/>
                    <a:gd name="T7" fmla="*/ 75 h 405"/>
                    <a:gd name="T8" fmla="*/ 1200 w 1440"/>
                    <a:gd name="T9" fmla="*/ 240 h 405"/>
                    <a:gd name="T10" fmla="*/ 1440 w 1440"/>
                    <a:gd name="T11" fmla="*/ 405 h 4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440" h="405">
                      <a:moveTo>
                        <a:pt x="0" y="15"/>
                      </a:moveTo>
                      <a:cubicBezTo>
                        <a:pt x="57" y="13"/>
                        <a:pt x="260" y="0"/>
                        <a:pt x="345" y="0"/>
                      </a:cubicBezTo>
                      <a:cubicBezTo>
                        <a:pt x="430" y="0"/>
                        <a:pt x="423" y="3"/>
                        <a:pt x="510" y="15"/>
                      </a:cubicBezTo>
                      <a:cubicBezTo>
                        <a:pt x="597" y="27"/>
                        <a:pt x="755" y="37"/>
                        <a:pt x="870" y="75"/>
                      </a:cubicBezTo>
                      <a:cubicBezTo>
                        <a:pt x="985" y="113"/>
                        <a:pt x="1105" y="185"/>
                        <a:pt x="1200" y="240"/>
                      </a:cubicBezTo>
                      <a:cubicBezTo>
                        <a:pt x="1295" y="295"/>
                        <a:pt x="1390" y="371"/>
                        <a:pt x="1440" y="405"/>
                      </a:cubicBez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5" name="Freeform 287"/>
                <p:cNvSpPr>
                  <a:spLocks noChangeAspect="1"/>
                </p:cNvSpPr>
                <p:nvPr/>
              </p:nvSpPr>
              <p:spPr bwMode="auto">
                <a:xfrm>
                  <a:off x="5130" y="6471"/>
                  <a:ext cx="585" cy="585"/>
                </a:xfrm>
                <a:custGeom>
                  <a:avLst/>
                  <a:gdLst>
                    <a:gd name="T0" fmla="*/ 0 w 585"/>
                    <a:gd name="T1" fmla="*/ 0 h 585"/>
                    <a:gd name="T2" fmla="*/ 150 w 585"/>
                    <a:gd name="T3" fmla="*/ 105 h 585"/>
                    <a:gd name="T4" fmla="*/ 345 w 585"/>
                    <a:gd name="T5" fmla="*/ 240 h 585"/>
                    <a:gd name="T6" fmla="*/ 585 w 585"/>
                    <a:gd name="T7" fmla="*/ 585 h 5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85" h="585">
                      <a:moveTo>
                        <a:pt x="0" y="0"/>
                      </a:moveTo>
                      <a:cubicBezTo>
                        <a:pt x="25" y="17"/>
                        <a:pt x="93" y="65"/>
                        <a:pt x="150" y="105"/>
                      </a:cubicBezTo>
                      <a:cubicBezTo>
                        <a:pt x="207" y="145"/>
                        <a:pt x="272" y="160"/>
                        <a:pt x="345" y="240"/>
                      </a:cubicBezTo>
                      <a:cubicBezTo>
                        <a:pt x="418" y="320"/>
                        <a:pt x="535" y="513"/>
                        <a:pt x="585" y="585"/>
                      </a:cubicBez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6" name="Arc 286"/>
                <p:cNvSpPr>
                  <a:spLocks noChangeAspect="1"/>
                </p:cNvSpPr>
                <p:nvPr/>
              </p:nvSpPr>
              <p:spPr bwMode="auto">
                <a:xfrm flipV="1">
                  <a:off x="5016" y="5772"/>
                  <a:ext cx="932" cy="186"/>
                </a:xfrm>
                <a:custGeom>
                  <a:avLst/>
                  <a:gdLst>
                    <a:gd name="G0" fmla="+- 20600 0 0"/>
                    <a:gd name="G1" fmla="+- 21600 0 0"/>
                    <a:gd name="G2" fmla="+- 21600 0 0"/>
                    <a:gd name="T0" fmla="*/ 0 w 42200"/>
                    <a:gd name="T1" fmla="*/ 15105 h 21600"/>
                    <a:gd name="T2" fmla="*/ 42200 w 42200"/>
                    <a:gd name="T3" fmla="*/ 21480 h 21600"/>
                    <a:gd name="T4" fmla="*/ 20600 w 422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2200" h="21600" fill="none" extrusionOk="0">
                      <a:moveTo>
                        <a:pt x="-1" y="15104"/>
                      </a:moveTo>
                      <a:cubicBezTo>
                        <a:pt x="2834" y="6113"/>
                        <a:pt x="11172" y="-1"/>
                        <a:pt x="20600" y="0"/>
                      </a:cubicBezTo>
                      <a:cubicBezTo>
                        <a:pt x="32482" y="0"/>
                        <a:pt x="42133" y="9597"/>
                        <a:pt x="42199" y="21480"/>
                      </a:cubicBezTo>
                    </a:path>
                    <a:path w="42200" h="21600" stroke="0" extrusionOk="0">
                      <a:moveTo>
                        <a:pt x="-1" y="15104"/>
                      </a:moveTo>
                      <a:cubicBezTo>
                        <a:pt x="2834" y="6113"/>
                        <a:pt x="11172" y="-1"/>
                        <a:pt x="20600" y="0"/>
                      </a:cubicBezTo>
                      <a:cubicBezTo>
                        <a:pt x="32482" y="0"/>
                        <a:pt x="42133" y="9597"/>
                        <a:pt x="42199" y="21480"/>
                      </a:cubicBezTo>
                      <a:lnTo>
                        <a:pt x="2060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0C0C0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7" name="Freeform 285"/>
                <p:cNvSpPr>
                  <a:spLocks noChangeAspect="1"/>
                </p:cNvSpPr>
                <p:nvPr/>
              </p:nvSpPr>
              <p:spPr bwMode="auto">
                <a:xfrm>
                  <a:off x="6053" y="5952"/>
                  <a:ext cx="530" cy="834"/>
                </a:xfrm>
                <a:custGeom>
                  <a:avLst/>
                  <a:gdLst>
                    <a:gd name="T0" fmla="*/ 22 w 530"/>
                    <a:gd name="T1" fmla="*/ 639 h 834"/>
                    <a:gd name="T2" fmla="*/ 37 w 530"/>
                    <a:gd name="T3" fmla="*/ 294 h 834"/>
                    <a:gd name="T4" fmla="*/ 187 w 530"/>
                    <a:gd name="T5" fmla="*/ 99 h 834"/>
                    <a:gd name="T6" fmla="*/ 442 w 530"/>
                    <a:gd name="T7" fmla="*/ 9 h 834"/>
                    <a:gd name="T8" fmla="*/ 530 w 530"/>
                    <a:gd name="T9" fmla="*/ 154 h 834"/>
                    <a:gd name="T10" fmla="*/ 292 w 530"/>
                    <a:gd name="T11" fmla="*/ 279 h 834"/>
                    <a:gd name="T12" fmla="*/ 142 w 530"/>
                    <a:gd name="T13" fmla="*/ 549 h 834"/>
                    <a:gd name="T14" fmla="*/ 172 w 530"/>
                    <a:gd name="T15" fmla="*/ 819 h 834"/>
                    <a:gd name="T16" fmla="*/ 22 w 530"/>
                    <a:gd name="T17" fmla="*/ 639 h 8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30" h="834">
                      <a:moveTo>
                        <a:pt x="22" y="639"/>
                      </a:moveTo>
                      <a:cubicBezTo>
                        <a:pt x="0" y="552"/>
                        <a:pt x="10" y="384"/>
                        <a:pt x="37" y="294"/>
                      </a:cubicBezTo>
                      <a:cubicBezTo>
                        <a:pt x="64" y="204"/>
                        <a:pt x="120" y="146"/>
                        <a:pt x="187" y="99"/>
                      </a:cubicBezTo>
                      <a:cubicBezTo>
                        <a:pt x="254" y="52"/>
                        <a:pt x="385" y="0"/>
                        <a:pt x="442" y="9"/>
                      </a:cubicBezTo>
                      <a:lnTo>
                        <a:pt x="530" y="154"/>
                      </a:lnTo>
                      <a:lnTo>
                        <a:pt x="292" y="279"/>
                      </a:lnTo>
                      <a:lnTo>
                        <a:pt x="142" y="549"/>
                      </a:lnTo>
                      <a:lnTo>
                        <a:pt x="172" y="819"/>
                      </a:lnTo>
                      <a:cubicBezTo>
                        <a:pt x="152" y="834"/>
                        <a:pt x="53" y="677"/>
                        <a:pt x="22" y="63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FF">
                        <a:gamma/>
                        <a:shade val="60784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8" name="Freeform 284"/>
                <p:cNvSpPr>
                  <a:spLocks noChangeAspect="1"/>
                </p:cNvSpPr>
                <p:nvPr/>
              </p:nvSpPr>
              <p:spPr bwMode="auto">
                <a:xfrm>
                  <a:off x="5730" y="6906"/>
                  <a:ext cx="299" cy="415"/>
                </a:xfrm>
                <a:custGeom>
                  <a:avLst/>
                  <a:gdLst>
                    <a:gd name="T0" fmla="*/ 95 w 299"/>
                    <a:gd name="T1" fmla="*/ 111 h 415"/>
                    <a:gd name="T2" fmla="*/ 150 w 299"/>
                    <a:gd name="T3" fmla="*/ 0 h 415"/>
                    <a:gd name="T4" fmla="*/ 270 w 299"/>
                    <a:gd name="T5" fmla="*/ 60 h 415"/>
                    <a:gd name="T6" fmla="*/ 299 w 299"/>
                    <a:gd name="T7" fmla="*/ 167 h 415"/>
                    <a:gd name="T8" fmla="*/ 252 w 299"/>
                    <a:gd name="T9" fmla="*/ 321 h 415"/>
                    <a:gd name="T10" fmla="*/ 189 w 299"/>
                    <a:gd name="T11" fmla="*/ 406 h 415"/>
                    <a:gd name="T12" fmla="*/ 0 w 299"/>
                    <a:gd name="T13" fmla="*/ 378 h 4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9" h="415">
                      <a:moveTo>
                        <a:pt x="95" y="111"/>
                      </a:moveTo>
                      <a:lnTo>
                        <a:pt x="150" y="0"/>
                      </a:lnTo>
                      <a:lnTo>
                        <a:pt x="270" y="60"/>
                      </a:lnTo>
                      <a:lnTo>
                        <a:pt x="299" y="167"/>
                      </a:lnTo>
                      <a:lnTo>
                        <a:pt x="252" y="321"/>
                      </a:lnTo>
                      <a:lnTo>
                        <a:pt x="189" y="406"/>
                      </a:lnTo>
                      <a:cubicBezTo>
                        <a:pt x="147" y="415"/>
                        <a:pt x="39" y="383"/>
                        <a:pt x="0" y="378"/>
                      </a:cubicBezTo>
                    </a:path>
                  </a:pathLst>
                </a:custGeom>
                <a:gradFill rotWithShape="0">
                  <a:gsLst>
                    <a:gs pos="0">
                      <a:srgbClr val="C0C0C0">
                        <a:gamma/>
                        <a:shade val="48627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9" name="Freeform 283"/>
                <p:cNvSpPr>
                  <a:spLocks noChangeAspect="1"/>
                </p:cNvSpPr>
                <p:nvPr/>
              </p:nvSpPr>
              <p:spPr bwMode="auto">
                <a:xfrm>
                  <a:off x="4065" y="6156"/>
                  <a:ext cx="1845" cy="1110"/>
                </a:xfrm>
                <a:custGeom>
                  <a:avLst/>
                  <a:gdLst>
                    <a:gd name="T0" fmla="*/ 0 w 1845"/>
                    <a:gd name="T1" fmla="*/ 120 h 1110"/>
                    <a:gd name="T2" fmla="*/ 225 w 1845"/>
                    <a:gd name="T3" fmla="*/ 45 h 1110"/>
                    <a:gd name="T4" fmla="*/ 495 w 1845"/>
                    <a:gd name="T5" fmla="*/ 0 h 1110"/>
                    <a:gd name="T6" fmla="*/ 990 w 1845"/>
                    <a:gd name="T7" fmla="*/ 60 h 1110"/>
                    <a:gd name="T8" fmla="*/ 1365 w 1845"/>
                    <a:gd name="T9" fmla="*/ 240 h 1110"/>
                    <a:gd name="T10" fmla="*/ 1500 w 1845"/>
                    <a:gd name="T11" fmla="*/ 315 h 1110"/>
                    <a:gd name="T12" fmla="*/ 1665 w 1845"/>
                    <a:gd name="T13" fmla="*/ 480 h 1110"/>
                    <a:gd name="T14" fmla="*/ 1815 w 1845"/>
                    <a:gd name="T15" fmla="*/ 720 h 1110"/>
                    <a:gd name="T16" fmla="*/ 1845 w 1845"/>
                    <a:gd name="T17" fmla="*/ 825 h 1110"/>
                    <a:gd name="T18" fmla="*/ 1770 w 1845"/>
                    <a:gd name="T19" fmla="*/ 1020 h 1110"/>
                    <a:gd name="T20" fmla="*/ 1725 w 1845"/>
                    <a:gd name="T21" fmla="*/ 1110 h 1110"/>
                    <a:gd name="T22" fmla="*/ 1545 w 1845"/>
                    <a:gd name="T23" fmla="*/ 1020 h 1110"/>
                    <a:gd name="T24" fmla="*/ 1440 w 1845"/>
                    <a:gd name="T25" fmla="*/ 915 h 1110"/>
                    <a:gd name="T26" fmla="*/ 1380 w 1845"/>
                    <a:gd name="T27" fmla="*/ 735 h 1110"/>
                    <a:gd name="T28" fmla="*/ 1005 w 1845"/>
                    <a:gd name="T29" fmla="*/ 375 h 1110"/>
                    <a:gd name="T30" fmla="*/ 525 w 1845"/>
                    <a:gd name="T31" fmla="*/ 240 h 1110"/>
                    <a:gd name="T32" fmla="*/ 282 w 1845"/>
                    <a:gd name="T33" fmla="*/ 231 h 1110"/>
                    <a:gd name="T34" fmla="*/ 144 w 1845"/>
                    <a:gd name="T35" fmla="*/ 216 h 1110"/>
                    <a:gd name="T36" fmla="*/ 120 w 1845"/>
                    <a:gd name="T37" fmla="*/ 228 h 1110"/>
                    <a:gd name="T38" fmla="*/ 63 w 1845"/>
                    <a:gd name="T39" fmla="*/ 204 h 1110"/>
                    <a:gd name="T40" fmla="*/ 9 w 1845"/>
                    <a:gd name="T41" fmla="*/ 231 h 1110"/>
                    <a:gd name="T42" fmla="*/ 0 w 1845"/>
                    <a:gd name="T43" fmla="*/ 120 h 1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845" h="1110">
                      <a:moveTo>
                        <a:pt x="0" y="120"/>
                      </a:moveTo>
                      <a:lnTo>
                        <a:pt x="225" y="45"/>
                      </a:lnTo>
                      <a:lnTo>
                        <a:pt x="495" y="0"/>
                      </a:lnTo>
                      <a:lnTo>
                        <a:pt x="990" y="60"/>
                      </a:lnTo>
                      <a:lnTo>
                        <a:pt x="1365" y="240"/>
                      </a:lnTo>
                      <a:cubicBezTo>
                        <a:pt x="1450" y="282"/>
                        <a:pt x="1450" y="275"/>
                        <a:pt x="1500" y="315"/>
                      </a:cubicBezTo>
                      <a:cubicBezTo>
                        <a:pt x="1550" y="355"/>
                        <a:pt x="1613" y="413"/>
                        <a:pt x="1665" y="480"/>
                      </a:cubicBezTo>
                      <a:lnTo>
                        <a:pt x="1815" y="720"/>
                      </a:lnTo>
                      <a:lnTo>
                        <a:pt x="1845" y="825"/>
                      </a:lnTo>
                      <a:lnTo>
                        <a:pt x="1770" y="1020"/>
                      </a:lnTo>
                      <a:lnTo>
                        <a:pt x="1725" y="1110"/>
                      </a:lnTo>
                      <a:cubicBezTo>
                        <a:pt x="1688" y="1110"/>
                        <a:pt x="1593" y="1053"/>
                        <a:pt x="1545" y="1020"/>
                      </a:cubicBezTo>
                      <a:cubicBezTo>
                        <a:pt x="1497" y="987"/>
                        <a:pt x="1467" y="963"/>
                        <a:pt x="1440" y="915"/>
                      </a:cubicBezTo>
                      <a:cubicBezTo>
                        <a:pt x="1413" y="867"/>
                        <a:pt x="1452" y="825"/>
                        <a:pt x="1380" y="735"/>
                      </a:cubicBezTo>
                      <a:cubicBezTo>
                        <a:pt x="1308" y="645"/>
                        <a:pt x="1147" y="457"/>
                        <a:pt x="1005" y="375"/>
                      </a:cubicBezTo>
                      <a:cubicBezTo>
                        <a:pt x="863" y="293"/>
                        <a:pt x="645" y="264"/>
                        <a:pt x="525" y="240"/>
                      </a:cubicBezTo>
                      <a:lnTo>
                        <a:pt x="282" y="231"/>
                      </a:lnTo>
                      <a:lnTo>
                        <a:pt x="144" y="216"/>
                      </a:lnTo>
                      <a:lnTo>
                        <a:pt x="120" y="228"/>
                      </a:lnTo>
                      <a:lnTo>
                        <a:pt x="63" y="204"/>
                      </a:lnTo>
                      <a:lnTo>
                        <a:pt x="9" y="231"/>
                      </a:lnTo>
                      <a:lnTo>
                        <a:pt x="0" y="12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FFFFFF"/>
                    </a:gs>
                    <a:gs pos="5000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40" name="Rectangle 282"/>
                <p:cNvSpPr>
                  <a:spLocks noChangeAspect="1" noChangeArrowheads="1"/>
                </p:cNvSpPr>
                <p:nvPr/>
              </p:nvSpPr>
              <p:spPr bwMode="auto">
                <a:xfrm>
                  <a:off x="4035" y="6204"/>
                  <a:ext cx="318" cy="189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60784"/>
                        <a:invGamma/>
                      </a:srgbClr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41" name="Rectangle 281"/>
                <p:cNvSpPr>
                  <a:spLocks noChangeAspect="1" noChangeArrowheads="1"/>
                </p:cNvSpPr>
                <p:nvPr/>
              </p:nvSpPr>
              <p:spPr bwMode="auto">
                <a:xfrm>
                  <a:off x="4140" y="6156"/>
                  <a:ext cx="261" cy="140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6666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42" name="Rectangle 280"/>
                <p:cNvSpPr>
                  <a:spLocks noChangeAspect="1" noChangeArrowheads="1"/>
                </p:cNvSpPr>
                <p:nvPr/>
              </p:nvSpPr>
              <p:spPr bwMode="auto">
                <a:xfrm>
                  <a:off x="4368" y="6066"/>
                  <a:ext cx="285" cy="143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6666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43" name="Rectangle 279"/>
                <p:cNvSpPr>
                  <a:spLocks noChangeAspect="1" noChangeArrowheads="1"/>
                </p:cNvSpPr>
                <p:nvPr/>
              </p:nvSpPr>
              <p:spPr bwMode="auto">
                <a:xfrm>
                  <a:off x="4239" y="6141"/>
                  <a:ext cx="240" cy="98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6666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44" name="Rectangle 278"/>
                <p:cNvSpPr>
                  <a:spLocks noChangeAspect="1" noChangeArrowheads="1"/>
                </p:cNvSpPr>
                <p:nvPr/>
              </p:nvSpPr>
              <p:spPr bwMode="auto">
                <a:xfrm>
                  <a:off x="4470" y="6081"/>
                  <a:ext cx="210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75686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45" name="AutoShape 277"/>
                <p:cNvSpPr>
                  <a:spLocks noChangeAspect="1" noChangeArrowheads="1"/>
                </p:cNvSpPr>
                <p:nvPr/>
              </p:nvSpPr>
              <p:spPr bwMode="auto">
                <a:xfrm>
                  <a:off x="3971" y="5564"/>
                  <a:ext cx="318" cy="420"/>
                </a:xfrm>
                <a:prstGeom prst="can">
                  <a:avLst>
                    <a:gd name="adj" fmla="val 56603"/>
                  </a:avLst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46" name="Line 276"/>
                <p:cNvSpPr>
                  <a:spLocks noChangeAspect="1" noChangeShapeType="1"/>
                </p:cNvSpPr>
                <p:nvPr/>
              </p:nvSpPr>
              <p:spPr bwMode="auto">
                <a:xfrm>
                  <a:off x="4232" y="4034"/>
                  <a:ext cx="6" cy="161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47" name="Group 271"/>
                <p:cNvGrpSpPr>
                  <a:grpSpLocks noChangeAspect="1"/>
                </p:cNvGrpSpPr>
                <p:nvPr/>
              </p:nvGrpSpPr>
              <p:grpSpPr bwMode="auto">
                <a:xfrm>
                  <a:off x="4004" y="4706"/>
                  <a:ext cx="240" cy="1014"/>
                  <a:chOff x="6474" y="3695"/>
                  <a:chExt cx="240" cy="667"/>
                </a:xfrm>
              </p:grpSpPr>
              <p:sp>
                <p:nvSpPr>
                  <p:cNvPr id="279" name="Rectangle 27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528" y="3695"/>
                    <a:ext cx="138" cy="667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3137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3137"/>
                          <a:invGamma/>
                        </a:srgbClr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80" name="Rectangle 27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654" y="3695"/>
                    <a:ext cx="60" cy="667"/>
                  </a:xfrm>
                  <a:prstGeom prst="rect">
                    <a:avLst/>
                  </a:pr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81" name="Rectangle 27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510" y="3695"/>
                    <a:ext cx="78" cy="667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10196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82" name="Rectangle 27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74" y="3695"/>
                    <a:ext cx="36" cy="667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48" name="Freeform 270"/>
                <p:cNvSpPr>
                  <a:spLocks noChangeAspect="1"/>
                </p:cNvSpPr>
                <p:nvPr/>
              </p:nvSpPr>
              <p:spPr bwMode="auto">
                <a:xfrm>
                  <a:off x="4002" y="5655"/>
                  <a:ext cx="251" cy="78"/>
                </a:xfrm>
                <a:custGeom>
                  <a:avLst/>
                  <a:gdLst>
                    <a:gd name="T0" fmla="*/ 0 w 251"/>
                    <a:gd name="T1" fmla="*/ 60 h 93"/>
                    <a:gd name="T2" fmla="*/ 6 w 251"/>
                    <a:gd name="T3" fmla="*/ 0 h 93"/>
                    <a:gd name="T4" fmla="*/ 45 w 251"/>
                    <a:gd name="T5" fmla="*/ 28 h 93"/>
                    <a:gd name="T6" fmla="*/ 79 w 251"/>
                    <a:gd name="T7" fmla="*/ 43 h 93"/>
                    <a:gd name="T8" fmla="*/ 129 w 251"/>
                    <a:gd name="T9" fmla="*/ 53 h 93"/>
                    <a:gd name="T10" fmla="*/ 194 w 251"/>
                    <a:gd name="T11" fmla="*/ 43 h 93"/>
                    <a:gd name="T12" fmla="*/ 226 w 251"/>
                    <a:gd name="T13" fmla="*/ 28 h 93"/>
                    <a:gd name="T14" fmla="*/ 251 w 251"/>
                    <a:gd name="T15" fmla="*/ 2 h 93"/>
                    <a:gd name="T16" fmla="*/ 249 w 251"/>
                    <a:gd name="T17" fmla="*/ 66 h 93"/>
                    <a:gd name="T18" fmla="*/ 210 w 251"/>
                    <a:gd name="T19" fmla="*/ 78 h 93"/>
                    <a:gd name="T20" fmla="*/ 150 w 251"/>
                    <a:gd name="T21" fmla="*/ 87 h 93"/>
                    <a:gd name="T22" fmla="*/ 87 w 251"/>
                    <a:gd name="T23" fmla="*/ 84 h 93"/>
                    <a:gd name="T24" fmla="*/ 48 w 251"/>
                    <a:gd name="T25" fmla="*/ 93 h 93"/>
                    <a:gd name="T26" fmla="*/ 0 w 251"/>
                    <a:gd name="T27" fmla="*/ 60 h 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51" h="93">
                      <a:moveTo>
                        <a:pt x="0" y="60"/>
                      </a:moveTo>
                      <a:lnTo>
                        <a:pt x="6" y="0"/>
                      </a:lnTo>
                      <a:lnTo>
                        <a:pt x="45" y="28"/>
                      </a:lnTo>
                      <a:lnTo>
                        <a:pt x="79" y="43"/>
                      </a:lnTo>
                      <a:lnTo>
                        <a:pt x="129" y="53"/>
                      </a:lnTo>
                      <a:lnTo>
                        <a:pt x="194" y="43"/>
                      </a:lnTo>
                      <a:lnTo>
                        <a:pt x="226" y="28"/>
                      </a:lnTo>
                      <a:lnTo>
                        <a:pt x="251" y="2"/>
                      </a:lnTo>
                      <a:lnTo>
                        <a:pt x="249" y="66"/>
                      </a:lnTo>
                      <a:lnTo>
                        <a:pt x="210" y="78"/>
                      </a:lnTo>
                      <a:lnTo>
                        <a:pt x="150" y="87"/>
                      </a:lnTo>
                      <a:lnTo>
                        <a:pt x="87" y="84"/>
                      </a:lnTo>
                      <a:lnTo>
                        <a:pt x="48" y="93"/>
                      </a:lnTo>
                      <a:lnTo>
                        <a:pt x="0" y="6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FFFFFF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49" name="Arc 269"/>
                <p:cNvSpPr>
                  <a:spLocks noChangeAspect="1"/>
                </p:cNvSpPr>
                <p:nvPr/>
              </p:nvSpPr>
              <p:spPr bwMode="auto">
                <a:xfrm>
                  <a:off x="4006" y="5624"/>
                  <a:ext cx="244" cy="79"/>
                </a:xfrm>
                <a:custGeom>
                  <a:avLst/>
                  <a:gdLst>
                    <a:gd name="G0" fmla="+- 21299 0 0"/>
                    <a:gd name="G1" fmla="+- 0 0 0"/>
                    <a:gd name="G2" fmla="+- 21600 0 0"/>
                    <a:gd name="T0" fmla="*/ 42853 w 42853"/>
                    <a:gd name="T1" fmla="*/ 1413 h 21600"/>
                    <a:gd name="T2" fmla="*/ 0 w 42853"/>
                    <a:gd name="T3" fmla="*/ 3592 h 21600"/>
                    <a:gd name="T4" fmla="*/ 21299 w 42853"/>
                    <a:gd name="T5" fmla="*/ 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2853" h="21600" fill="none" extrusionOk="0">
                      <a:moveTo>
                        <a:pt x="42852" y="1412"/>
                      </a:moveTo>
                      <a:cubicBezTo>
                        <a:pt x="42108" y="12769"/>
                        <a:pt x="32679" y="21599"/>
                        <a:pt x="21299" y="21600"/>
                      </a:cubicBezTo>
                      <a:cubicBezTo>
                        <a:pt x="10755" y="21600"/>
                        <a:pt x="1753" y="13988"/>
                        <a:pt x="-1" y="3592"/>
                      </a:cubicBezTo>
                    </a:path>
                    <a:path w="42853" h="21600" stroke="0" extrusionOk="0">
                      <a:moveTo>
                        <a:pt x="42852" y="1412"/>
                      </a:moveTo>
                      <a:cubicBezTo>
                        <a:pt x="42108" y="12769"/>
                        <a:pt x="32679" y="21599"/>
                        <a:pt x="21299" y="21600"/>
                      </a:cubicBezTo>
                      <a:cubicBezTo>
                        <a:pt x="10755" y="21600"/>
                        <a:pt x="1753" y="13988"/>
                        <a:pt x="-1" y="3592"/>
                      </a:cubicBezTo>
                      <a:lnTo>
                        <a:pt x="21299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50" name="Line 268"/>
                <p:cNvSpPr>
                  <a:spLocks noChangeAspect="1" noChangeShapeType="1"/>
                </p:cNvSpPr>
                <p:nvPr/>
              </p:nvSpPr>
              <p:spPr bwMode="auto">
                <a:xfrm>
                  <a:off x="4010" y="4058"/>
                  <a:ext cx="0" cy="157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51" name="Line 2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178" y="5645"/>
                  <a:ext cx="72" cy="6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52" name="Group 242"/>
                <p:cNvGrpSpPr>
                  <a:grpSpLocks noChangeAspect="1"/>
                </p:cNvGrpSpPr>
                <p:nvPr/>
              </p:nvGrpSpPr>
              <p:grpSpPr bwMode="auto">
                <a:xfrm>
                  <a:off x="2978" y="3746"/>
                  <a:ext cx="1302" cy="966"/>
                  <a:chOff x="1118" y="3665"/>
                  <a:chExt cx="1302" cy="966"/>
                </a:xfrm>
              </p:grpSpPr>
              <p:sp>
                <p:nvSpPr>
                  <p:cNvPr id="255" name="Rectangle 26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18" y="3785"/>
                    <a:ext cx="216" cy="78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56" name="Rectangle 26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18" y="3689"/>
                    <a:ext cx="222" cy="96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57" name="Freeform 264"/>
                  <p:cNvSpPr>
                    <a:spLocks noChangeAspect="1"/>
                  </p:cNvSpPr>
                  <p:nvPr/>
                </p:nvSpPr>
                <p:spPr bwMode="auto">
                  <a:xfrm>
                    <a:off x="1310" y="3692"/>
                    <a:ext cx="774" cy="105"/>
                  </a:xfrm>
                  <a:custGeom>
                    <a:avLst/>
                    <a:gdLst>
                      <a:gd name="T0" fmla="*/ 0 w 774"/>
                      <a:gd name="T1" fmla="*/ 0 h 105"/>
                      <a:gd name="T2" fmla="*/ 774 w 774"/>
                      <a:gd name="T3" fmla="*/ 15 h 105"/>
                      <a:gd name="T4" fmla="*/ 771 w 774"/>
                      <a:gd name="T5" fmla="*/ 105 h 105"/>
                      <a:gd name="T6" fmla="*/ 0 w 774"/>
                      <a:gd name="T7" fmla="*/ 90 h 105"/>
                      <a:gd name="T8" fmla="*/ 0 w 774"/>
                      <a:gd name="T9" fmla="*/ 0 h 1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774" h="105">
                        <a:moveTo>
                          <a:pt x="0" y="0"/>
                        </a:moveTo>
                        <a:lnTo>
                          <a:pt x="774" y="15"/>
                        </a:lnTo>
                        <a:lnTo>
                          <a:pt x="771" y="105"/>
                        </a:lnTo>
                        <a:lnTo>
                          <a:pt x="0" y="9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58" name="Rectangle 26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42" y="3863"/>
                    <a:ext cx="954" cy="126"/>
                  </a:xfrm>
                  <a:prstGeom prst="rect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59" name="AutoShape 262"/>
                  <p:cNvSpPr>
                    <a:spLocks noChangeAspect="1" noChangeArrowheads="1"/>
                  </p:cNvSpPr>
                  <p:nvPr/>
                </p:nvSpPr>
                <p:spPr bwMode="auto">
                  <a:xfrm rot="-10800000">
                    <a:off x="1304" y="3989"/>
                    <a:ext cx="852" cy="618"/>
                  </a:xfrm>
                  <a:prstGeom prst="rtTriangl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60" name="Freeform 261"/>
                  <p:cNvSpPr>
                    <a:spLocks noChangeAspect="1"/>
                  </p:cNvSpPr>
                  <p:nvPr/>
                </p:nvSpPr>
                <p:spPr bwMode="auto">
                  <a:xfrm>
                    <a:off x="2258" y="3665"/>
                    <a:ext cx="162" cy="303"/>
                  </a:xfrm>
                  <a:custGeom>
                    <a:avLst/>
                    <a:gdLst>
                      <a:gd name="T0" fmla="*/ 0 w 162"/>
                      <a:gd name="T1" fmla="*/ 21 h 300"/>
                      <a:gd name="T2" fmla="*/ 0 w 162"/>
                      <a:gd name="T3" fmla="*/ 300 h 300"/>
                      <a:gd name="T4" fmla="*/ 162 w 162"/>
                      <a:gd name="T5" fmla="*/ 261 h 300"/>
                      <a:gd name="T6" fmla="*/ 162 w 162"/>
                      <a:gd name="T7" fmla="*/ 0 h 300"/>
                      <a:gd name="T8" fmla="*/ 0 w 162"/>
                      <a:gd name="T9" fmla="*/ 21 h 3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62" h="300">
                        <a:moveTo>
                          <a:pt x="0" y="21"/>
                        </a:moveTo>
                        <a:lnTo>
                          <a:pt x="0" y="300"/>
                        </a:lnTo>
                        <a:lnTo>
                          <a:pt x="162" y="261"/>
                        </a:lnTo>
                        <a:lnTo>
                          <a:pt x="162" y="0"/>
                        </a:lnTo>
                        <a:lnTo>
                          <a:pt x="0" y="21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61" name="Rectangle 26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096" y="3689"/>
                    <a:ext cx="162" cy="276"/>
                  </a:xfrm>
                  <a:prstGeom prst="rect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62" name="AutoShape 259"/>
                  <p:cNvSpPr>
                    <a:spLocks noChangeAspect="1" noChangeArrowheads="1"/>
                  </p:cNvSpPr>
                  <p:nvPr/>
                </p:nvSpPr>
                <p:spPr bwMode="auto">
                  <a:xfrm rot="-5993332">
                    <a:off x="2108" y="3707"/>
                    <a:ext cx="66" cy="126"/>
                  </a:xfrm>
                  <a:prstGeom prst="can">
                    <a:avLst>
                      <a:gd name="adj" fmla="val 64052"/>
                    </a:avLst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27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grpSp>
                <p:nvGrpSpPr>
                  <p:cNvPr id="263" name="Group 256"/>
                  <p:cNvGrpSpPr>
                    <a:grpSpLocks noChangeAspect="1"/>
                  </p:cNvGrpSpPr>
                  <p:nvPr/>
                </p:nvGrpSpPr>
                <p:grpSpPr bwMode="auto">
                  <a:xfrm rot="-460987">
                    <a:off x="2012" y="3701"/>
                    <a:ext cx="162" cy="150"/>
                    <a:chOff x="3780" y="3810"/>
                    <a:chExt cx="150" cy="150"/>
                  </a:xfrm>
                </p:grpSpPr>
                <p:sp>
                  <p:nvSpPr>
                    <p:cNvPr id="277" name="Oval 25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804" y="3810"/>
                      <a:ext cx="126" cy="150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23529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18900000" scaled="1"/>
                    </a:gradFill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78" name="Oval 25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780" y="3810"/>
                      <a:ext cx="126" cy="150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grpSp>
                <p:nvGrpSpPr>
                  <p:cNvPr id="264" name="Group 25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144" y="3964"/>
                    <a:ext cx="240" cy="667"/>
                    <a:chOff x="6474" y="3695"/>
                    <a:chExt cx="240" cy="667"/>
                  </a:xfrm>
                </p:grpSpPr>
                <p:sp>
                  <p:nvSpPr>
                    <p:cNvPr id="273" name="Rectangle 25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528" y="3695"/>
                      <a:ext cx="138" cy="667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  <a:gs pos="5000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74" name="Rectangle 25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654" y="3695"/>
                      <a:ext cx="60" cy="667"/>
                    </a:xfrm>
                    <a:prstGeom prst="rect">
                      <a:avLst/>
                    </a:prstGeom>
                    <a:solidFill>
                      <a:srgbClr val="80808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69696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75" name="Rectangle 25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510" y="3695"/>
                      <a:ext cx="78" cy="667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1019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69696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76" name="Rectangle 25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474" y="3695"/>
                      <a:ext cx="36" cy="667"/>
                    </a:xfrm>
                    <a:prstGeom prst="rect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69696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sp>
                <p:nvSpPr>
                  <p:cNvPr id="265" name="Freeform 250"/>
                  <p:cNvSpPr>
                    <a:spLocks noChangeAspect="1"/>
                  </p:cNvSpPr>
                  <p:nvPr/>
                </p:nvSpPr>
                <p:spPr bwMode="auto">
                  <a:xfrm>
                    <a:off x="2276" y="3917"/>
                    <a:ext cx="135" cy="61"/>
                  </a:xfrm>
                  <a:custGeom>
                    <a:avLst/>
                    <a:gdLst>
                      <a:gd name="T0" fmla="*/ 18 w 135"/>
                      <a:gd name="T1" fmla="*/ 15 h 63"/>
                      <a:gd name="T2" fmla="*/ 135 w 135"/>
                      <a:gd name="T3" fmla="*/ 0 h 63"/>
                      <a:gd name="T4" fmla="*/ 114 w 135"/>
                      <a:gd name="T5" fmla="*/ 12 h 63"/>
                      <a:gd name="T6" fmla="*/ 102 w 135"/>
                      <a:gd name="T7" fmla="*/ 24 h 63"/>
                      <a:gd name="T8" fmla="*/ 96 w 135"/>
                      <a:gd name="T9" fmla="*/ 48 h 63"/>
                      <a:gd name="T10" fmla="*/ 69 w 135"/>
                      <a:gd name="T11" fmla="*/ 63 h 63"/>
                      <a:gd name="T12" fmla="*/ 60 w 135"/>
                      <a:gd name="T13" fmla="*/ 39 h 63"/>
                      <a:gd name="T14" fmla="*/ 15 w 135"/>
                      <a:gd name="T15" fmla="*/ 30 h 63"/>
                      <a:gd name="T16" fmla="*/ 0 w 135"/>
                      <a:gd name="T17" fmla="*/ 21 h 63"/>
                      <a:gd name="T18" fmla="*/ 18 w 135"/>
                      <a:gd name="T19" fmla="*/ 15 h 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35" h="63">
                        <a:moveTo>
                          <a:pt x="18" y="15"/>
                        </a:moveTo>
                        <a:lnTo>
                          <a:pt x="135" y="0"/>
                        </a:lnTo>
                        <a:lnTo>
                          <a:pt x="114" y="12"/>
                        </a:lnTo>
                        <a:lnTo>
                          <a:pt x="102" y="24"/>
                        </a:lnTo>
                        <a:lnTo>
                          <a:pt x="96" y="48"/>
                        </a:lnTo>
                        <a:lnTo>
                          <a:pt x="69" y="63"/>
                        </a:lnTo>
                        <a:lnTo>
                          <a:pt x="60" y="39"/>
                        </a:lnTo>
                        <a:lnTo>
                          <a:pt x="15" y="30"/>
                        </a:lnTo>
                        <a:lnTo>
                          <a:pt x="0" y="21"/>
                        </a:lnTo>
                        <a:lnTo>
                          <a:pt x="18" y="15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rgbClr val="80808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66" name="Line 24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270" y="3952"/>
                    <a:ext cx="48" cy="12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67" name="Line 248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378" y="3923"/>
                    <a:ext cx="36" cy="29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68" name="Rectangle 24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96" y="3989"/>
                    <a:ext cx="72" cy="186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C0C0C0">
                          <a:gamma/>
                          <a:shade val="46275"/>
                          <a:invGamma/>
                        </a:srgbClr>
                      </a:gs>
                      <a:gs pos="100000">
                        <a:srgbClr val="C0C0C0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69" name="Rectangle 24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48" y="4145"/>
                    <a:ext cx="168" cy="66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70" name="Rectangle 24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48" y="3863"/>
                    <a:ext cx="108" cy="126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50196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80808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71" name="Freeform 244"/>
                  <p:cNvSpPr>
                    <a:spLocks noChangeAspect="1"/>
                  </p:cNvSpPr>
                  <p:nvPr/>
                </p:nvSpPr>
                <p:spPr bwMode="auto">
                  <a:xfrm>
                    <a:off x="1146" y="3863"/>
                    <a:ext cx="111" cy="126"/>
                  </a:xfrm>
                  <a:custGeom>
                    <a:avLst/>
                    <a:gdLst>
                      <a:gd name="T0" fmla="*/ 111 w 111"/>
                      <a:gd name="T1" fmla="*/ 1 h 124"/>
                      <a:gd name="T2" fmla="*/ 2 w 111"/>
                      <a:gd name="T3" fmla="*/ 0 h 124"/>
                      <a:gd name="T4" fmla="*/ 0 w 111"/>
                      <a:gd name="T5" fmla="*/ 124 h 124"/>
                      <a:gd name="T6" fmla="*/ 111 w 111"/>
                      <a:gd name="T7" fmla="*/ 121 h 1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11" h="124">
                        <a:moveTo>
                          <a:pt x="111" y="1"/>
                        </a:moveTo>
                        <a:lnTo>
                          <a:pt x="2" y="0"/>
                        </a:lnTo>
                        <a:lnTo>
                          <a:pt x="0" y="124"/>
                        </a:lnTo>
                        <a:lnTo>
                          <a:pt x="111" y="121"/>
                        </a:ln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72" name="Line 24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102" y="3953"/>
                    <a:ext cx="15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grpSp>
              <p:nvGrpSpPr>
                <p:cNvPr id="53" name="Group 173"/>
                <p:cNvGrpSpPr>
                  <a:grpSpLocks noChangeAspect="1"/>
                </p:cNvGrpSpPr>
                <p:nvPr/>
              </p:nvGrpSpPr>
              <p:grpSpPr bwMode="auto">
                <a:xfrm>
                  <a:off x="2428" y="3266"/>
                  <a:ext cx="2373" cy="589"/>
                  <a:chOff x="1801" y="7316"/>
                  <a:chExt cx="2373" cy="589"/>
                </a:xfrm>
              </p:grpSpPr>
              <p:sp>
                <p:nvSpPr>
                  <p:cNvPr id="187" name="Freeform 241"/>
                  <p:cNvSpPr>
                    <a:spLocks noChangeAspect="1"/>
                  </p:cNvSpPr>
                  <p:nvPr/>
                </p:nvSpPr>
                <p:spPr bwMode="auto">
                  <a:xfrm rot="21540000">
                    <a:off x="3525" y="7748"/>
                    <a:ext cx="88" cy="143"/>
                  </a:xfrm>
                  <a:custGeom>
                    <a:avLst/>
                    <a:gdLst>
                      <a:gd name="T0" fmla="*/ 0 w 162"/>
                      <a:gd name="T1" fmla="*/ 21 h 300"/>
                      <a:gd name="T2" fmla="*/ 0 w 162"/>
                      <a:gd name="T3" fmla="*/ 300 h 300"/>
                      <a:gd name="T4" fmla="*/ 162 w 162"/>
                      <a:gd name="T5" fmla="*/ 261 h 300"/>
                      <a:gd name="T6" fmla="*/ 162 w 162"/>
                      <a:gd name="T7" fmla="*/ 0 h 300"/>
                      <a:gd name="T8" fmla="*/ 0 w 162"/>
                      <a:gd name="T9" fmla="*/ 21 h 3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62" h="300">
                        <a:moveTo>
                          <a:pt x="0" y="21"/>
                        </a:moveTo>
                        <a:lnTo>
                          <a:pt x="0" y="300"/>
                        </a:lnTo>
                        <a:lnTo>
                          <a:pt x="162" y="261"/>
                        </a:lnTo>
                        <a:lnTo>
                          <a:pt x="162" y="0"/>
                        </a:lnTo>
                        <a:lnTo>
                          <a:pt x="0" y="21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solidFill>
                      <a:srgbClr val="C0C0C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grpSp>
                <p:nvGrpSpPr>
                  <p:cNvPr id="188" name="Group 237"/>
                  <p:cNvGrpSpPr>
                    <a:grpSpLocks noChangeAspect="1"/>
                  </p:cNvGrpSpPr>
                  <p:nvPr/>
                </p:nvGrpSpPr>
                <p:grpSpPr bwMode="auto">
                  <a:xfrm rot="21540000">
                    <a:off x="3531" y="7840"/>
                    <a:ext cx="36" cy="54"/>
                    <a:chOff x="3672" y="3564"/>
                    <a:chExt cx="36" cy="54"/>
                  </a:xfrm>
                </p:grpSpPr>
                <p:sp>
                  <p:nvSpPr>
                    <p:cNvPr id="252" name="Oval 24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78" y="3564"/>
                      <a:ext cx="30" cy="5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808080"/>
                        </a:gs>
                        <a:gs pos="100000">
                          <a:srgbClr val="808080">
                            <a:gamma/>
                            <a:shade val="46667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53" name="Oval 23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72" y="3564"/>
                      <a:ext cx="24" cy="5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56471"/>
                            <a:invGamma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54" name="Oval 23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90" y="3582"/>
                      <a:ext cx="12" cy="18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C0C0C0"/>
                        </a:gs>
                        <a:gs pos="100000">
                          <a:srgbClr val="C0C0C0">
                            <a:gamma/>
                            <a:shade val="0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grpSp>
                <p:nvGrpSpPr>
                  <p:cNvPr id="189" name="Group 233"/>
                  <p:cNvGrpSpPr>
                    <a:grpSpLocks noChangeAspect="1"/>
                  </p:cNvGrpSpPr>
                  <p:nvPr/>
                </p:nvGrpSpPr>
                <p:grpSpPr bwMode="auto">
                  <a:xfrm rot="21540000">
                    <a:off x="3576" y="7827"/>
                    <a:ext cx="36" cy="54"/>
                    <a:chOff x="3672" y="3564"/>
                    <a:chExt cx="36" cy="54"/>
                  </a:xfrm>
                </p:grpSpPr>
                <p:sp>
                  <p:nvSpPr>
                    <p:cNvPr id="249" name="Oval 236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78" y="3564"/>
                      <a:ext cx="30" cy="5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808080"/>
                        </a:gs>
                        <a:gs pos="100000">
                          <a:srgbClr val="808080">
                            <a:gamma/>
                            <a:shade val="46667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50" name="Oval 23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72" y="3564"/>
                      <a:ext cx="24" cy="5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56471"/>
                            <a:invGamma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51" name="Oval 23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90" y="3582"/>
                      <a:ext cx="12" cy="18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C0C0C0"/>
                        </a:gs>
                        <a:gs pos="100000">
                          <a:srgbClr val="C0C0C0">
                            <a:gamma/>
                            <a:shade val="0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sp>
                <p:nvSpPr>
                  <p:cNvPr id="190" name="Freeform 232"/>
                  <p:cNvSpPr>
                    <a:spLocks noChangeAspect="1"/>
                  </p:cNvSpPr>
                  <p:nvPr/>
                </p:nvSpPr>
                <p:spPr bwMode="auto">
                  <a:xfrm rot="21540000">
                    <a:off x="3519" y="7785"/>
                    <a:ext cx="105" cy="120"/>
                  </a:xfrm>
                  <a:custGeom>
                    <a:avLst/>
                    <a:gdLst>
                      <a:gd name="T0" fmla="*/ 0 w 105"/>
                      <a:gd name="T1" fmla="*/ 12 h 120"/>
                      <a:gd name="T2" fmla="*/ 0 w 105"/>
                      <a:gd name="T3" fmla="*/ 120 h 120"/>
                      <a:gd name="T4" fmla="*/ 105 w 105"/>
                      <a:gd name="T5" fmla="*/ 99 h 120"/>
                      <a:gd name="T6" fmla="*/ 105 w 105"/>
                      <a:gd name="T7" fmla="*/ 0 h 12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05" h="120">
                        <a:moveTo>
                          <a:pt x="0" y="12"/>
                        </a:moveTo>
                        <a:lnTo>
                          <a:pt x="0" y="120"/>
                        </a:lnTo>
                        <a:lnTo>
                          <a:pt x="105" y="99"/>
                        </a:lnTo>
                        <a:lnTo>
                          <a:pt x="105" y="0"/>
                        </a:lnTo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grpSp>
                <p:nvGrpSpPr>
                  <p:cNvPr id="191" name="Group 174"/>
                  <p:cNvGrpSpPr>
                    <a:grpSpLocks noChangeAspect="1"/>
                  </p:cNvGrpSpPr>
                  <p:nvPr/>
                </p:nvGrpSpPr>
                <p:grpSpPr bwMode="auto">
                  <a:xfrm rot="21540000">
                    <a:off x="1801" y="7316"/>
                    <a:ext cx="2373" cy="522"/>
                    <a:chOff x="572" y="3185"/>
                    <a:chExt cx="2373" cy="522"/>
                  </a:xfrm>
                </p:grpSpPr>
                <p:sp>
                  <p:nvSpPr>
                    <p:cNvPr id="192" name="AutoShape 231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-10800000" flipH="1" flipV="1">
                      <a:off x="2108" y="3668"/>
                      <a:ext cx="324" cy="18"/>
                    </a:xfrm>
                    <a:prstGeom prst="parallelogram">
                      <a:avLst>
                        <a:gd name="adj" fmla="val 883250"/>
                      </a:avLst>
                    </a:prstGeom>
                    <a:solidFill>
                      <a:srgbClr val="FFFFFF"/>
                    </a:solidFill>
                    <a:ln w="3175">
                      <a:solidFill>
                        <a:srgbClr val="80808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193" name="Rectangle 23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109" y="3233"/>
                      <a:ext cx="18" cy="54"/>
                    </a:xfrm>
                    <a:prstGeom prst="rect">
                      <a:avLst/>
                    </a:prstGeom>
                    <a:solidFill>
                      <a:srgbClr val="333333"/>
                    </a:solidFill>
                    <a:ln w="9525">
                      <a:solidFill>
                        <a:srgbClr val="333333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194" name="Rectangle 22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097" y="3221"/>
                      <a:ext cx="42" cy="42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0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80808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195" name="Rectangle 22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070" y="3185"/>
                      <a:ext cx="96" cy="42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DDDDDD">
                            <a:gamma/>
                            <a:shade val="10196"/>
                            <a:invGamma/>
                          </a:srgbClr>
                        </a:gs>
                        <a:gs pos="100000">
                          <a:srgbClr val="DDDDDD"/>
                        </a:gs>
                      </a:gsLst>
                      <a:lin ang="0" scaled="1"/>
                    </a:gradFill>
                    <a:ln w="317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grpSp>
                  <p:nvGrpSpPr>
                    <p:cNvPr id="196" name="Group 222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572" y="3191"/>
                      <a:ext cx="408" cy="516"/>
                      <a:chOff x="1884" y="3282"/>
                      <a:chExt cx="408" cy="516"/>
                    </a:xfrm>
                  </p:grpSpPr>
                  <p:sp>
                    <p:nvSpPr>
                      <p:cNvPr id="244" name="Oval 227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1884" y="3288"/>
                        <a:ext cx="228" cy="50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45" name="Rectangle 226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1998" y="3288"/>
                        <a:ext cx="174" cy="510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46" name="Oval 225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064" y="3282"/>
                        <a:ext cx="228" cy="516"/>
                      </a:xfrm>
                      <a:prstGeom prst="ellipse">
                        <a:avLst/>
                      </a:prstGeom>
                      <a:solidFill>
                        <a:srgbClr val="808080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47" name="Line 22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998" y="3282"/>
                        <a:ext cx="168" cy="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48" name="Line 22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92" y="3792"/>
                        <a:ext cx="174" cy="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grpSp>
                  <p:nvGrpSpPr>
                    <p:cNvPr id="197" name="Group 217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824" y="3336"/>
                      <a:ext cx="282" cy="228"/>
                      <a:chOff x="3156" y="1843"/>
                      <a:chExt cx="282" cy="228"/>
                    </a:xfrm>
                  </p:grpSpPr>
                  <p:sp>
                    <p:nvSpPr>
                      <p:cNvPr id="240" name="Oval 221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156" y="1843"/>
                        <a:ext cx="101" cy="228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13333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41" name="Rectangle 220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204" y="1843"/>
                        <a:ext cx="174" cy="227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13333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42" name="Line 219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204" y="1843"/>
                        <a:ext cx="234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43" name="Line 21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198" y="2071"/>
                        <a:ext cx="222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grpSp>
                  <p:nvGrpSpPr>
                    <p:cNvPr id="198" name="Group 212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980" y="3283"/>
                      <a:ext cx="207" cy="333"/>
                      <a:chOff x="2292" y="3378"/>
                      <a:chExt cx="207" cy="333"/>
                    </a:xfrm>
                  </p:grpSpPr>
                  <p:sp>
                    <p:nvSpPr>
                      <p:cNvPr id="236" name="Oval 216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292" y="3378"/>
                        <a:ext cx="147" cy="333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37" name="Rectangle 215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364" y="3390"/>
                        <a:ext cx="126" cy="318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38" name="Line 21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2373" y="3711"/>
                        <a:ext cx="126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39" name="Line 21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2370" y="3378"/>
                        <a:ext cx="126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grpSp>
                  <p:nvGrpSpPr>
                    <p:cNvPr id="199" name="Group 206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1082" y="3233"/>
                      <a:ext cx="312" cy="433"/>
                      <a:chOff x="2394" y="3324"/>
                      <a:chExt cx="312" cy="433"/>
                    </a:xfrm>
                  </p:grpSpPr>
                  <p:sp>
                    <p:nvSpPr>
                      <p:cNvPr id="231" name="Oval 211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394" y="3324"/>
                        <a:ext cx="204" cy="433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32" name="Rectangle 210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484" y="3324"/>
                        <a:ext cx="138" cy="432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33" name="Oval 209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502" y="3324"/>
                        <a:ext cx="204" cy="433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2700000" scaled="1"/>
                      </a:gradFill>
                      <a:ln w="9525">
                        <a:solidFill>
                          <a:srgbClr val="333333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34" name="Line 20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2484" y="3324"/>
                        <a:ext cx="12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35" name="Line 20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2478" y="3756"/>
                        <a:ext cx="126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sp>
                  <p:nvSpPr>
                    <p:cNvPr id="200" name="Oval 20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226" y="3283"/>
                      <a:ext cx="147" cy="333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1" name="Rectangle 20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298" y="3295"/>
                      <a:ext cx="126" cy="318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2" name="Line 20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307" y="3616"/>
                      <a:ext cx="12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3" name="Line 20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304" y="3283"/>
                      <a:ext cx="12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4" name="Line 20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556" y="3455"/>
                      <a:ext cx="954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5" name="Freeform 200"/>
                    <p:cNvSpPr>
                      <a:spLocks noChangeAspect="1"/>
                    </p:cNvSpPr>
                    <p:nvPr/>
                  </p:nvSpPr>
                  <p:spPr bwMode="auto">
                    <a:xfrm flipV="1">
                      <a:off x="1292" y="3275"/>
                      <a:ext cx="873" cy="348"/>
                    </a:xfrm>
                    <a:custGeom>
                      <a:avLst/>
                      <a:gdLst>
                        <a:gd name="T0" fmla="*/ 0 w 873"/>
                        <a:gd name="T1" fmla="*/ 12 h 348"/>
                        <a:gd name="T2" fmla="*/ 873 w 873"/>
                        <a:gd name="T3" fmla="*/ 0 h 348"/>
                        <a:gd name="T4" fmla="*/ 873 w 873"/>
                        <a:gd name="T5" fmla="*/ 348 h 348"/>
                        <a:gd name="T6" fmla="*/ 6 w 873"/>
                        <a:gd name="T7" fmla="*/ 336 h 34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873" h="348">
                          <a:moveTo>
                            <a:pt x="0" y="12"/>
                          </a:moveTo>
                          <a:lnTo>
                            <a:pt x="873" y="0"/>
                          </a:lnTo>
                          <a:lnTo>
                            <a:pt x="873" y="348"/>
                          </a:lnTo>
                          <a:lnTo>
                            <a:pt x="6" y="336"/>
                          </a:lnTo>
                        </a:path>
                      </a:pathLst>
                    </a:cu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6" name="Oval 19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108" y="3221"/>
                      <a:ext cx="215" cy="457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0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7" name="Rectangle 19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203" y="3221"/>
                      <a:ext cx="145" cy="456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0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8" name="Oval 19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222" y="3221"/>
                      <a:ext cx="215" cy="457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</a:gsLst>
                      <a:lin ang="27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9" name="Line 196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2203" y="3221"/>
                      <a:ext cx="12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0" name="Line 19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2197" y="3677"/>
                      <a:ext cx="13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1" name="Oval 19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270" y="3275"/>
                      <a:ext cx="154" cy="348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2" name="Freeform 19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342" y="3269"/>
                      <a:ext cx="405" cy="360"/>
                    </a:xfrm>
                    <a:custGeom>
                      <a:avLst/>
                      <a:gdLst>
                        <a:gd name="T0" fmla="*/ 6 w 405"/>
                        <a:gd name="T1" fmla="*/ 10 h 360"/>
                        <a:gd name="T2" fmla="*/ 405 w 405"/>
                        <a:gd name="T3" fmla="*/ 0 h 360"/>
                        <a:gd name="T4" fmla="*/ 396 w 405"/>
                        <a:gd name="T5" fmla="*/ 360 h 360"/>
                        <a:gd name="T6" fmla="*/ 0 w 405"/>
                        <a:gd name="T7" fmla="*/ 350 h 36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405" h="360">
                          <a:moveTo>
                            <a:pt x="6" y="10"/>
                          </a:moveTo>
                          <a:lnTo>
                            <a:pt x="405" y="0"/>
                          </a:lnTo>
                          <a:lnTo>
                            <a:pt x="396" y="360"/>
                          </a:lnTo>
                          <a:lnTo>
                            <a:pt x="0" y="350"/>
                          </a:lnTo>
                        </a:path>
                      </a:pathLst>
                    </a:cu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3" name="Line 19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2810" y="3257"/>
                      <a:ext cx="0" cy="33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FFFF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4" name="Oval 19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582" y="3269"/>
                      <a:ext cx="156" cy="359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969696"/>
                        </a:gs>
                        <a:gs pos="100000">
                          <a:srgbClr val="969696">
                            <a:gamma/>
                            <a:shade val="20000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5" name="Rectangle 19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661" y="3269"/>
                      <a:ext cx="207" cy="359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969696"/>
                        </a:gs>
                        <a:gs pos="100000">
                          <a:srgbClr val="969696">
                            <a:gamma/>
                            <a:shade val="20000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6" name="Oval 18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789" y="3269"/>
                      <a:ext cx="156" cy="359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7" name="Line 188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2661" y="3269"/>
                      <a:ext cx="201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8" name="Line 187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2655" y="3628"/>
                      <a:ext cx="213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9" name="Arc 186"/>
                    <p:cNvSpPr>
                      <a:spLocks noChangeAspect="1"/>
                    </p:cNvSpPr>
                    <p:nvPr/>
                  </p:nvSpPr>
                  <p:spPr bwMode="auto">
                    <a:xfrm flipH="1">
                      <a:off x="2810" y="3299"/>
                      <a:ext cx="84" cy="299"/>
                    </a:xfrm>
                    <a:custGeom>
                      <a:avLst/>
                      <a:gdLst>
                        <a:gd name="G0" fmla="+- 20684 0 0"/>
                        <a:gd name="G1" fmla="+- 21600 0 0"/>
                        <a:gd name="G2" fmla="+- 21600 0 0"/>
                        <a:gd name="T0" fmla="*/ 8497 w 42284"/>
                        <a:gd name="T1" fmla="*/ 3766 h 43200"/>
                        <a:gd name="T2" fmla="*/ 0 w 42284"/>
                        <a:gd name="T3" fmla="*/ 27825 h 43200"/>
                        <a:gd name="T4" fmla="*/ 20684 w 42284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2284" h="43200" fill="none" extrusionOk="0">
                          <a:moveTo>
                            <a:pt x="8497" y="3766"/>
                          </a:moveTo>
                          <a:cubicBezTo>
                            <a:pt x="12087" y="1312"/>
                            <a:pt x="16335" y="-1"/>
                            <a:pt x="20684" y="0"/>
                          </a:cubicBezTo>
                          <a:cubicBezTo>
                            <a:pt x="32613" y="0"/>
                            <a:pt x="42284" y="9670"/>
                            <a:pt x="42284" y="21600"/>
                          </a:cubicBezTo>
                          <a:cubicBezTo>
                            <a:pt x="42284" y="33529"/>
                            <a:pt x="32613" y="43200"/>
                            <a:pt x="20684" y="43200"/>
                          </a:cubicBezTo>
                          <a:cubicBezTo>
                            <a:pt x="11152" y="43200"/>
                            <a:pt x="2747" y="36952"/>
                            <a:pt x="0" y="27824"/>
                          </a:cubicBezTo>
                        </a:path>
                        <a:path w="42284" h="43200" stroke="0" extrusionOk="0">
                          <a:moveTo>
                            <a:pt x="8497" y="3766"/>
                          </a:moveTo>
                          <a:cubicBezTo>
                            <a:pt x="12087" y="1312"/>
                            <a:pt x="16335" y="-1"/>
                            <a:pt x="20684" y="0"/>
                          </a:cubicBezTo>
                          <a:cubicBezTo>
                            <a:pt x="32613" y="0"/>
                            <a:pt x="42284" y="9670"/>
                            <a:pt x="42284" y="21600"/>
                          </a:cubicBezTo>
                          <a:cubicBezTo>
                            <a:pt x="42284" y="33529"/>
                            <a:pt x="32613" y="43200"/>
                            <a:pt x="20684" y="43200"/>
                          </a:cubicBezTo>
                          <a:cubicBezTo>
                            <a:pt x="11152" y="43200"/>
                            <a:pt x="2747" y="36952"/>
                            <a:pt x="0" y="27824"/>
                          </a:cubicBezTo>
                          <a:lnTo>
                            <a:pt x="20684" y="2160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20" name="Arc 185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834" y="3303"/>
                      <a:ext cx="66" cy="294"/>
                    </a:xfrm>
                    <a:custGeom>
                      <a:avLst/>
                      <a:gdLst>
                        <a:gd name="G0" fmla="+- 0 0 0"/>
                        <a:gd name="G1" fmla="+- 20892 0 0"/>
                        <a:gd name="G2" fmla="+- 21600 0 0"/>
                        <a:gd name="T0" fmla="*/ 5485 w 21600"/>
                        <a:gd name="T1" fmla="*/ 0 h 41671"/>
                        <a:gd name="T2" fmla="*/ 5900 w 21600"/>
                        <a:gd name="T3" fmla="*/ 41671 h 41671"/>
                        <a:gd name="T4" fmla="*/ 0 w 21600"/>
                        <a:gd name="T5" fmla="*/ 20892 h 4167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41671" fill="none" extrusionOk="0">
                          <a:moveTo>
                            <a:pt x="5484" y="0"/>
                          </a:moveTo>
                          <a:cubicBezTo>
                            <a:pt x="14980" y="2492"/>
                            <a:pt x="21600" y="11075"/>
                            <a:pt x="21600" y="20892"/>
                          </a:cubicBezTo>
                          <a:cubicBezTo>
                            <a:pt x="21600" y="30549"/>
                            <a:pt x="15189" y="39032"/>
                            <a:pt x="5899" y="41670"/>
                          </a:cubicBezTo>
                        </a:path>
                        <a:path w="21600" h="41671" stroke="0" extrusionOk="0">
                          <a:moveTo>
                            <a:pt x="5484" y="0"/>
                          </a:moveTo>
                          <a:cubicBezTo>
                            <a:pt x="14980" y="2492"/>
                            <a:pt x="21600" y="11075"/>
                            <a:pt x="21600" y="20892"/>
                          </a:cubicBezTo>
                          <a:cubicBezTo>
                            <a:pt x="21600" y="30549"/>
                            <a:pt x="15189" y="39032"/>
                            <a:pt x="5899" y="41670"/>
                          </a:cubicBezTo>
                          <a:lnTo>
                            <a:pt x="0" y="2089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21" name="Oval 18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789" y="3269"/>
                      <a:ext cx="156" cy="359"/>
                    </a:xfrm>
                    <a:prstGeom prst="ellipse">
                      <a:avLst/>
                    </a:prstGeom>
                    <a:noFill/>
                    <a:ln w="19050" cmpd="dbl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gradFill rotWithShape="0">
                            <a:gsLst>
                              <a:gs pos="0">
                                <a:srgbClr val="FFFFFF"/>
                              </a:gs>
                              <a:gs pos="100000">
                                <a:srgbClr val="FFFFFF">
                                  <a:gamma/>
                                  <a:shade val="43137"/>
                                  <a:invGamma/>
                                </a:srgbClr>
                              </a:gs>
                            </a:gsLst>
                            <a:lin ang="5400000" scaled="1"/>
                          </a:gra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grpSp>
                  <p:nvGrpSpPr>
                    <p:cNvPr id="222" name="Group 180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2300" y="3647"/>
                      <a:ext cx="36" cy="54"/>
                      <a:chOff x="3672" y="3564"/>
                      <a:chExt cx="36" cy="54"/>
                    </a:xfrm>
                  </p:grpSpPr>
                  <p:sp>
                    <p:nvSpPr>
                      <p:cNvPr id="228" name="Oval 183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78" y="3564"/>
                        <a:ext cx="30" cy="5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46667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29" name="Oval 182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72" y="3564"/>
                        <a:ext cx="24" cy="5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56471"/>
                              <a:invGamma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30" name="Oval 181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90" y="3582"/>
                        <a:ext cx="12" cy="18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C0C0C0"/>
                          </a:gs>
                          <a:gs pos="100000">
                            <a:srgbClr val="C0C0C0">
                              <a:gamma/>
                              <a:shade val="0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grpSp>
                  <p:nvGrpSpPr>
                    <p:cNvPr id="223" name="Group 176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2345" y="3641"/>
                      <a:ext cx="36" cy="54"/>
                      <a:chOff x="3672" y="3564"/>
                      <a:chExt cx="36" cy="54"/>
                    </a:xfrm>
                  </p:grpSpPr>
                  <p:sp>
                    <p:nvSpPr>
                      <p:cNvPr id="225" name="Oval 179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78" y="3564"/>
                        <a:ext cx="30" cy="5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46667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26" name="Oval 178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72" y="3564"/>
                        <a:ext cx="24" cy="5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56471"/>
                              <a:invGamma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27" name="Oval 177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90" y="3582"/>
                        <a:ext cx="12" cy="18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C0C0C0"/>
                          </a:gs>
                          <a:gs pos="100000">
                            <a:srgbClr val="C0C0C0">
                              <a:gamma/>
                              <a:shade val="0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sp>
                  <p:nvSpPr>
                    <p:cNvPr id="224" name="Line 1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208" y="3677"/>
                      <a:ext cx="42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</p:grpSp>
            <p:sp>
              <p:nvSpPr>
                <p:cNvPr id="54" name="Rectangle 172"/>
                <p:cNvSpPr>
                  <a:spLocks noChangeAspect="1" noChangeArrowheads="1"/>
                </p:cNvSpPr>
                <p:nvPr/>
              </p:nvSpPr>
              <p:spPr bwMode="auto">
                <a:xfrm>
                  <a:off x="4028" y="4670"/>
                  <a:ext cx="72" cy="186"/>
                </a:xfrm>
                <a:prstGeom prst="rect">
                  <a:avLst/>
                </a:pr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55" name="Group 169"/>
                <p:cNvGrpSpPr>
                  <a:grpSpLocks noChangeAspect="1"/>
                </p:cNvGrpSpPr>
                <p:nvPr/>
              </p:nvGrpSpPr>
              <p:grpSpPr bwMode="auto">
                <a:xfrm>
                  <a:off x="3920" y="4658"/>
                  <a:ext cx="252" cy="228"/>
                  <a:chOff x="3305" y="8708"/>
                  <a:chExt cx="252" cy="228"/>
                </a:xfrm>
              </p:grpSpPr>
              <p:sp>
                <p:nvSpPr>
                  <p:cNvPr id="185" name="Oval 17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47" y="8708"/>
                    <a:ext cx="210" cy="210"/>
                  </a:xfrm>
                  <a:prstGeom prst="ellips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86" name="Oval 17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5" y="8726"/>
                    <a:ext cx="210" cy="210"/>
                  </a:xfrm>
                  <a:prstGeom prst="ellipse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56" name="Line 16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052" y="4856"/>
                  <a:ext cx="66" cy="2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57" name="Line 1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010" y="4658"/>
                  <a:ext cx="60" cy="1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58" name="Group 163"/>
                <p:cNvGrpSpPr>
                  <a:grpSpLocks noChangeAspect="1"/>
                </p:cNvGrpSpPr>
                <p:nvPr/>
              </p:nvGrpSpPr>
              <p:grpSpPr bwMode="auto">
                <a:xfrm>
                  <a:off x="4010" y="4760"/>
                  <a:ext cx="45" cy="40"/>
                  <a:chOff x="3240" y="4689"/>
                  <a:chExt cx="153" cy="136"/>
                </a:xfrm>
              </p:grpSpPr>
              <p:sp>
                <p:nvSpPr>
                  <p:cNvPr id="182" name="Oval 16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66" y="4689"/>
                    <a:ext cx="127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83" name="Rectangle 16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6" y="4696"/>
                    <a:ext cx="43" cy="113"/>
                  </a:xfrm>
                  <a:prstGeom prst="rect">
                    <a:avLst/>
                  </a:prstGeom>
                  <a:solidFill>
                    <a:srgbClr val="96969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84" name="Oval 16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40" y="4698"/>
                    <a:ext cx="128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grpSp>
              <p:nvGrpSpPr>
                <p:cNvPr id="59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3898" y="4736"/>
                  <a:ext cx="153" cy="136"/>
                  <a:chOff x="3240" y="4689"/>
                  <a:chExt cx="153" cy="136"/>
                </a:xfrm>
              </p:grpSpPr>
              <p:sp>
                <p:nvSpPr>
                  <p:cNvPr id="179" name="Oval 16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66" y="4689"/>
                    <a:ext cx="127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80" name="Rectangle 16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6" y="4696"/>
                    <a:ext cx="43" cy="113"/>
                  </a:xfrm>
                  <a:prstGeom prst="rect">
                    <a:avLst/>
                  </a:prstGeom>
                  <a:solidFill>
                    <a:srgbClr val="96969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81" name="Oval 16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40" y="4698"/>
                    <a:ext cx="128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60" name="Freeform 158"/>
                <p:cNvSpPr>
                  <a:spLocks noChangeAspect="1"/>
                </p:cNvSpPr>
                <p:nvPr/>
              </p:nvSpPr>
              <p:spPr bwMode="auto">
                <a:xfrm>
                  <a:off x="4200" y="5250"/>
                  <a:ext cx="870" cy="697"/>
                </a:xfrm>
                <a:custGeom>
                  <a:avLst/>
                  <a:gdLst>
                    <a:gd name="T0" fmla="*/ 870 w 870"/>
                    <a:gd name="T1" fmla="*/ 198 h 697"/>
                    <a:gd name="T2" fmla="*/ 858 w 870"/>
                    <a:gd name="T3" fmla="*/ 245 h 697"/>
                    <a:gd name="T4" fmla="*/ 811 w 870"/>
                    <a:gd name="T5" fmla="*/ 597 h 697"/>
                    <a:gd name="T6" fmla="*/ 802 w 870"/>
                    <a:gd name="T7" fmla="*/ 627 h 697"/>
                    <a:gd name="T8" fmla="*/ 766 w 870"/>
                    <a:gd name="T9" fmla="*/ 647 h 697"/>
                    <a:gd name="T10" fmla="*/ 715 w 870"/>
                    <a:gd name="T11" fmla="*/ 656 h 697"/>
                    <a:gd name="T12" fmla="*/ 142 w 870"/>
                    <a:gd name="T13" fmla="*/ 697 h 697"/>
                    <a:gd name="T14" fmla="*/ 64 w 870"/>
                    <a:gd name="T15" fmla="*/ 688 h 697"/>
                    <a:gd name="T16" fmla="*/ 14 w 870"/>
                    <a:gd name="T17" fmla="*/ 676 h 697"/>
                    <a:gd name="T18" fmla="*/ 0 w 870"/>
                    <a:gd name="T19" fmla="*/ 0 h 697"/>
                    <a:gd name="T20" fmla="*/ 185 w 870"/>
                    <a:gd name="T21" fmla="*/ 103 h 697"/>
                    <a:gd name="T22" fmla="*/ 357 w 870"/>
                    <a:gd name="T23" fmla="*/ 139 h 697"/>
                    <a:gd name="T24" fmla="*/ 588 w 870"/>
                    <a:gd name="T25" fmla="*/ 175 h 697"/>
                    <a:gd name="T26" fmla="*/ 870 w 870"/>
                    <a:gd name="T27" fmla="*/ 198 h 6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870" h="697">
                      <a:moveTo>
                        <a:pt x="870" y="198"/>
                      </a:moveTo>
                      <a:cubicBezTo>
                        <a:pt x="870" y="195"/>
                        <a:pt x="865" y="231"/>
                        <a:pt x="858" y="245"/>
                      </a:cubicBezTo>
                      <a:lnTo>
                        <a:pt x="811" y="597"/>
                      </a:lnTo>
                      <a:lnTo>
                        <a:pt x="802" y="627"/>
                      </a:lnTo>
                      <a:lnTo>
                        <a:pt x="766" y="647"/>
                      </a:lnTo>
                      <a:lnTo>
                        <a:pt x="715" y="656"/>
                      </a:lnTo>
                      <a:lnTo>
                        <a:pt x="142" y="697"/>
                      </a:lnTo>
                      <a:lnTo>
                        <a:pt x="64" y="688"/>
                      </a:lnTo>
                      <a:lnTo>
                        <a:pt x="14" y="676"/>
                      </a:lnTo>
                      <a:lnTo>
                        <a:pt x="0" y="0"/>
                      </a:lnTo>
                      <a:lnTo>
                        <a:pt x="185" y="103"/>
                      </a:lnTo>
                      <a:lnTo>
                        <a:pt x="357" y="139"/>
                      </a:lnTo>
                      <a:lnTo>
                        <a:pt x="588" y="175"/>
                      </a:lnTo>
                      <a:lnTo>
                        <a:pt x="870" y="198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1" name="AutoShape 157"/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8270" y="3737"/>
                  <a:ext cx="54" cy="60"/>
                </a:xfrm>
                <a:custGeom>
                  <a:avLst/>
                  <a:gdLst>
                    <a:gd name="G0" fmla="+- 7999 0 0"/>
                    <a:gd name="G1" fmla="+- 21600 0 7999"/>
                    <a:gd name="G2" fmla="*/ 7999 1 2"/>
                    <a:gd name="G3" fmla="+- 21600 0 G2"/>
                    <a:gd name="G4" fmla="+/ 7999 21600 2"/>
                    <a:gd name="G5" fmla="+/ G1 0 2"/>
                    <a:gd name="G6" fmla="*/ 21600 21600 7999"/>
                    <a:gd name="G7" fmla="*/ G6 1 2"/>
                    <a:gd name="G8" fmla="+- 21600 0 G7"/>
                    <a:gd name="G9" fmla="*/ 21600 1 2"/>
                    <a:gd name="G10" fmla="+- 7999 0 G9"/>
                    <a:gd name="G11" fmla="?: G10 G8 0"/>
                    <a:gd name="G12" fmla="?: G10 G7 21600"/>
                    <a:gd name="T0" fmla="*/ 17600 w 21600"/>
                    <a:gd name="T1" fmla="*/ 10800 h 21600"/>
                    <a:gd name="T2" fmla="*/ 10800 w 21600"/>
                    <a:gd name="T3" fmla="*/ 21600 h 21600"/>
                    <a:gd name="T4" fmla="*/ 4000 w 21600"/>
                    <a:gd name="T5" fmla="*/ 10800 h 21600"/>
                    <a:gd name="T6" fmla="*/ 10800 w 21600"/>
                    <a:gd name="T7" fmla="*/ 0 h 21600"/>
                    <a:gd name="T8" fmla="*/ 5800 w 21600"/>
                    <a:gd name="T9" fmla="*/ 5800 h 21600"/>
                    <a:gd name="T10" fmla="*/ 15800 w 21600"/>
                    <a:gd name="T11" fmla="*/ 15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7999" y="21600"/>
                      </a:lnTo>
                      <a:lnTo>
                        <a:pt x="13601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2" name="Rectangle 156"/>
                <p:cNvSpPr>
                  <a:spLocks noChangeAspect="1" noChangeArrowheads="1"/>
                </p:cNvSpPr>
                <p:nvPr/>
              </p:nvSpPr>
              <p:spPr bwMode="auto">
                <a:xfrm>
                  <a:off x="6750" y="5136"/>
                  <a:ext cx="210" cy="83"/>
                </a:xfrm>
                <a:prstGeom prst="rect">
                  <a:avLst/>
                </a:prstGeom>
                <a:solidFill>
                  <a:srgbClr val="333333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3" name="Rectangle 155"/>
                <p:cNvSpPr>
                  <a:spLocks noChangeAspect="1" noChangeArrowheads="1"/>
                </p:cNvSpPr>
                <p:nvPr/>
              </p:nvSpPr>
              <p:spPr bwMode="auto">
                <a:xfrm rot="90901">
                  <a:off x="5847" y="5252"/>
                  <a:ext cx="1136" cy="331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4" name="AutoShape 154"/>
                <p:cNvSpPr>
                  <a:spLocks noChangeAspect="1" noChangeArrowheads="1"/>
                </p:cNvSpPr>
                <p:nvPr/>
              </p:nvSpPr>
              <p:spPr bwMode="auto">
                <a:xfrm>
                  <a:off x="6465" y="5331"/>
                  <a:ext cx="315" cy="165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5" name="AutoShape 153"/>
                <p:cNvSpPr>
                  <a:spLocks noChangeAspect="1" noChangeArrowheads="1"/>
                </p:cNvSpPr>
                <p:nvPr/>
              </p:nvSpPr>
              <p:spPr bwMode="auto">
                <a:xfrm>
                  <a:off x="5865" y="4227"/>
                  <a:ext cx="57" cy="397"/>
                </a:xfrm>
                <a:prstGeom prst="can">
                  <a:avLst>
                    <a:gd name="adj" fmla="val 43853"/>
                  </a:avLst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6" name="Rectangle 152"/>
                <p:cNvSpPr>
                  <a:spLocks noChangeAspect="1" noChangeArrowheads="1"/>
                </p:cNvSpPr>
                <p:nvPr/>
              </p:nvSpPr>
              <p:spPr bwMode="auto">
                <a:xfrm rot="105487">
                  <a:off x="5865" y="5521"/>
                  <a:ext cx="1035" cy="126"/>
                </a:xfrm>
                <a:prstGeom prst="rect">
                  <a:avLst/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7" name="Oval 151"/>
                <p:cNvSpPr>
                  <a:spLocks noChangeAspect="1" noChangeArrowheads="1"/>
                </p:cNvSpPr>
                <p:nvPr/>
              </p:nvSpPr>
              <p:spPr bwMode="auto">
                <a:xfrm>
                  <a:off x="5031" y="5534"/>
                  <a:ext cx="909" cy="277"/>
                </a:xfrm>
                <a:prstGeom prst="ellipse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8" name="AutoShape 150"/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5025" y="5533"/>
                  <a:ext cx="885" cy="185"/>
                </a:xfrm>
                <a:custGeom>
                  <a:avLst/>
                  <a:gdLst>
                    <a:gd name="G0" fmla="+- 1487 0 0"/>
                    <a:gd name="G1" fmla="+- 21600 0 1487"/>
                    <a:gd name="G2" fmla="*/ 1487 1 2"/>
                    <a:gd name="G3" fmla="+- 21600 0 G2"/>
                    <a:gd name="G4" fmla="+/ 1487 21600 2"/>
                    <a:gd name="G5" fmla="+/ G1 0 2"/>
                    <a:gd name="G6" fmla="*/ 21600 21600 1487"/>
                    <a:gd name="G7" fmla="*/ G6 1 2"/>
                    <a:gd name="G8" fmla="+- 21600 0 G7"/>
                    <a:gd name="G9" fmla="*/ 21600 1 2"/>
                    <a:gd name="G10" fmla="+- 1487 0 G9"/>
                    <a:gd name="G11" fmla="?: G10 G8 0"/>
                    <a:gd name="G12" fmla="?: G10 G7 21600"/>
                    <a:gd name="T0" fmla="*/ 20856 w 21600"/>
                    <a:gd name="T1" fmla="*/ 10800 h 21600"/>
                    <a:gd name="T2" fmla="*/ 10800 w 21600"/>
                    <a:gd name="T3" fmla="*/ 21600 h 21600"/>
                    <a:gd name="T4" fmla="*/ 744 w 21600"/>
                    <a:gd name="T5" fmla="*/ 10800 h 21600"/>
                    <a:gd name="T6" fmla="*/ 10800 w 21600"/>
                    <a:gd name="T7" fmla="*/ 0 h 21600"/>
                    <a:gd name="T8" fmla="*/ 2544 w 21600"/>
                    <a:gd name="T9" fmla="*/ 2544 h 21600"/>
                    <a:gd name="T10" fmla="*/ 19056 w 21600"/>
                    <a:gd name="T11" fmla="*/ 19056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1487" y="21600"/>
                      </a:lnTo>
                      <a:lnTo>
                        <a:pt x="20113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9" name="Oval 149"/>
                <p:cNvSpPr>
                  <a:spLocks noChangeAspect="1" noChangeArrowheads="1"/>
                </p:cNvSpPr>
                <p:nvPr/>
              </p:nvSpPr>
              <p:spPr bwMode="auto">
                <a:xfrm>
                  <a:off x="5085" y="5402"/>
                  <a:ext cx="765" cy="224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0" name="AutoShape 148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6305" y="5122"/>
                  <a:ext cx="185" cy="1035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1" name="Line 147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6918" y="5655"/>
                  <a:ext cx="24" cy="8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2" name="Rectangle 146"/>
                <p:cNvSpPr>
                  <a:spLocks noChangeAspect="1" noChangeArrowheads="1"/>
                </p:cNvSpPr>
                <p:nvPr/>
              </p:nvSpPr>
              <p:spPr bwMode="auto">
                <a:xfrm>
                  <a:off x="5100" y="5404"/>
                  <a:ext cx="765" cy="12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3" name="Line 145"/>
                <p:cNvSpPr>
                  <a:spLocks noChangeAspect="1" noChangeShapeType="1"/>
                </p:cNvSpPr>
                <p:nvPr/>
              </p:nvSpPr>
              <p:spPr bwMode="auto">
                <a:xfrm>
                  <a:off x="5100" y="5376"/>
                  <a:ext cx="0" cy="15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4" name="Line 144"/>
                <p:cNvSpPr>
                  <a:spLocks noChangeAspect="1" noChangeShapeType="1"/>
                </p:cNvSpPr>
                <p:nvPr/>
              </p:nvSpPr>
              <p:spPr bwMode="auto">
                <a:xfrm>
                  <a:off x="5865" y="5376"/>
                  <a:ext cx="0" cy="15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5" name="Oval 143"/>
                <p:cNvSpPr>
                  <a:spLocks noChangeAspect="1" noChangeArrowheads="1"/>
                </p:cNvSpPr>
                <p:nvPr/>
              </p:nvSpPr>
              <p:spPr bwMode="auto">
                <a:xfrm>
                  <a:off x="4095" y="4881"/>
                  <a:ext cx="2775" cy="60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6" name="Rectangle 142"/>
                <p:cNvSpPr>
                  <a:spLocks noChangeAspect="1" noChangeArrowheads="1"/>
                </p:cNvSpPr>
                <p:nvPr/>
              </p:nvSpPr>
              <p:spPr bwMode="auto">
                <a:xfrm>
                  <a:off x="4095" y="4941"/>
                  <a:ext cx="2775" cy="270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7" name="Oval 141"/>
                <p:cNvSpPr>
                  <a:spLocks noChangeAspect="1" noChangeArrowheads="1"/>
                </p:cNvSpPr>
                <p:nvPr/>
              </p:nvSpPr>
              <p:spPr bwMode="auto">
                <a:xfrm>
                  <a:off x="4095" y="4656"/>
                  <a:ext cx="2760" cy="608"/>
                </a:xfrm>
                <a:prstGeom prst="ellipse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8" name="Line 140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4095" y="4986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9" name="Line 139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6855" y="4986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0" name="Oval 138"/>
                <p:cNvSpPr>
                  <a:spLocks noChangeAspect="1" noChangeArrowheads="1"/>
                </p:cNvSpPr>
                <p:nvPr/>
              </p:nvSpPr>
              <p:spPr bwMode="auto">
                <a:xfrm>
                  <a:off x="4218" y="4731"/>
                  <a:ext cx="2523" cy="466"/>
                </a:xfrm>
                <a:prstGeom prst="ellipse">
                  <a:avLst/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1" name="AutoShape 137"/>
                <p:cNvSpPr>
                  <a:spLocks noChangeAspect="1" noChangeArrowheads="1"/>
                </p:cNvSpPr>
                <p:nvPr/>
              </p:nvSpPr>
              <p:spPr bwMode="auto">
                <a:xfrm>
                  <a:off x="5160" y="4626"/>
                  <a:ext cx="690" cy="405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2" name="AutoShape 136"/>
                <p:cNvSpPr>
                  <a:spLocks noChangeAspect="1" noChangeArrowheads="1"/>
                </p:cNvSpPr>
                <p:nvPr/>
              </p:nvSpPr>
              <p:spPr bwMode="auto">
                <a:xfrm>
                  <a:off x="5220" y="4101"/>
                  <a:ext cx="555" cy="705"/>
                </a:xfrm>
                <a:prstGeom prst="can">
                  <a:avLst>
                    <a:gd name="adj" fmla="val 28681"/>
                  </a:avLst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3" name="AutoShape 135"/>
                <p:cNvSpPr>
                  <a:spLocks noChangeAspect="1" noChangeArrowheads="1"/>
                </p:cNvSpPr>
                <p:nvPr/>
              </p:nvSpPr>
              <p:spPr bwMode="auto">
                <a:xfrm>
                  <a:off x="5757" y="4419"/>
                  <a:ext cx="180" cy="113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4" name="AutoShape 134"/>
                <p:cNvSpPr>
                  <a:spLocks noChangeAspect="1" noChangeArrowheads="1"/>
                </p:cNvSpPr>
                <p:nvPr/>
              </p:nvSpPr>
              <p:spPr bwMode="auto">
                <a:xfrm>
                  <a:off x="5811" y="4023"/>
                  <a:ext cx="71" cy="435"/>
                </a:xfrm>
                <a:prstGeom prst="can">
                  <a:avLst>
                    <a:gd name="adj" fmla="val 39427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5" name="AutoShape 133"/>
                <p:cNvSpPr>
                  <a:spLocks noChangeAspect="1" noChangeArrowheads="1"/>
                </p:cNvSpPr>
                <p:nvPr/>
              </p:nvSpPr>
              <p:spPr bwMode="auto">
                <a:xfrm>
                  <a:off x="4986" y="4413"/>
                  <a:ext cx="180" cy="101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6" name="AutoShape 132"/>
                <p:cNvSpPr>
                  <a:spLocks noChangeAspect="1" noChangeArrowheads="1"/>
                </p:cNvSpPr>
                <p:nvPr/>
              </p:nvSpPr>
              <p:spPr bwMode="auto">
                <a:xfrm>
                  <a:off x="5037" y="4054"/>
                  <a:ext cx="71" cy="389"/>
                </a:xfrm>
                <a:prstGeom prst="can">
                  <a:avLst>
                    <a:gd name="adj" fmla="val 29576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7" name="AutoShape 131"/>
                <p:cNvSpPr>
                  <a:spLocks noChangeAspect="1" noChangeArrowheads="1"/>
                </p:cNvSpPr>
                <p:nvPr/>
              </p:nvSpPr>
              <p:spPr bwMode="auto">
                <a:xfrm>
                  <a:off x="4965" y="4056"/>
                  <a:ext cx="1035" cy="270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B2B2B2">
                        <a:gamma/>
                        <a:shade val="46275"/>
                        <a:invGamma/>
                      </a:srgbClr>
                    </a:gs>
                    <a:gs pos="50000">
                      <a:srgbClr val="B2B2B2"/>
                    </a:gs>
                    <a:gs pos="100000">
                      <a:srgbClr val="B2B2B2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8" name="AutoShape 130"/>
                <p:cNvSpPr>
                  <a:spLocks noChangeAspect="1" noChangeArrowheads="1"/>
                </p:cNvSpPr>
                <p:nvPr/>
              </p:nvSpPr>
              <p:spPr bwMode="auto">
                <a:xfrm>
                  <a:off x="5862" y="3894"/>
                  <a:ext cx="57" cy="216"/>
                </a:xfrm>
                <a:prstGeom prst="can">
                  <a:avLst>
                    <a:gd name="adj" fmla="val 52632"/>
                  </a:avLst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9" name="AutoShape 129"/>
                <p:cNvSpPr>
                  <a:spLocks noChangeAspect="1" noChangeArrowheads="1"/>
                </p:cNvSpPr>
                <p:nvPr/>
              </p:nvSpPr>
              <p:spPr bwMode="auto">
                <a:xfrm>
                  <a:off x="5037" y="3944"/>
                  <a:ext cx="71" cy="193"/>
                </a:xfrm>
                <a:prstGeom prst="can">
                  <a:avLst>
                    <a:gd name="adj" fmla="val 40850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0" name="AutoShape 128"/>
                <p:cNvSpPr>
                  <a:spLocks noChangeAspect="1" noChangeArrowheads="1"/>
                </p:cNvSpPr>
                <p:nvPr/>
              </p:nvSpPr>
              <p:spPr bwMode="auto">
                <a:xfrm>
                  <a:off x="5811" y="3936"/>
                  <a:ext cx="71" cy="216"/>
                </a:xfrm>
                <a:prstGeom prst="can">
                  <a:avLst>
                    <a:gd name="adj" fmla="val 42254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1" name="AutoShape 127"/>
                <p:cNvSpPr>
                  <a:spLocks noChangeAspect="1" noChangeArrowheads="1"/>
                </p:cNvSpPr>
                <p:nvPr/>
              </p:nvSpPr>
              <p:spPr bwMode="auto">
                <a:xfrm>
                  <a:off x="5589" y="3876"/>
                  <a:ext cx="71" cy="216"/>
                </a:xfrm>
                <a:prstGeom prst="can">
                  <a:avLst>
                    <a:gd name="adj" fmla="val 54930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2" name="AutoShape 126"/>
                <p:cNvSpPr>
                  <a:spLocks noChangeAspect="1" noChangeArrowheads="1"/>
                </p:cNvSpPr>
                <p:nvPr/>
              </p:nvSpPr>
              <p:spPr bwMode="auto">
                <a:xfrm>
                  <a:off x="5427" y="3918"/>
                  <a:ext cx="128" cy="216"/>
                </a:xfrm>
                <a:prstGeom prst="can">
                  <a:avLst>
                    <a:gd name="adj" fmla="val 25781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50000">
                      <a:srgbClr val="C0C0C0"/>
                    </a:gs>
                    <a:gs pos="100000">
                      <a:srgbClr val="C0C0C0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3" name="AutoShape 125"/>
                <p:cNvSpPr>
                  <a:spLocks noChangeAspect="1" noChangeArrowheads="1"/>
                </p:cNvSpPr>
                <p:nvPr/>
              </p:nvSpPr>
              <p:spPr bwMode="auto">
                <a:xfrm>
                  <a:off x="4971" y="3753"/>
                  <a:ext cx="1035" cy="270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B2B2B2">
                        <a:gamma/>
                        <a:shade val="46275"/>
                        <a:invGamma/>
                      </a:srgbClr>
                    </a:gs>
                    <a:gs pos="50000">
                      <a:srgbClr val="B2B2B2"/>
                    </a:gs>
                    <a:gs pos="100000">
                      <a:srgbClr val="B2B2B2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4" name="AutoShape 123"/>
                <p:cNvSpPr>
                  <a:spLocks noChangeAspect="1" noChangeArrowheads="1"/>
                </p:cNvSpPr>
                <p:nvPr/>
              </p:nvSpPr>
              <p:spPr bwMode="auto">
                <a:xfrm>
                  <a:off x="5868" y="3511"/>
                  <a:ext cx="80" cy="303"/>
                </a:xfrm>
                <a:prstGeom prst="can">
                  <a:avLst>
                    <a:gd name="adj" fmla="val 52632"/>
                  </a:avLst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5" name="AutoShape 122" descr="窄竖线"/>
                <p:cNvSpPr>
                  <a:spLocks noChangeAspect="1" noChangeArrowheads="1"/>
                </p:cNvSpPr>
                <p:nvPr/>
              </p:nvSpPr>
              <p:spPr bwMode="auto">
                <a:xfrm>
                  <a:off x="5861" y="3300"/>
                  <a:ext cx="101" cy="222"/>
                </a:xfrm>
                <a:prstGeom prst="can">
                  <a:avLst>
                    <a:gd name="adj" fmla="val 37621"/>
                  </a:avLst>
                </a:prstGeom>
                <a:pattFill prst="narVert">
                  <a:fgClr>
                    <a:srgbClr val="969696"/>
                  </a:fgClr>
                  <a:bgClr>
                    <a:srgbClr val="323232"/>
                  </a:bgClr>
                </a:patt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6" name="Oval 121"/>
                <p:cNvSpPr>
                  <a:spLocks noChangeAspect="1" noChangeArrowheads="1"/>
                </p:cNvSpPr>
                <p:nvPr/>
              </p:nvSpPr>
              <p:spPr bwMode="auto">
                <a:xfrm>
                  <a:off x="5864" y="3484"/>
                  <a:ext cx="98" cy="45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C0C0C0">
                        <a:gamma/>
                        <a:shade val="24314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189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7" name="AutoShape 120"/>
                <p:cNvSpPr>
                  <a:spLocks noChangeAspect="1" noChangeArrowheads="1"/>
                </p:cNvSpPr>
                <p:nvPr/>
              </p:nvSpPr>
              <p:spPr bwMode="auto">
                <a:xfrm rot="1227070" flipV="1">
                  <a:off x="6932" y="5460"/>
                  <a:ext cx="182" cy="214"/>
                </a:xfrm>
                <a:prstGeom prst="can">
                  <a:avLst>
                    <a:gd name="adj" fmla="val 58791"/>
                  </a:avLst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8" name="Rectangle 119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6920" y="3770"/>
                  <a:ext cx="162" cy="381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99" name="Group 116"/>
                <p:cNvGrpSpPr>
                  <a:grpSpLocks noChangeAspect="1"/>
                </p:cNvGrpSpPr>
                <p:nvPr/>
              </p:nvGrpSpPr>
              <p:grpSpPr bwMode="auto">
                <a:xfrm rot="-460987">
                  <a:off x="6907" y="3803"/>
                  <a:ext cx="177" cy="150"/>
                  <a:chOff x="3780" y="3810"/>
                  <a:chExt cx="150" cy="150"/>
                </a:xfrm>
              </p:grpSpPr>
              <p:sp>
                <p:nvSpPr>
                  <p:cNvPr id="177" name="Oval 11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804" y="3810"/>
                    <a:ext cx="126" cy="15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23529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18900000" scaled="1"/>
                  </a:gra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8" name="Oval 11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780" y="3810"/>
                    <a:ext cx="126" cy="150"/>
                  </a:xfrm>
                  <a:prstGeom prst="ellipse">
                    <a:avLst/>
                  </a:prstGeom>
                  <a:solidFill>
                    <a:srgbClr val="C0C0C0"/>
                  </a:soli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100" name="AutoShape 115"/>
                <p:cNvSpPr>
                  <a:spLocks noChangeAspect="1" noChangeArrowheads="1"/>
                </p:cNvSpPr>
                <p:nvPr/>
              </p:nvSpPr>
              <p:spPr bwMode="auto">
                <a:xfrm>
                  <a:off x="6930" y="5181"/>
                  <a:ext cx="173" cy="390"/>
                </a:xfrm>
                <a:prstGeom prst="cube">
                  <a:avLst>
                    <a:gd name="adj" fmla="val 21389"/>
                  </a:avLst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1" name="Rectangle 114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8178" y="3908"/>
                  <a:ext cx="236" cy="78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2" name="Rectangle 113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8172" y="3812"/>
                  <a:ext cx="242" cy="96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3" name="Rectangle 112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8250" y="4112"/>
                  <a:ext cx="79" cy="186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4" name="Rectangle 111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8198" y="4268"/>
                  <a:ext cx="183" cy="66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5" name="Line 110"/>
                <p:cNvSpPr>
                  <a:spLocks noChangeAspect="1" noChangeShapeType="1"/>
                </p:cNvSpPr>
                <p:nvPr/>
              </p:nvSpPr>
              <p:spPr bwMode="auto">
                <a:xfrm>
                  <a:off x="6978" y="3810"/>
                  <a:ext cx="18" cy="144"/>
                </a:xfrm>
                <a:prstGeom prst="line">
                  <a:avLst/>
                </a:prstGeom>
                <a:noFill/>
                <a:ln w="38100" cmpd="dbl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6" name="AutoShape 109"/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6930" y="4161"/>
                  <a:ext cx="134" cy="1050"/>
                </a:xfrm>
                <a:custGeom>
                  <a:avLst/>
                  <a:gdLst>
                    <a:gd name="G0" fmla="+- 2417 0 0"/>
                    <a:gd name="G1" fmla="+- 21600 0 2417"/>
                    <a:gd name="G2" fmla="*/ 2417 1 2"/>
                    <a:gd name="G3" fmla="+- 21600 0 G2"/>
                    <a:gd name="G4" fmla="+/ 2417 21600 2"/>
                    <a:gd name="G5" fmla="+/ G1 0 2"/>
                    <a:gd name="G6" fmla="*/ 21600 21600 2417"/>
                    <a:gd name="G7" fmla="*/ G6 1 2"/>
                    <a:gd name="G8" fmla="+- 21600 0 G7"/>
                    <a:gd name="G9" fmla="*/ 21600 1 2"/>
                    <a:gd name="G10" fmla="+- 2417 0 G9"/>
                    <a:gd name="G11" fmla="?: G10 G8 0"/>
                    <a:gd name="G12" fmla="?: G10 G7 21600"/>
                    <a:gd name="T0" fmla="*/ 20391 w 21600"/>
                    <a:gd name="T1" fmla="*/ 10800 h 21600"/>
                    <a:gd name="T2" fmla="*/ 10800 w 21600"/>
                    <a:gd name="T3" fmla="*/ 21600 h 21600"/>
                    <a:gd name="T4" fmla="*/ 1209 w 21600"/>
                    <a:gd name="T5" fmla="*/ 10800 h 21600"/>
                    <a:gd name="T6" fmla="*/ 10800 w 21600"/>
                    <a:gd name="T7" fmla="*/ 0 h 21600"/>
                    <a:gd name="T8" fmla="*/ 3009 w 21600"/>
                    <a:gd name="T9" fmla="*/ 3009 h 21600"/>
                    <a:gd name="T10" fmla="*/ 18591 w 21600"/>
                    <a:gd name="T11" fmla="*/ 18591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2417" y="21600"/>
                      </a:lnTo>
                      <a:lnTo>
                        <a:pt x="19183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7" name="Oval 108"/>
                <p:cNvSpPr>
                  <a:spLocks noChangeAspect="1" noChangeArrowheads="1"/>
                </p:cNvSpPr>
                <p:nvPr/>
              </p:nvSpPr>
              <p:spPr bwMode="auto">
                <a:xfrm>
                  <a:off x="6887" y="5543"/>
                  <a:ext cx="195" cy="180"/>
                </a:xfrm>
                <a:prstGeom prst="ellipse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108" name="Group 101"/>
                <p:cNvGrpSpPr>
                  <a:grpSpLocks noChangeAspect="1"/>
                </p:cNvGrpSpPr>
                <p:nvPr/>
              </p:nvGrpSpPr>
              <p:grpSpPr bwMode="auto">
                <a:xfrm>
                  <a:off x="6888" y="5583"/>
                  <a:ext cx="153" cy="216"/>
                  <a:chOff x="6288" y="5442"/>
                  <a:chExt cx="153" cy="216"/>
                </a:xfrm>
              </p:grpSpPr>
              <p:sp>
                <p:nvSpPr>
                  <p:cNvPr id="171" name="Oval 10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300" y="5442"/>
                    <a:ext cx="140" cy="143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27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2" name="Line 106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6420" y="5520"/>
                    <a:ext cx="21" cy="99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3" name="Freeform 105"/>
                  <p:cNvSpPr>
                    <a:spLocks noChangeAspect="1"/>
                  </p:cNvSpPr>
                  <p:nvPr/>
                </p:nvSpPr>
                <p:spPr bwMode="auto">
                  <a:xfrm>
                    <a:off x="6300" y="5481"/>
                    <a:ext cx="129" cy="126"/>
                  </a:xfrm>
                  <a:custGeom>
                    <a:avLst/>
                    <a:gdLst>
                      <a:gd name="T0" fmla="*/ 21 w 129"/>
                      <a:gd name="T1" fmla="*/ 0 h 126"/>
                      <a:gd name="T2" fmla="*/ 0 w 129"/>
                      <a:gd name="T3" fmla="*/ 86 h 126"/>
                      <a:gd name="T4" fmla="*/ 120 w 129"/>
                      <a:gd name="T5" fmla="*/ 126 h 126"/>
                      <a:gd name="T6" fmla="*/ 129 w 129"/>
                      <a:gd name="T7" fmla="*/ 27 h 126"/>
                      <a:gd name="T8" fmla="*/ 21 w 129"/>
                      <a:gd name="T9" fmla="*/ 0 h 1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9" h="126">
                        <a:moveTo>
                          <a:pt x="21" y="0"/>
                        </a:moveTo>
                        <a:lnTo>
                          <a:pt x="0" y="86"/>
                        </a:lnTo>
                        <a:lnTo>
                          <a:pt x="120" y="126"/>
                        </a:lnTo>
                        <a:lnTo>
                          <a:pt x="129" y="27"/>
                        </a:lnTo>
                        <a:lnTo>
                          <a:pt x="21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FF">
                          <a:gamma/>
                          <a:shade val="51373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27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4" name="Oval 10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291" y="5517"/>
                    <a:ext cx="134" cy="134"/>
                  </a:xfrm>
                  <a:prstGeom prst="ellips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5" name="AutoShape 10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291" y="5520"/>
                    <a:ext cx="134" cy="138"/>
                  </a:xfrm>
                  <a:custGeom>
                    <a:avLst/>
                    <a:gdLst>
                      <a:gd name="G0" fmla="+- 2700 0 0"/>
                      <a:gd name="G1" fmla="*/ G0 2 1"/>
                      <a:gd name="G2" fmla="+- 21600 0 G1"/>
                      <a:gd name="G3" fmla="*/ G2 G2 1"/>
                      <a:gd name="G4" fmla="*/ G0 G0 1"/>
                      <a:gd name="G5" fmla="+- G3 0 G4"/>
                      <a:gd name="G6" fmla="*/ G5 1 8"/>
                      <a:gd name="G7" fmla="sqrt G6"/>
                      <a:gd name="G8" fmla="*/ G4 1 8"/>
                      <a:gd name="G9" fmla="sqrt G8"/>
                      <a:gd name="G10" fmla="+- G7 G9 0"/>
                      <a:gd name="G11" fmla="+- G7 0 G9"/>
                      <a:gd name="G12" fmla="+- G10 10800 0"/>
                      <a:gd name="G13" fmla="+- 10800 0 G10"/>
                      <a:gd name="G14" fmla="+- G11 10800 0"/>
                      <a:gd name="G15" fmla="+- 10800 0 G11"/>
                      <a:gd name="G16" fmla="+- 21600 0 G0"/>
                      <a:gd name="T0" fmla="*/ 10800 w 21600"/>
                      <a:gd name="T1" fmla="*/ 0 h 21600"/>
                      <a:gd name="T2" fmla="*/ 3163 w 21600"/>
                      <a:gd name="T3" fmla="*/ 3163 h 21600"/>
                      <a:gd name="T4" fmla="*/ 0 w 21600"/>
                      <a:gd name="T5" fmla="*/ 10800 h 21600"/>
                      <a:gd name="T6" fmla="*/ 3163 w 21600"/>
                      <a:gd name="T7" fmla="*/ 18437 h 21600"/>
                      <a:gd name="T8" fmla="*/ 10800 w 21600"/>
                      <a:gd name="T9" fmla="*/ 21600 h 21600"/>
                      <a:gd name="T10" fmla="*/ 18437 w 21600"/>
                      <a:gd name="T11" fmla="*/ 18437 h 21600"/>
                      <a:gd name="T12" fmla="*/ 21600 w 21600"/>
                      <a:gd name="T13" fmla="*/ 10800 h 21600"/>
                      <a:gd name="T14" fmla="*/ 18437 w 21600"/>
                      <a:gd name="T15" fmla="*/ 3163 h 21600"/>
                      <a:gd name="T16" fmla="*/ 3163 w 21600"/>
                      <a:gd name="T17" fmla="*/ 3163 h 21600"/>
                      <a:gd name="T18" fmla="*/ 18437 w 21600"/>
                      <a:gd name="T19" fmla="*/ 1843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T16" t="T17" r="T18" b="T19"/>
                    <a:pathLst>
                      <a:path w="21600" h="21600">
                        <a:moveTo>
                          <a:pt x="0" y="10800"/>
                        </a:moveTo>
                        <a:cubicBezTo>
                          <a:pt x="0" y="4835"/>
                          <a:pt x="4835" y="0"/>
                          <a:pt x="10800" y="0"/>
                        </a:cubicBezTo>
                        <a:cubicBezTo>
                          <a:pt x="16765" y="0"/>
                          <a:pt x="21600" y="4835"/>
                          <a:pt x="21600" y="10800"/>
                        </a:cubicBezTo>
                        <a:cubicBezTo>
                          <a:pt x="21600" y="16765"/>
                          <a:pt x="16765" y="21600"/>
                          <a:pt x="10800" y="21600"/>
                        </a:cubicBezTo>
                        <a:cubicBezTo>
                          <a:pt x="4835" y="21600"/>
                          <a:pt x="0" y="16765"/>
                          <a:pt x="0" y="10800"/>
                        </a:cubicBezTo>
                        <a:close/>
                        <a:moveTo>
                          <a:pt x="17401" y="15493"/>
                        </a:moveTo>
                        <a:cubicBezTo>
                          <a:pt x="18376" y="14122"/>
                          <a:pt x="18900" y="12482"/>
                          <a:pt x="18900" y="10800"/>
                        </a:cubicBezTo>
                        <a:cubicBezTo>
                          <a:pt x="18900" y="6326"/>
                          <a:pt x="15273" y="2700"/>
                          <a:pt x="10800" y="2700"/>
                        </a:cubicBezTo>
                        <a:cubicBezTo>
                          <a:pt x="9117" y="2699"/>
                          <a:pt x="7477" y="3223"/>
                          <a:pt x="6106" y="4198"/>
                        </a:cubicBezTo>
                        <a:close/>
                        <a:moveTo>
                          <a:pt x="4198" y="6106"/>
                        </a:moveTo>
                        <a:cubicBezTo>
                          <a:pt x="3223" y="7477"/>
                          <a:pt x="2700" y="9117"/>
                          <a:pt x="2700" y="10799"/>
                        </a:cubicBezTo>
                        <a:cubicBezTo>
                          <a:pt x="2700" y="15273"/>
                          <a:pt x="6326" y="18900"/>
                          <a:pt x="10800" y="18900"/>
                        </a:cubicBezTo>
                        <a:cubicBezTo>
                          <a:pt x="12482" y="18900"/>
                          <a:pt x="14122" y="18376"/>
                          <a:pt x="15493" y="1740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6" name="Line 102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6288" y="5490"/>
                    <a:ext cx="21" cy="93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109" name="Line 100"/>
                <p:cNvSpPr>
                  <a:spLocks noChangeAspect="1" noChangeShapeType="1"/>
                </p:cNvSpPr>
                <p:nvPr/>
              </p:nvSpPr>
              <p:spPr bwMode="auto">
                <a:xfrm>
                  <a:off x="7068" y="4167"/>
                  <a:ext cx="18" cy="1008"/>
                </a:xfrm>
                <a:prstGeom prst="line">
                  <a:avLst/>
                </a:prstGeom>
                <a:noFill/>
                <a:ln w="19050">
                  <a:solidFill>
                    <a:srgbClr val="C0C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0" name="Line 9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062" y="5499"/>
                  <a:ext cx="36" cy="6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1" name="Line 9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065" y="5166"/>
                  <a:ext cx="30" cy="27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2" name="Line 97"/>
                <p:cNvSpPr>
                  <a:spLocks noChangeAspect="1" noChangeShapeType="1"/>
                </p:cNvSpPr>
                <p:nvPr/>
              </p:nvSpPr>
              <p:spPr bwMode="auto">
                <a:xfrm>
                  <a:off x="6936" y="5193"/>
                  <a:ext cx="123" cy="3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3" name="Line 96"/>
                <p:cNvSpPr>
                  <a:spLocks noChangeAspect="1" noChangeShapeType="1"/>
                </p:cNvSpPr>
                <p:nvPr/>
              </p:nvSpPr>
              <p:spPr bwMode="auto">
                <a:xfrm>
                  <a:off x="7062" y="5190"/>
                  <a:ext cx="9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4" name="AutoShape 9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7076" y="4115"/>
                  <a:ext cx="1049" cy="618"/>
                </a:xfrm>
                <a:prstGeom prst="rtTriangle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5" name="Rectangle 94"/>
                <p:cNvSpPr>
                  <a:spLocks noChangeAspect="1" noChangeArrowheads="1"/>
                </p:cNvSpPr>
                <p:nvPr/>
              </p:nvSpPr>
              <p:spPr bwMode="auto">
                <a:xfrm>
                  <a:off x="7097" y="3780"/>
                  <a:ext cx="32" cy="315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6" name="Freeform 93"/>
                <p:cNvSpPr>
                  <a:spLocks noChangeAspect="1"/>
                </p:cNvSpPr>
                <p:nvPr/>
              </p:nvSpPr>
              <p:spPr bwMode="auto">
                <a:xfrm>
                  <a:off x="7089" y="3823"/>
                  <a:ext cx="1105" cy="80"/>
                </a:xfrm>
                <a:custGeom>
                  <a:avLst/>
                  <a:gdLst>
                    <a:gd name="T0" fmla="*/ 1105 w 1105"/>
                    <a:gd name="T1" fmla="*/ 0 h 80"/>
                    <a:gd name="T2" fmla="*/ 0 w 1105"/>
                    <a:gd name="T3" fmla="*/ 2 h 80"/>
                    <a:gd name="T4" fmla="*/ 0 w 1105"/>
                    <a:gd name="T5" fmla="*/ 77 h 80"/>
                    <a:gd name="T6" fmla="*/ 1104 w 1105"/>
                    <a:gd name="T7" fmla="*/ 80 h 80"/>
                    <a:gd name="T8" fmla="*/ 1105 w 1105"/>
                    <a:gd name="T9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05" h="80">
                      <a:moveTo>
                        <a:pt x="1105" y="0"/>
                      </a:moveTo>
                      <a:lnTo>
                        <a:pt x="0" y="2"/>
                      </a:lnTo>
                      <a:lnTo>
                        <a:pt x="0" y="77"/>
                      </a:lnTo>
                      <a:lnTo>
                        <a:pt x="1104" y="80"/>
                      </a:lnTo>
                      <a:lnTo>
                        <a:pt x="1105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7" name="Rectangle 92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7100" y="3989"/>
                  <a:ext cx="1174" cy="126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8" name="Line 91"/>
                <p:cNvSpPr>
                  <a:spLocks noChangeAspect="1" noChangeShapeType="1"/>
                </p:cNvSpPr>
                <p:nvPr/>
              </p:nvSpPr>
              <p:spPr bwMode="auto">
                <a:xfrm>
                  <a:off x="7081" y="4191"/>
                  <a:ext cx="0" cy="555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9" name="Rectangle 90"/>
                <p:cNvSpPr>
                  <a:spLocks noChangeAspect="1" noChangeArrowheads="1"/>
                </p:cNvSpPr>
                <p:nvPr/>
              </p:nvSpPr>
              <p:spPr bwMode="auto">
                <a:xfrm>
                  <a:off x="6525" y="5376"/>
                  <a:ext cx="195" cy="143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0" name="Rectangle 89"/>
                <p:cNvSpPr>
                  <a:spLocks noChangeAspect="1" noChangeArrowheads="1"/>
                </p:cNvSpPr>
                <p:nvPr/>
              </p:nvSpPr>
              <p:spPr bwMode="auto">
                <a:xfrm>
                  <a:off x="6510" y="5481"/>
                  <a:ext cx="195" cy="143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1" name="Line 88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6507" y="5385"/>
                  <a:ext cx="12" cy="12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2" name="Line 87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6702" y="5376"/>
                  <a:ext cx="12" cy="12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3" name="Line 86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6711" y="5505"/>
                  <a:ext cx="12" cy="12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4" name="Line 85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522" y="5382"/>
                  <a:ext cx="19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5" name="Line 84"/>
                <p:cNvSpPr>
                  <a:spLocks noChangeAspect="1" noChangeShapeType="1"/>
                </p:cNvSpPr>
                <p:nvPr/>
              </p:nvSpPr>
              <p:spPr bwMode="auto">
                <a:xfrm>
                  <a:off x="6711" y="5385"/>
                  <a:ext cx="6" cy="10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6" name="Oval 83"/>
                <p:cNvSpPr>
                  <a:spLocks noChangeAspect="1" noChangeArrowheads="1"/>
                </p:cNvSpPr>
                <p:nvPr/>
              </p:nvSpPr>
              <p:spPr bwMode="auto">
                <a:xfrm>
                  <a:off x="6564" y="5523"/>
                  <a:ext cx="85" cy="8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7" name="Freeform 82"/>
                <p:cNvSpPr>
                  <a:spLocks noChangeAspect="1"/>
                </p:cNvSpPr>
                <p:nvPr/>
              </p:nvSpPr>
              <p:spPr bwMode="auto">
                <a:xfrm>
                  <a:off x="6618" y="4530"/>
                  <a:ext cx="2412" cy="1368"/>
                </a:xfrm>
                <a:custGeom>
                  <a:avLst/>
                  <a:gdLst>
                    <a:gd name="T0" fmla="*/ 0 w 2412"/>
                    <a:gd name="T1" fmla="*/ 1041 h 1368"/>
                    <a:gd name="T2" fmla="*/ 51 w 2412"/>
                    <a:gd name="T3" fmla="*/ 1200 h 1368"/>
                    <a:gd name="T4" fmla="*/ 129 w 2412"/>
                    <a:gd name="T5" fmla="*/ 1266 h 1368"/>
                    <a:gd name="T6" fmla="*/ 354 w 2412"/>
                    <a:gd name="T7" fmla="*/ 1347 h 1368"/>
                    <a:gd name="T8" fmla="*/ 744 w 2412"/>
                    <a:gd name="T9" fmla="*/ 1353 h 1368"/>
                    <a:gd name="T10" fmla="*/ 930 w 2412"/>
                    <a:gd name="T11" fmla="*/ 1254 h 1368"/>
                    <a:gd name="T12" fmla="*/ 1977 w 2412"/>
                    <a:gd name="T13" fmla="*/ 825 h 1368"/>
                    <a:gd name="T14" fmla="*/ 2412 w 2412"/>
                    <a:gd name="T15" fmla="*/ 0 h 13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412" h="1368">
                      <a:moveTo>
                        <a:pt x="0" y="1041"/>
                      </a:moveTo>
                      <a:cubicBezTo>
                        <a:pt x="14" y="1102"/>
                        <a:pt x="29" y="1163"/>
                        <a:pt x="51" y="1200"/>
                      </a:cubicBezTo>
                      <a:cubicBezTo>
                        <a:pt x="73" y="1237"/>
                        <a:pt x="79" y="1242"/>
                        <a:pt x="129" y="1266"/>
                      </a:cubicBezTo>
                      <a:cubicBezTo>
                        <a:pt x="179" y="1290"/>
                        <a:pt x="252" y="1333"/>
                        <a:pt x="354" y="1347"/>
                      </a:cubicBezTo>
                      <a:cubicBezTo>
                        <a:pt x="456" y="1361"/>
                        <a:pt x="648" y="1368"/>
                        <a:pt x="744" y="1353"/>
                      </a:cubicBezTo>
                      <a:cubicBezTo>
                        <a:pt x="840" y="1338"/>
                        <a:pt x="725" y="1342"/>
                        <a:pt x="930" y="1254"/>
                      </a:cubicBezTo>
                      <a:cubicBezTo>
                        <a:pt x="1135" y="1166"/>
                        <a:pt x="1730" y="1034"/>
                        <a:pt x="1977" y="825"/>
                      </a:cubicBezTo>
                      <a:cubicBezTo>
                        <a:pt x="2224" y="616"/>
                        <a:pt x="2322" y="172"/>
                        <a:pt x="2412" y="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8" name="Oval 81"/>
                <p:cNvSpPr>
                  <a:spLocks noChangeAspect="1" noChangeArrowheads="1"/>
                </p:cNvSpPr>
                <p:nvPr/>
              </p:nvSpPr>
              <p:spPr bwMode="auto">
                <a:xfrm>
                  <a:off x="8909" y="4310"/>
                  <a:ext cx="258" cy="2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9" name="AutoShape 80"/>
                <p:cNvSpPr>
                  <a:spLocks noChangeAspect="1" noChangeArrowheads="1"/>
                </p:cNvSpPr>
                <p:nvPr/>
              </p:nvSpPr>
              <p:spPr bwMode="auto">
                <a:xfrm>
                  <a:off x="8894" y="4238"/>
                  <a:ext cx="288" cy="216"/>
                </a:xfrm>
                <a:prstGeom prst="can">
                  <a:avLst>
                    <a:gd name="adj" fmla="val 27778"/>
                  </a:avLst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0" name="AutoShape 79"/>
                <p:cNvSpPr>
                  <a:spLocks noChangeAspect="1" noChangeArrowheads="1"/>
                </p:cNvSpPr>
                <p:nvPr/>
              </p:nvSpPr>
              <p:spPr bwMode="auto">
                <a:xfrm>
                  <a:off x="8924" y="3734"/>
                  <a:ext cx="228" cy="546"/>
                </a:xfrm>
                <a:prstGeom prst="can">
                  <a:avLst>
                    <a:gd name="adj" fmla="val 17983"/>
                  </a:avLst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1" name="Oval 78"/>
                <p:cNvSpPr>
                  <a:spLocks noChangeAspect="1" noChangeArrowheads="1"/>
                </p:cNvSpPr>
                <p:nvPr/>
              </p:nvSpPr>
              <p:spPr bwMode="auto">
                <a:xfrm>
                  <a:off x="8876" y="3728"/>
                  <a:ext cx="324" cy="7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2" name="Rectangle 77"/>
                <p:cNvSpPr>
                  <a:spLocks noChangeAspect="1" noChangeArrowheads="1"/>
                </p:cNvSpPr>
                <p:nvPr/>
              </p:nvSpPr>
              <p:spPr bwMode="auto">
                <a:xfrm>
                  <a:off x="8876" y="3710"/>
                  <a:ext cx="324" cy="54"/>
                </a:xfrm>
                <a:prstGeom prst="rect">
                  <a:avLst/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3" name="Line 76"/>
                <p:cNvSpPr>
                  <a:spLocks noChangeAspect="1" noChangeShapeType="1"/>
                </p:cNvSpPr>
                <p:nvPr/>
              </p:nvSpPr>
              <p:spPr bwMode="auto">
                <a:xfrm>
                  <a:off x="8882" y="3722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4" name="Line 75"/>
                <p:cNvSpPr>
                  <a:spLocks noChangeAspect="1" noChangeShapeType="1"/>
                </p:cNvSpPr>
                <p:nvPr/>
              </p:nvSpPr>
              <p:spPr bwMode="auto">
                <a:xfrm>
                  <a:off x="9194" y="3722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5" name="Oval 74"/>
                <p:cNvSpPr>
                  <a:spLocks noChangeAspect="1" noChangeArrowheads="1"/>
                </p:cNvSpPr>
                <p:nvPr/>
              </p:nvSpPr>
              <p:spPr bwMode="auto">
                <a:xfrm>
                  <a:off x="8876" y="3668"/>
                  <a:ext cx="324" cy="7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6" name="AutoShape 73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825" y="3311"/>
                  <a:ext cx="438" cy="384"/>
                </a:xfrm>
                <a:prstGeom prst="can">
                  <a:avLst>
                    <a:gd name="adj" fmla="val 28384"/>
                  </a:avLst>
                </a:prstGeom>
                <a:gradFill rotWithShape="0">
                  <a:gsLst>
                    <a:gs pos="0">
                      <a:srgbClr val="969696"/>
                    </a:gs>
                    <a:gs pos="100000">
                      <a:srgbClr val="969696">
                        <a:gamma/>
                        <a:shade val="20000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7" name="AutoShape 72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633" y="3371"/>
                  <a:ext cx="336" cy="264"/>
                </a:xfrm>
                <a:prstGeom prst="can">
                  <a:avLst>
                    <a:gd name="adj" fmla="val 22347"/>
                  </a:avLst>
                </a:prstGeom>
                <a:gradFill rotWithShape="0">
                  <a:gsLst>
                    <a:gs pos="0">
                      <a:srgbClr val="969696"/>
                    </a:gs>
                    <a:gs pos="100000">
                      <a:srgbClr val="969696">
                        <a:gamma/>
                        <a:shade val="20000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8" name="Line 71"/>
                <p:cNvSpPr>
                  <a:spLocks noChangeAspect="1" noChangeShapeType="1"/>
                </p:cNvSpPr>
                <p:nvPr/>
              </p:nvSpPr>
              <p:spPr bwMode="auto">
                <a:xfrm>
                  <a:off x="8876" y="3704"/>
                  <a:ext cx="72" cy="24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9" name="Line 70"/>
                <p:cNvSpPr>
                  <a:spLocks noChangeAspect="1" noChangeShapeType="1"/>
                </p:cNvSpPr>
                <p:nvPr/>
              </p:nvSpPr>
              <p:spPr bwMode="auto">
                <a:xfrm>
                  <a:off x="8876" y="3698"/>
                  <a:ext cx="48" cy="1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0" name="Rectangle 69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8260" y="3995"/>
                  <a:ext cx="118" cy="111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51373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1" name="Freeform 68"/>
                <p:cNvSpPr>
                  <a:spLocks noChangeAspect="1"/>
                </p:cNvSpPr>
                <p:nvPr/>
              </p:nvSpPr>
              <p:spPr bwMode="auto">
                <a:xfrm flipH="1">
                  <a:off x="8277" y="3986"/>
                  <a:ext cx="121" cy="129"/>
                </a:xfrm>
                <a:custGeom>
                  <a:avLst/>
                  <a:gdLst>
                    <a:gd name="T0" fmla="*/ 111 w 111"/>
                    <a:gd name="T1" fmla="*/ 1 h 124"/>
                    <a:gd name="T2" fmla="*/ 2 w 111"/>
                    <a:gd name="T3" fmla="*/ 0 h 124"/>
                    <a:gd name="T4" fmla="*/ 0 w 111"/>
                    <a:gd name="T5" fmla="*/ 124 h 124"/>
                    <a:gd name="T6" fmla="*/ 111 w 111"/>
                    <a:gd name="T7" fmla="*/ 121 h 1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1" h="124">
                      <a:moveTo>
                        <a:pt x="111" y="1"/>
                      </a:moveTo>
                      <a:lnTo>
                        <a:pt x="2" y="0"/>
                      </a:lnTo>
                      <a:lnTo>
                        <a:pt x="0" y="124"/>
                      </a:lnTo>
                      <a:lnTo>
                        <a:pt x="111" y="121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2" name="Freeform 67"/>
                <p:cNvSpPr>
                  <a:spLocks noChangeAspect="1"/>
                </p:cNvSpPr>
                <p:nvPr/>
              </p:nvSpPr>
              <p:spPr bwMode="auto">
                <a:xfrm>
                  <a:off x="4203" y="5325"/>
                  <a:ext cx="147" cy="621"/>
                </a:xfrm>
                <a:custGeom>
                  <a:avLst/>
                  <a:gdLst>
                    <a:gd name="T0" fmla="*/ 15 w 147"/>
                    <a:gd name="T1" fmla="*/ 0 h 621"/>
                    <a:gd name="T2" fmla="*/ 144 w 147"/>
                    <a:gd name="T3" fmla="*/ 57 h 621"/>
                    <a:gd name="T4" fmla="*/ 147 w 147"/>
                    <a:gd name="T5" fmla="*/ 621 h 621"/>
                    <a:gd name="T6" fmla="*/ 0 w 147"/>
                    <a:gd name="T7" fmla="*/ 594 h 621"/>
                    <a:gd name="T8" fmla="*/ 15 w 147"/>
                    <a:gd name="T9" fmla="*/ 0 h 6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7" h="621">
                      <a:moveTo>
                        <a:pt x="15" y="0"/>
                      </a:moveTo>
                      <a:lnTo>
                        <a:pt x="144" y="57"/>
                      </a:lnTo>
                      <a:lnTo>
                        <a:pt x="147" y="621"/>
                      </a:lnTo>
                      <a:lnTo>
                        <a:pt x="0" y="594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C0C0C0">
                        <a:gamma/>
                        <a:shade val="9020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3" name="Line 66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5074" y="5482"/>
                  <a:ext cx="5" cy="61"/>
                </a:xfrm>
                <a:prstGeom prst="line">
                  <a:avLst/>
                </a:prstGeom>
                <a:noFill/>
                <a:ln w="57150">
                  <a:solidFill>
                    <a:srgbClr val="C0C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4" name="Freeform 65"/>
                <p:cNvSpPr>
                  <a:spLocks noChangeAspect="1"/>
                </p:cNvSpPr>
                <p:nvPr/>
              </p:nvSpPr>
              <p:spPr bwMode="auto">
                <a:xfrm>
                  <a:off x="4788" y="6142"/>
                  <a:ext cx="264" cy="225"/>
                </a:xfrm>
                <a:custGeom>
                  <a:avLst/>
                  <a:gdLst>
                    <a:gd name="T0" fmla="*/ 41 w 264"/>
                    <a:gd name="T1" fmla="*/ 0 h 225"/>
                    <a:gd name="T2" fmla="*/ 264 w 264"/>
                    <a:gd name="T3" fmla="*/ 65 h 225"/>
                    <a:gd name="T4" fmla="*/ 224 w 264"/>
                    <a:gd name="T5" fmla="*/ 225 h 225"/>
                    <a:gd name="T6" fmla="*/ 0 w 264"/>
                    <a:gd name="T7" fmla="*/ 149 h 225"/>
                    <a:gd name="T8" fmla="*/ 41 w 264"/>
                    <a:gd name="T9" fmla="*/ 0 h 2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4" h="225">
                      <a:moveTo>
                        <a:pt x="41" y="0"/>
                      </a:moveTo>
                      <a:lnTo>
                        <a:pt x="264" y="65"/>
                      </a:lnTo>
                      <a:lnTo>
                        <a:pt x="224" y="225"/>
                      </a:lnTo>
                      <a:lnTo>
                        <a:pt x="0" y="149"/>
                      </a:lnTo>
                      <a:lnTo>
                        <a:pt x="41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5" name="Freeform 64"/>
                <p:cNvSpPr>
                  <a:spLocks noChangeAspect="1"/>
                </p:cNvSpPr>
                <p:nvPr/>
              </p:nvSpPr>
              <p:spPr bwMode="auto">
                <a:xfrm>
                  <a:off x="4809" y="6162"/>
                  <a:ext cx="219" cy="183"/>
                </a:xfrm>
                <a:custGeom>
                  <a:avLst/>
                  <a:gdLst>
                    <a:gd name="T0" fmla="*/ 36 w 219"/>
                    <a:gd name="T1" fmla="*/ 0 h 183"/>
                    <a:gd name="T2" fmla="*/ 98 w 219"/>
                    <a:gd name="T3" fmla="*/ 22 h 183"/>
                    <a:gd name="T4" fmla="*/ 101 w 219"/>
                    <a:gd name="T5" fmla="*/ 49 h 183"/>
                    <a:gd name="T6" fmla="*/ 116 w 219"/>
                    <a:gd name="T7" fmla="*/ 70 h 183"/>
                    <a:gd name="T8" fmla="*/ 143 w 219"/>
                    <a:gd name="T9" fmla="*/ 67 h 183"/>
                    <a:gd name="T10" fmla="*/ 161 w 219"/>
                    <a:gd name="T11" fmla="*/ 43 h 183"/>
                    <a:gd name="T12" fmla="*/ 219 w 219"/>
                    <a:gd name="T13" fmla="*/ 57 h 183"/>
                    <a:gd name="T14" fmla="*/ 189 w 219"/>
                    <a:gd name="T15" fmla="*/ 183 h 183"/>
                    <a:gd name="T16" fmla="*/ 0 w 219"/>
                    <a:gd name="T17" fmla="*/ 123 h 183"/>
                    <a:gd name="T18" fmla="*/ 36 w 219"/>
                    <a:gd name="T19" fmla="*/ 0 h 1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19" h="183">
                      <a:moveTo>
                        <a:pt x="36" y="0"/>
                      </a:moveTo>
                      <a:lnTo>
                        <a:pt x="98" y="22"/>
                      </a:lnTo>
                      <a:cubicBezTo>
                        <a:pt x="109" y="30"/>
                        <a:pt x="98" y="41"/>
                        <a:pt x="101" y="49"/>
                      </a:cubicBezTo>
                      <a:cubicBezTo>
                        <a:pt x="104" y="57"/>
                        <a:pt x="109" y="67"/>
                        <a:pt x="116" y="70"/>
                      </a:cubicBezTo>
                      <a:cubicBezTo>
                        <a:pt x="123" y="73"/>
                        <a:pt x="136" y="71"/>
                        <a:pt x="143" y="67"/>
                      </a:cubicBezTo>
                      <a:cubicBezTo>
                        <a:pt x="150" y="63"/>
                        <a:pt x="148" y="45"/>
                        <a:pt x="161" y="43"/>
                      </a:cubicBezTo>
                      <a:lnTo>
                        <a:pt x="219" y="57"/>
                      </a:lnTo>
                      <a:lnTo>
                        <a:pt x="189" y="183"/>
                      </a:lnTo>
                      <a:lnTo>
                        <a:pt x="0" y="123"/>
                      </a:lnTo>
                      <a:lnTo>
                        <a:pt x="36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6" name="AutoShape 63"/>
                <p:cNvSpPr>
                  <a:spLocks noChangeAspect="1" noChangeArrowheads="1"/>
                </p:cNvSpPr>
                <p:nvPr/>
              </p:nvSpPr>
              <p:spPr bwMode="auto">
                <a:xfrm rot="5400000" flipV="1">
                  <a:off x="4134" y="4698"/>
                  <a:ext cx="161" cy="71"/>
                </a:xfrm>
                <a:prstGeom prst="parallelogram">
                  <a:avLst>
                    <a:gd name="adj" fmla="val 61971"/>
                  </a:avLst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7" name="AutoShape 62"/>
                <p:cNvSpPr>
                  <a:spLocks noChangeAspect="1" noChangeArrowheads="1"/>
                </p:cNvSpPr>
                <p:nvPr/>
              </p:nvSpPr>
              <p:spPr bwMode="auto">
                <a:xfrm rot="5730020">
                  <a:off x="4606" y="4309"/>
                  <a:ext cx="128" cy="979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8" name="Freeform 61"/>
                <p:cNvSpPr>
                  <a:spLocks noChangeAspect="1"/>
                </p:cNvSpPr>
                <p:nvPr/>
              </p:nvSpPr>
              <p:spPr bwMode="auto">
                <a:xfrm>
                  <a:off x="4185" y="4670"/>
                  <a:ext cx="1034" cy="104"/>
                </a:xfrm>
                <a:custGeom>
                  <a:avLst/>
                  <a:gdLst>
                    <a:gd name="T0" fmla="*/ 987 w 1034"/>
                    <a:gd name="T1" fmla="*/ 104 h 104"/>
                    <a:gd name="T2" fmla="*/ 1034 w 1034"/>
                    <a:gd name="T3" fmla="*/ 0 h 104"/>
                    <a:gd name="T4" fmla="*/ 63 w 1034"/>
                    <a:gd name="T5" fmla="*/ 7 h 104"/>
                    <a:gd name="T6" fmla="*/ 0 w 1034"/>
                    <a:gd name="T7" fmla="*/ 46 h 104"/>
                    <a:gd name="T8" fmla="*/ 987 w 1034"/>
                    <a:gd name="T9" fmla="*/ 104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4" h="104">
                      <a:moveTo>
                        <a:pt x="987" y="104"/>
                      </a:moveTo>
                      <a:lnTo>
                        <a:pt x="1034" y="0"/>
                      </a:lnTo>
                      <a:lnTo>
                        <a:pt x="63" y="7"/>
                      </a:lnTo>
                      <a:lnTo>
                        <a:pt x="0" y="46"/>
                      </a:lnTo>
                      <a:lnTo>
                        <a:pt x="987" y="104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9" name="Freeform 60"/>
                <p:cNvSpPr>
                  <a:spLocks noChangeAspect="1"/>
                </p:cNvSpPr>
                <p:nvPr/>
              </p:nvSpPr>
              <p:spPr bwMode="auto">
                <a:xfrm>
                  <a:off x="4488" y="4695"/>
                  <a:ext cx="627" cy="39"/>
                </a:xfrm>
                <a:custGeom>
                  <a:avLst/>
                  <a:gdLst>
                    <a:gd name="T0" fmla="*/ 627 w 627"/>
                    <a:gd name="T1" fmla="*/ 9 h 39"/>
                    <a:gd name="T2" fmla="*/ 516 w 627"/>
                    <a:gd name="T3" fmla="*/ 9 h 39"/>
                    <a:gd name="T4" fmla="*/ 240 w 627"/>
                    <a:gd name="T5" fmla="*/ 0 h 39"/>
                    <a:gd name="T6" fmla="*/ 0 w 627"/>
                    <a:gd name="T7" fmla="*/ 6 h 39"/>
                    <a:gd name="T8" fmla="*/ 204 w 627"/>
                    <a:gd name="T9" fmla="*/ 24 h 39"/>
                    <a:gd name="T10" fmla="*/ 483 w 627"/>
                    <a:gd name="T11" fmla="*/ 36 h 39"/>
                    <a:gd name="T12" fmla="*/ 609 w 627"/>
                    <a:gd name="T13" fmla="*/ 39 h 39"/>
                    <a:gd name="T14" fmla="*/ 627 w 627"/>
                    <a:gd name="T15" fmla="*/ 9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27" h="39">
                      <a:moveTo>
                        <a:pt x="627" y="9"/>
                      </a:moveTo>
                      <a:lnTo>
                        <a:pt x="516" y="9"/>
                      </a:lnTo>
                      <a:lnTo>
                        <a:pt x="240" y="0"/>
                      </a:lnTo>
                      <a:lnTo>
                        <a:pt x="0" y="6"/>
                      </a:lnTo>
                      <a:lnTo>
                        <a:pt x="204" y="24"/>
                      </a:lnTo>
                      <a:lnTo>
                        <a:pt x="483" y="36"/>
                      </a:lnTo>
                      <a:lnTo>
                        <a:pt x="609" y="39"/>
                      </a:lnTo>
                      <a:lnTo>
                        <a:pt x="627" y="9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150" name="Group 56"/>
                <p:cNvGrpSpPr>
                  <a:grpSpLocks noChangeAspect="1"/>
                </p:cNvGrpSpPr>
                <p:nvPr/>
              </p:nvGrpSpPr>
              <p:grpSpPr bwMode="auto">
                <a:xfrm>
                  <a:off x="5337" y="5496"/>
                  <a:ext cx="153" cy="136"/>
                  <a:chOff x="3240" y="4689"/>
                  <a:chExt cx="153" cy="136"/>
                </a:xfrm>
              </p:grpSpPr>
              <p:sp>
                <p:nvSpPr>
                  <p:cNvPr id="168" name="Oval 5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66" y="4689"/>
                    <a:ext cx="127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69" name="Rectangle 5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6" y="4696"/>
                    <a:ext cx="43" cy="113"/>
                  </a:xfrm>
                  <a:prstGeom prst="rect">
                    <a:avLst/>
                  </a:prstGeom>
                  <a:solidFill>
                    <a:srgbClr val="96969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0" name="Oval 5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40" y="4698"/>
                    <a:ext cx="128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151" name="Freeform 55"/>
                <p:cNvSpPr>
                  <a:spLocks noChangeAspect="1"/>
                </p:cNvSpPr>
                <p:nvPr/>
              </p:nvSpPr>
              <p:spPr bwMode="auto">
                <a:xfrm>
                  <a:off x="6588" y="4530"/>
                  <a:ext cx="2457" cy="1408"/>
                </a:xfrm>
                <a:custGeom>
                  <a:avLst/>
                  <a:gdLst>
                    <a:gd name="T0" fmla="*/ 0 w 2457"/>
                    <a:gd name="T1" fmla="*/ 1071 h 1408"/>
                    <a:gd name="T2" fmla="*/ 51 w 2457"/>
                    <a:gd name="T3" fmla="*/ 1230 h 1408"/>
                    <a:gd name="T4" fmla="*/ 129 w 2457"/>
                    <a:gd name="T5" fmla="*/ 1296 h 1408"/>
                    <a:gd name="T6" fmla="*/ 354 w 2457"/>
                    <a:gd name="T7" fmla="*/ 1377 h 1408"/>
                    <a:gd name="T8" fmla="*/ 744 w 2457"/>
                    <a:gd name="T9" fmla="*/ 1383 h 1408"/>
                    <a:gd name="T10" fmla="*/ 927 w 2457"/>
                    <a:gd name="T11" fmla="*/ 1320 h 1408"/>
                    <a:gd name="T12" fmla="*/ 2007 w 2457"/>
                    <a:gd name="T13" fmla="*/ 855 h 1408"/>
                    <a:gd name="T14" fmla="*/ 2457 w 2457"/>
                    <a:gd name="T15" fmla="*/ 0 h 1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457" h="1408">
                      <a:moveTo>
                        <a:pt x="0" y="1071"/>
                      </a:moveTo>
                      <a:cubicBezTo>
                        <a:pt x="14" y="1132"/>
                        <a:pt x="29" y="1193"/>
                        <a:pt x="51" y="1230"/>
                      </a:cubicBezTo>
                      <a:cubicBezTo>
                        <a:pt x="73" y="1267"/>
                        <a:pt x="79" y="1272"/>
                        <a:pt x="129" y="1296"/>
                      </a:cubicBezTo>
                      <a:cubicBezTo>
                        <a:pt x="179" y="1320"/>
                        <a:pt x="252" y="1363"/>
                        <a:pt x="354" y="1377"/>
                      </a:cubicBezTo>
                      <a:cubicBezTo>
                        <a:pt x="456" y="1391"/>
                        <a:pt x="648" y="1392"/>
                        <a:pt x="744" y="1383"/>
                      </a:cubicBezTo>
                      <a:cubicBezTo>
                        <a:pt x="840" y="1374"/>
                        <a:pt x="717" y="1408"/>
                        <a:pt x="927" y="1320"/>
                      </a:cubicBezTo>
                      <a:cubicBezTo>
                        <a:pt x="1137" y="1232"/>
                        <a:pt x="1752" y="1075"/>
                        <a:pt x="2007" y="855"/>
                      </a:cubicBezTo>
                      <a:cubicBezTo>
                        <a:pt x="2262" y="635"/>
                        <a:pt x="2363" y="178"/>
                        <a:pt x="2457" y="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2" name="AutoShape 54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524" y="3426"/>
                  <a:ext cx="384" cy="153"/>
                </a:xfrm>
                <a:prstGeom prst="can">
                  <a:avLst>
                    <a:gd name="adj" fmla="val 36597"/>
                  </a:avLst>
                </a:prstGeom>
                <a:gradFill rotWithShape="0">
                  <a:gsLst>
                    <a:gs pos="0">
                      <a:srgbClr val="969696"/>
                    </a:gs>
                    <a:gs pos="100000">
                      <a:srgbClr val="969696">
                        <a:gamma/>
                        <a:shade val="20000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3" name="AutoShape 53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426" y="3386"/>
                  <a:ext cx="270" cy="234"/>
                </a:xfrm>
                <a:prstGeom prst="can">
                  <a:avLst>
                    <a:gd name="adj" fmla="val 12819"/>
                  </a:avLst>
                </a:prstGeom>
                <a:gradFill rotWithShape="0">
                  <a:gsLst>
                    <a:gs pos="0">
                      <a:srgbClr val="969696"/>
                    </a:gs>
                    <a:gs pos="100000">
                      <a:srgbClr val="969696">
                        <a:gamma/>
                        <a:shade val="20000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4" name="AutoShape 52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245" y="3375"/>
                  <a:ext cx="390" cy="237"/>
                </a:xfrm>
                <a:prstGeom prst="can">
                  <a:avLst>
                    <a:gd name="adj" fmla="val 21093"/>
                  </a:avLst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5" name="AutoShape 51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6286" y="3312"/>
                  <a:ext cx="396" cy="363"/>
                </a:xfrm>
                <a:prstGeom prst="can">
                  <a:avLst>
                    <a:gd name="adj" fmla="val 13222"/>
                  </a:avLst>
                </a:prstGeom>
                <a:gradFill rotWithShape="0">
                  <a:gsLst>
                    <a:gs pos="0">
                      <a:srgbClr val="969696"/>
                    </a:gs>
                    <a:gs pos="100000">
                      <a:srgbClr val="969696">
                        <a:gamma/>
                        <a:shade val="20000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6" name="AutoShape 50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6689" y="3188"/>
                  <a:ext cx="396" cy="612"/>
                </a:xfrm>
                <a:prstGeom prst="can">
                  <a:avLst>
                    <a:gd name="adj" fmla="val 9337"/>
                  </a:avLst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7" name="AutoShape 49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6793" y="3405"/>
                  <a:ext cx="462" cy="177"/>
                </a:xfrm>
                <a:prstGeom prst="can">
                  <a:avLst>
                    <a:gd name="adj" fmla="val 18644"/>
                  </a:avLst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8" name="AutoShape 48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069" y="3410"/>
                  <a:ext cx="462" cy="168"/>
                </a:xfrm>
                <a:prstGeom prst="can">
                  <a:avLst>
                    <a:gd name="adj" fmla="val 10713"/>
                  </a:avLst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9" name="Rectangle 47"/>
                <p:cNvSpPr>
                  <a:spLocks noChangeAspect="1" noChangeArrowheads="1"/>
                </p:cNvSpPr>
                <p:nvPr/>
              </p:nvSpPr>
              <p:spPr bwMode="auto">
                <a:xfrm>
                  <a:off x="6941" y="3719"/>
                  <a:ext cx="138" cy="45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0" name="Rectangle 46"/>
                <p:cNvSpPr>
                  <a:spLocks noChangeAspect="1" noChangeArrowheads="1"/>
                </p:cNvSpPr>
                <p:nvPr/>
              </p:nvSpPr>
              <p:spPr bwMode="auto">
                <a:xfrm>
                  <a:off x="8432" y="3260"/>
                  <a:ext cx="42" cy="6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1" name="AutoShape 45"/>
                <p:cNvSpPr>
                  <a:spLocks noChangeAspect="1" noChangeArrowheads="1"/>
                </p:cNvSpPr>
                <p:nvPr/>
              </p:nvSpPr>
              <p:spPr bwMode="auto">
                <a:xfrm>
                  <a:off x="8393" y="3191"/>
                  <a:ext cx="126" cy="72"/>
                </a:xfrm>
                <a:prstGeom prst="can">
                  <a:avLst>
                    <a:gd name="adj" fmla="val 500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2" name="Rectangle 44"/>
                <p:cNvSpPr>
                  <a:spLocks noChangeAspect="1" noChangeArrowheads="1"/>
                </p:cNvSpPr>
                <p:nvPr/>
              </p:nvSpPr>
              <p:spPr bwMode="auto">
                <a:xfrm>
                  <a:off x="8226" y="3730"/>
                  <a:ext cx="143" cy="40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3" name="AutoShape 43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7463" y="2927"/>
                  <a:ext cx="396" cy="1134"/>
                </a:xfrm>
                <a:prstGeom prst="can">
                  <a:avLst>
                    <a:gd name="adj" fmla="val 4534"/>
                  </a:avLst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4" name="Oval 42"/>
                <p:cNvSpPr>
                  <a:spLocks noChangeAspect="1" noChangeArrowheads="1"/>
                </p:cNvSpPr>
                <p:nvPr/>
              </p:nvSpPr>
              <p:spPr bwMode="auto">
                <a:xfrm>
                  <a:off x="7107" y="3302"/>
                  <a:ext cx="17" cy="38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FF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5" name="Line 41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5037" y="5553"/>
                  <a:ext cx="39" cy="15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6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5052" y="5544"/>
                  <a:ext cx="4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7" name="Freeform 124"/>
                <p:cNvSpPr>
                  <a:spLocks noChangeAspect="1"/>
                </p:cNvSpPr>
                <p:nvPr/>
              </p:nvSpPr>
              <p:spPr bwMode="auto">
                <a:xfrm rot="21388377">
                  <a:off x="5243" y="3444"/>
                  <a:ext cx="732" cy="159"/>
                </a:xfrm>
                <a:custGeom>
                  <a:avLst/>
                  <a:gdLst>
                    <a:gd name="T0" fmla="*/ 0 w 732"/>
                    <a:gd name="T1" fmla="*/ 10 h 159"/>
                    <a:gd name="T2" fmla="*/ 29 w 732"/>
                    <a:gd name="T3" fmla="*/ 0 h 159"/>
                    <a:gd name="T4" fmla="*/ 120 w 732"/>
                    <a:gd name="T5" fmla="*/ 78 h 159"/>
                    <a:gd name="T6" fmla="*/ 205 w 732"/>
                    <a:gd name="T7" fmla="*/ 66 h 159"/>
                    <a:gd name="T8" fmla="*/ 370 w 732"/>
                    <a:gd name="T9" fmla="*/ 74 h 159"/>
                    <a:gd name="T10" fmla="*/ 573 w 732"/>
                    <a:gd name="T11" fmla="*/ 135 h 159"/>
                    <a:gd name="T12" fmla="*/ 732 w 732"/>
                    <a:gd name="T13" fmla="*/ 135 h 159"/>
                    <a:gd name="T14" fmla="*/ 716 w 732"/>
                    <a:gd name="T15" fmla="*/ 155 h 159"/>
                    <a:gd name="T16" fmla="*/ 558 w 732"/>
                    <a:gd name="T17" fmla="*/ 159 h 159"/>
                    <a:gd name="T18" fmla="*/ 353 w 732"/>
                    <a:gd name="T19" fmla="*/ 94 h 159"/>
                    <a:gd name="T20" fmla="*/ 188 w 732"/>
                    <a:gd name="T21" fmla="*/ 89 h 159"/>
                    <a:gd name="T22" fmla="*/ 103 w 732"/>
                    <a:gd name="T23" fmla="*/ 103 h 159"/>
                    <a:gd name="T24" fmla="*/ 0 w 732"/>
                    <a:gd name="T25" fmla="*/ 10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32" h="159">
                      <a:moveTo>
                        <a:pt x="0" y="10"/>
                      </a:moveTo>
                      <a:lnTo>
                        <a:pt x="29" y="0"/>
                      </a:lnTo>
                      <a:cubicBezTo>
                        <a:pt x="49" y="11"/>
                        <a:pt x="91" y="67"/>
                        <a:pt x="120" y="78"/>
                      </a:cubicBezTo>
                      <a:cubicBezTo>
                        <a:pt x="149" y="89"/>
                        <a:pt x="164" y="66"/>
                        <a:pt x="205" y="66"/>
                      </a:cubicBezTo>
                      <a:lnTo>
                        <a:pt x="370" y="74"/>
                      </a:lnTo>
                      <a:lnTo>
                        <a:pt x="573" y="135"/>
                      </a:lnTo>
                      <a:lnTo>
                        <a:pt x="732" y="135"/>
                      </a:lnTo>
                      <a:lnTo>
                        <a:pt x="716" y="155"/>
                      </a:lnTo>
                      <a:lnTo>
                        <a:pt x="558" y="159"/>
                      </a:lnTo>
                      <a:lnTo>
                        <a:pt x="353" y="94"/>
                      </a:lnTo>
                      <a:lnTo>
                        <a:pt x="188" y="89"/>
                      </a:lnTo>
                      <a:cubicBezTo>
                        <a:pt x="147" y="90"/>
                        <a:pt x="134" y="116"/>
                        <a:pt x="103" y="103"/>
                      </a:cubicBezTo>
                      <a:lnTo>
                        <a:pt x="0" y="1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>
                        <a:gamma/>
                        <a:tint val="0"/>
                        <a:invGamma/>
                      </a:srgbClr>
                    </a:gs>
                    <a:gs pos="50000">
                      <a:srgbClr val="000000"/>
                    </a:gs>
                    <a:gs pos="100000">
                      <a:srgbClr val="000000">
                        <a:gamma/>
                        <a:tint val="0"/>
                        <a:invGamma/>
                      </a:srgbClr>
                    </a:gs>
                  </a:gsLst>
                  <a:lin ang="189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</p:grpSp>
          <p:grpSp>
            <p:nvGrpSpPr>
              <p:cNvPr id="19" name="Group 35"/>
              <p:cNvGrpSpPr>
                <a:grpSpLocks/>
              </p:cNvGrpSpPr>
              <p:nvPr/>
            </p:nvGrpSpPr>
            <p:grpSpPr bwMode="auto">
              <a:xfrm>
                <a:off x="2483" y="7253"/>
                <a:ext cx="106" cy="102"/>
                <a:chOff x="2489" y="7256"/>
                <a:chExt cx="106" cy="99"/>
              </a:xfrm>
            </p:grpSpPr>
            <p:sp>
              <p:nvSpPr>
                <p:cNvPr id="21" name="Oval 38"/>
                <p:cNvSpPr>
                  <a:spLocks noChangeArrowheads="1"/>
                </p:cNvSpPr>
                <p:nvPr/>
              </p:nvSpPr>
              <p:spPr bwMode="auto">
                <a:xfrm>
                  <a:off x="2507" y="7256"/>
                  <a:ext cx="88" cy="99"/>
                </a:xfrm>
                <a:prstGeom prst="ellipse">
                  <a:avLst/>
                </a:prstGeom>
                <a:solidFill>
                  <a:srgbClr val="969696"/>
                </a:soli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2" name="Oval 37"/>
                <p:cNvSpPr>
                  <a:spLocks noChangeArrowheads="1"/>
                </p:cNvSpPr>
                <p:nvPr/>
              </p:nvSpPr>
              <p:spPr bwMode="auto">
                <a:xfrm>
                  <a:off x="2489" y="7256"/>
                  <a:ext cx="88" cy="99"/>
                </a:xfrm>
                <a:prstGeom prst="ellipse">
                  <a:avLst/>
                </a:prstGeom>
                <a:solidFill>
                  <a:srgbClr val="969696"/>
                </a:soli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3" name="Line 36"/>
                <p:cNvSpPr>
                  <a:spLocks noChangeShapeType="1"/>
                </p:cNvSpPr>
                <p:nvPr/>
              </p:nvSpPr>
              <p:spPr bwMode="auto">
                <a:xfrm flipH="1" flipV="1">
                  <a:off x="2526" y="7256"/>
                  <a:ext cx="34" cy="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</p:grpSp>
          <p:sp>
            <p:nvSpPr>
              <p:cNvPr id="20" name="Oval 34"/>
              <p:cNvSpPr>
                <a:spLocks noChangeAspect="1" noChangeArrowheads="1"/>
              </p:cNvSpPr>
              <p:nvPr/>
            </p:nvSpPr>
            <p:spPr bwMode="auto">
              <a:xfrm>
                <a:off x="4811" y="8076"/>
                <a:ext cx="119" cy="119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75686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</p:grpSp>
        <p:sp>
          <p:nvSpPr>
            <p:cNvPr id="9" name="Freeform 16"/>
            <p:cNvSpPr>
              <a:spLocks/>
            </p:cNvSpPr>
            <p:nvPr/>
          </p:nvSpPr>
          <p:spPr bwMode="auto">
            <a:xfrm>
              <a:off x="2961380" y="3620"/>
              <a:ext cx="175282" cy="63"/>
            </a:xfrm>
            <a:custGeom>
              <a:avLst/>
              <a:gdLst>
                <a:gd name="T0" fmla="*/ 9 w 276"/>
                <a:gd name="T1" fmla="*/ 0 h 63"/>
                <a:gd name="T2" fmla="*/ 0 w 276"/>
                <a:gd name="T3" fmla="*/ 57 h 63"/>
                <a:gd name="T4" fmla="*/ 45 w 276"/>
                <a:gd name="T5" fmla="*/ 60 h 63"/>
                <a:gd name="T6" fmla="*/ 180 w 276"/>
                <a:gd name="T7" fmla="*/ 63 h 63"/>
                <a:gd name="T8" fmla="*/ 276 w 276"/>
                <a:gd name="T9" fmla="*/ 63 h 63"/>
                <a:gd name="T10" fmla="*/ 264 w 276"/>
                <a:gd name="T11" fmla="*/ 0 h 63"/>
                <a:gd name="T12" fmla="*/ 201 w 276"/>
                <a:gd name="T13" fmla="*/ 6 h 63"/>
                <a:gd name="T14" fmla="*/ 138 w 276"/>
                <a:gd name="T15" fmla="*/ 6 h 63"/>
                <a:gd name="T16" fmla="*/ 60 w 276"/>
                <a:gd name="T17" fmla="*/ 3 h 63"/>
                <a:gd name="T18" fmla="*/ 9 w 276"/>
                <a:gd name="T19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6" h="63">
                  <a:moveTo>
                    <a:pt x="9" y="0"/>
                  </a:moveTo>
                  <a:lnTo>
                    <a:pt x="0" y="57"/>
                  </a:lnTo>
                  <a:lnTo>
                    <a:pt x="45" y="60"/>
                  </a:lnTo>
                  <a:lnTo>
                    <a:pt x="180" y="63"/>
                  </a:lnTo>
                  <a:lnTo>
                    <a:pt x="276" y="63"/>
                  </a:lnTo>
                  <a:lnTo>
                    <a:pt x="264" y="0"/>
                  </a:lnTo>
                  <a:lnTo>
                    <a:pt x="201" y="6"/>
                  </a:lnTo>
                  <a:cubicBezTo>
                    <a:pt x="180" y="7"/>
                    <a:pt x="161" y="6"/>
                    <a:pt x="138" y="6"/>
                  </a:cubicBezTo>
                  <a:cubicBezTo>
                    <a:pt x="115" y="6"/>
                    <a:pt x="81" y="4"/>
                    <a:pt x="60" y="3"/>
                  </a:cubicBezTo>
                  <a:cubicBezTo>
                    <a:pt x="39" y="2"/>
                    <a:pt x="9" y="0"/>
                    <a:pt x="9" y="0"/>
                  </a:cubicBezTo>
                  <a:close/>
                </a:path>
              </a:pathLst>
            </a:custGeom>
            <a:solidFill>
              <a:srgbClr val="EAEAEA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0" name="Line 15"/>
            <p:cNvSpPr>
              <a:spLocks noChangeShapeType="1"/>
            </p:cNvSpPr>
            <p:nvPr/>
          </p:nvSpPr>
          <p:spPr bwMode="auto">
            <a:xfrm>
              <a:off x="3038225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1" name="Line 14"/>
            <p:cNvSpPr>
              <a:spLocks noChangeShapeType="1"/>
            </p:cNvSpPr>
            <p:nvPr/>
          </p:nvSpPr>
          <p:spPr bwMode="auto">
            <a:xfrm>
              <a:off x="3055372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3072520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3089667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3107449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5" name="Line 10"/>
            <p:cNvSpPr>
              <a:spLocks noChangeShapeType="1"/>
            </p:cNvSpPr>
            <p:nvPr/>
          </p:nvSpPr>
          <p:spPr bwMode="auto">
            <a:xfrm>
              <a:off x="3003931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6" name="Line 9"/>
            <p:cNvSpPr>
              <a:spLocks noChangeShapeType="1"/>
            </p:cNvSpPr>
            <p:nvPr/>
          </p:nvSpPr>
          <p:spPr bwMode="auto">
            <a:xfrm>
              <a:off x="3021078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>
              <a:off x="4703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</p:grpSp>
      <p:sp>
        <p:nvSpPr>
          <p:cNvPr id="297" name="矩形 296"/>
          <p:cNvSpPr>
            <a:spLocks noChangeAspect="1"/>
          </p:cNvSpPr>
          <p:nvPr/>
        </p:nvSpPr>
        <p:spPr>
          <a:xfrm>
            <a:off x="9504757" y="2244769"/>
            <a:ext cx="299638" cy="1195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华文仿宋" panose="02010600040101010101" pitchFamily="2" charset="-122"/>
            </a:endParaRPr>
          </a:p>
        </p:txBody>
      </p:sp>
      <p:sp>
        <p:nvSpPr>
          <p:cNvPr id="298" name="任意多边形 297"/>
          <p:cNvSpPr/>
          <p:nvPr/>
        </p:nvSpPr>
        <p:spPr>
          <a:xfrm>
            <a:off x="9198744" y="2211801"/>
            <a:ext cx="1457392" cy="341953"/>
          </a:xfrm>
          <a:custGeom>
            <a:avLst/>
            <a:gdLst>
              <a:gd name="connsiteX0" fmla="*/ 1081453 w 1081453"/>
              <a:gd name="connsiteY0" fmla="*/ 0 h 475253"/>
              <a:gd name="connsiteX1" fmla="*/ 457200 w 1081453"/>
              <a:gd name="connsiteY1" fmla="*/ 413239 h 475253"/>
              <a:gd name="connsiteX2" fmla="*/ 0 w 1081453"/>
              <a:gd name="connsiteY2" fmla="*/ 465993 h 475253"/>
              <a:gd name="connsiteX0" fmla="*/ 1081453 w 1081453"/>
              <a:gd name="connsiteY0" fmla="*/ 0 h 475253"/>
              <a:gd name="connsiteX1" fmla="*/ 738553 w 1081453"/>
              <a:gd name="connsiteY1" fmla="*/ 246185 h 475253"/>
              <a:gd name="connsiteX2" fmla="*/ 457200 w 1081453"/>
              <a:gd name="connsiteY2" fmla="*/ 413239 h 475253"/>
              <a:gd name="connsiteX3" fmla="*/ 0 w 1081453"/>
              <a:gd name="connsiteY3" fmla="*/ 465993 h 475253"/>
              <a:gd name="connsiteX0" fmla="*/ 1081453 w 1081453"/>
              <a:gd name="connsiteY0" fmla="*/ 0 h 468459"/>
              <a:gd name="connsiteX1" fmla="*/ 782514 w 1081453"/>
              <a:gd name="connsiteY1" fmla="*/ 298938 h 468459"/>
              <a:gd name="connsiteX2" fmla="*/ 457200 w 1081453"/>
              <a:gd name="connsiteY2" fmla="*/ 413239 h 468459"/>
              <a:gd name="connsiteX3" fmla="*/ 0 w 1081453"/>
              <a:gd name="connsiteY3" fmla="*/ 465993 h 468459"/>
              <a:gd name="connsiteX0" fmla="*/ 1081453 w 1081453"/>
              <a:gd name="connsiteY0" fmla="*/ 0 h 467605"/>
              <a:gd name="connsiteX1" fmla="*/ 782514 w 1081453"/>
              <a:gd name="connsiteY1" fmla="*/ 298938 h 467605"/>
              <a:gd name="connsiteX2" fmla="*/ 501161 w 1081453"/>
              <a:gd name="connsiteY2" fmla="*/ 457200 h 467605"/>
              <a:gd name="connsiteX3" fmla="*/ 457200 w 1081453"/>
              <a:gd name="connsiteY3" fmla="*/ 413239 h 467605"/>
              <a:gd name="connsiteX4" fmla="*/ 0 w 1081453"/>
              <a:gd name="connsiteY4" fmla="*/ 465993 h 467605"/>
              <a:gd name="connsiteX0" fmla="*/ 1081453 w 1081453"/>
              <a:gd name="connsiteY0" fmla="*/ 0 h 471798"/>
              <a:gd name="connsiteX1" fmla="*/ 782514 w 1081453"/>
              <a:gd name="connsiteY1" fmla="*/ 298938 h 471798"/>
              <a:gd name="connsiteX2" fmla="*/ 501161 w 1081453"/>
              <a:gd name="connsiteY2" fmla="*/ 457200 h 471798"/>
              <a:gd name="connsiteX3" fmla="*/ 0 w 1081453"/>
              <a:gd name="connsiteY3" fmla="*/ 465993 h 471798"/>
              <a:gd name="connsiteX0" fmla="*/ 1081453 w 1081453"/>
              <a:gd name="connsiteY0" fmla="*/ 0 h 492380"/>
              <a:gd name="connsiteX1" fmla="*/ 782514 w 1081453"/>
              <a:gd name="connsiteY1" fmla="*/ 298938 h 492380"/>
              <a:gd name="connsiteX2" fmla="*/ 386861 w 1081453"/>
              <a:gd name="connsiteY2" fmla="*/ 483576 h 492380"/>
              <a:gd name="connsiteX3" fmla="*/ 0 w 1081453"/>
              <a:gd name="connsiteY3" fmla="*/ 465993 h 492380"/>
              <a:gd name="connsiteX0" fmla="*/ 1081453 w 1081453"/>
              <a:gd name="connsiteY0" fmla="*/ 0 h 492380"/>
              <a:gd name="connsiteX1" fmla="*/ 782514 w 1081453"/>
              <a:gd name="connsiteY1" fmla="*/ 298938 h 492380"/>
              <a:gd name="connsiteX2" fmla="*/ 325315 w 1081453"/>
              <a:gd name="connsiteY2" fmla="*/ 483576 h 492380"/>
              <a:gd name="connsiteX3" fmla="*/ 0 w 1081453"/>
              <a:gd name="connsiteY3" fmla="*/ 465993 h 492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1453" h="492380">
                <a:moveTo>
                  <a:pt x="1081453" y="0"/>
                </a:moveTo>
                <a:cubicBezTo>
                  <a:pt x="1024303" y="41031"/>
                  <a:pt x="886556" y="230065"/>
                  <a:pt x="782514" y="298938"/>
                </a:cubicBezTo>
                <a:cubicBezTo>
                  <a:pt x="685799" y="366346"/>
                  <a:pt x="455734" y="455734"/>
                  <a:pt x="325315" y="483576"/>
                </a:cubicBezTo>
                <a:cubicBezTo>
                  <a:pt x="194896" y="511418"/>
                  <a:pt x="104409" y="464161"/>
                  <a:pt x="0" y="465993"/>
                </a:cubicBezTo>
              </a:path>
            </a:pathLst>
          </a:custGeom>
          <a:ln w="19050">
            <a:solidFill>
              <a:srgbClr val="7030A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华文仿宋" panose="02010600040101010101" pitchFamily="2" charset="-122"/>
            </a:endParaRPr>
          </a:p>
        </p:txBody>
      </p:sp>
      <p:cxnSp>
        <p:nvCxnSpPr>
          <p:cNvPr id="299" name="直接连接符 298"/>
          <p:cNvCxnSpPr/>
          <p:nvPr/>
        </p:nvCxnSpPr>
        <p:spPr>
          <a:xfrm flipH="1">
            <a:off x="8630662" y="2315105"/>
            <a:ext cx="1023914" cy="441466"/>
          </a:xfrm>
          <a:prstGeom prst="line">
            <a:avLst/>
          </a:prstGeom>
          <a:ln w="28575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直接连接符 299"/>
          <p:cNvCxnSpPr/>
          <p:nvPr/>
        </p:nvCxnSpPr>
        <p:spPr>
          <a:xfrm flipV="1">
            <a:off x="9921710" y="2176627"/>
            <a:ext cx="1944000" cy="0"/>
          </a:xfrm>
          <a:prstGeom prst="line">
            <a:avLst/>
          </a:prstGeom>
          <a:ln w="28575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直接连接符 330"/>
          <p:cNvCxnSpPr>
            <a:stCxn id="170" idx="4"/>
            <a:endCxn id="332" idx="0"/>
          </p:cNvCxnSpPr>
          <p:nvPr/>
        </p:nvCxnSpPr>
        <p:spPr>
          <a:xfrm>
            <a:off x="9607433" y="3205903"/>
            <a:ext cx="1406032" cy="48586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TextBox 331"/>
          <p:cNvSpPr txBox="1"/>
          <p:nvPr/>
        </p:nvSpPr>
        <p:spPr>
          <a:xfrm>
            <a:off x="10023450" y="3691771"/>
            <a:ext cx="1980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ea typeface="华文仿宋" panose="02010600040101010101" pitchFamily="2" charset="-122"/>
              </a:rPr>
              <a:t>载物台倾斜度调节螺丝</a:t>
            </a:r>
          </a:p>
        </p:txBody>
      </p:sp>
      <p:pic>
        <p:nvPicPr>
          <p:cNvPr id="333" name="Picture 3" descr="PIC_004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2056" y="4549855"/>
            <a:ext cx="1214438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62" name="组合 361"/>
          <p:cNvGrpSpPr/>
          <p:nvPr/>
        </p:nvGrpSpPr>
        <p:grpSpPr>
          <a:xfrm>
            <a:off x="9592492" y="4278641"/>
            <a:ext cx="2099998" cy="1636764"/>
            <a:chOff x="5476721" y="4050064"/>
            <a:chExt cx="2099998" cy="1636764"/>
          </a:xfrm>
        </p:grpSpPr>
        <p:sp>
          <p:nvSpPr>
            <p:cNvPr id="336" name="Oval 51"/>
            <p:cNvSpPr>
              <a:spLocks noChangeAspect="1" noChangeArrowheads="1"/>
            </p:cNvSpPr>
            <p:nvPr/>
          </p:nvSpPr>
          <p:spPr bwMode="auto">
            <a:xfrm>
              <a:off x="6108321" y="4427392"/>
              <a:ext cx="1259656" cy="125943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grpSp>
          <p:nvGrpSpPr>
            <p:cNvPr id="302" name="组合 301"/>
            <p:cNvGrpSpPr/>
            <p:nvPr/>
          </p:nvGrpSpPr>
          <p:grpSpPr>
            <a:xfrm>
              <a:off x="5476721" y="4475971"/>
              <a:ext cx="1326777" cy="399898"/>
              <a:chOff x="5450345" y="4475971"/>
              <a:chExt cx="1326777" cy="399898"/>
            </a:xfrm>
          </p:grpSpPr>
          <p:grpSp>
            <p:nvGrpSpPr>
              <p:cNvPr id="339" name="组合 338"/>
              <p:cNvGrpSpPr/>
              <p:nvPr/>
            </p:nvGrpSpPr>
            <p:grpSpPr>
              <a:xfrm rot="7200000">
                <a:off x="5750255" y="4176061"/>
                <a:ext cx="90555" cy="690376"/>
                <a:chOff x="11656847" y="5323660"/>
                <a:chExt cx="90555" cy="690376"/>
              </a:xfrm>
            </p:grpSpPr>
            <p:sp>
              <p:nvSpPr>
                <p:cNvPr id="340" name="圆柱形 339"/>
                <p:cNvSpPr/>
                <p:nvPr/>
              </p:nvSpPr>
              <p:spPr>
                <a:xfrm>
                  <a:off x="11657402" y="5942036"/>
                  <a:ext cx="90000" cy="72000"/>
                </a:xfrm>
                <a:prstGeom prst="can">
                  <a:avLst/>
                </a:prstGeom>
                <a:pattFill prst="dkVert">
                  <a:fgClr>
                    <a:srgbClr val="777777"/>
                  </a:fgClr>
                  <a:bgClr>
                    <a:schemeClr val="bg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41" name="圆柱形 340"/>
                <p:cNvSpPr/>
                <p:nvPr/>
              </p:nvSpPr>
              <p:spPr>
                <a:xfrm>
                  <a:off x="11656847" y="5323660"/>
                  <a:ext cx="90000" cy="621643"/>
                </a:xfrm>
                <a:prstGeom prst="can">
                  <a:avLst/>
                </a:prstGeom>
                <a:solidFill>
                  <a:srgbClr val="777777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</p:grpSp>
          <p:cxnSp>
            <p:nvCxnSpPr>
              <p:cNvPr id="301" name="直接连接符 300"/>
              <p:cNvCxnSpPr/>
              <p:nvPr/>
            </p:nvCxnSpPr>
            <p:spPr>
              <a:xfrm rot="7200000">
                <a:off x="6417122" y="4515869"/>
                <a:ext cx="0" cy="720000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3" name="组合 342"/>
            <p:cNvGrpSpPr/>
            <p:nvPr/>
          </p:nvGrpSpPr>
          <p:grpSpPr>
            <a:xfrm rot="72000000">
              <a:off x="6713381" y="4513504"/>
              <a:ext cx="1326777" cy="399898"/>
              <a:chOff x="5450345" y="4475971"/>
              <a:chExt cx="1326777" cy="399898"/>
            </a:xfrm>
          </p:grpSpPr>
          <p:grpSp>
            <p:nvGrpSpPr>
              <p:cNvPr id="344" name="组合 343"/>
              <p:cNvGrpSpPr/>
              <p:nvPr/>
            </p:nvGrpSpPr>
            <p:grpSpPr>
              <a:xfrm rot="7200000">
                <a:off x="5750255" y="4176061"/>
                <a:ext cx="90555" cy="690376"/>
                <a:chOff x="11656847" y="5323660"/>
                <a:chExt cx="90555" cy="690376"/>
              </a:xfrm>
            </p:grpSpPr>
            <p:sp>
              <p:nvSpPr>
                <p:cNvPr id="346" name="圆柱形 345"/>
                <p:cNvSpPr/>
                <p:nvPr/>
              </p:nvSpPr>
              <p:spPr>
                <a:xfrm>
                  <a:off x="11657402" y="5942036"/>
                  <a:ext cx="90000" cy="72000"/>
                </a:xfrm>
                <a:prstGeom prst="can">
                  <a:avLst/>
                </a:prstGeom>
                <a:pattFill prst="dkVert">
                  <a:fgClr>
                    <a:srgbClr val="777777"/>
                  </a:fgClr>
                  <a:bgClr>
                    <a:schemeClr val="bg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47" name="圆柱形 346"/>
                <p:cNvSpPr/>
                <p:nvPr/>
              </p:nvSpPr>
              <p:spPr>
                <a:xfrm>
                  <a:off x="11656847" y="5323660"/>
                  <a:ext cx="90000" cy="621643"/>
                </a:xfrm>
                <a:prstGeom prst="can">
                  <a:avLst/>
                </a:prstGeom>
                <a:solidFill>
                  <a:srgbClr val="777777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</p:grpSp>
          <p:cxnSp>
            <p:nvCxnSpPr>
              <p:cNvPr id="345" name="直接连接符 344"/>
              <p:cNvCxnSpPr/>
              <p:nvPr/>
            </p:nvCxnSpPr>
            <p:spPr>
              <a:xfrm rot="7200000">
                <a:off x="6417122" y="4515869"/>
                <a:ext cx="0" cy="720000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0" name="等腰三角形 349"/>
            <p:cNvSpPr/>
            <p:nvPr/>
          </p:nvSpPr>
          <p:spPr>
            <a:xfrm>
              <a:off x="6311189" y="4554210"/>
              <a:ext cx="875494" cy="754736"/>
            </a:xfrm>
            <a:prstGeom prst="triangle">
              <a:avLst/>
            </a:prstGeom>
            <a:solidFill>
              <a:schemeClr val="accent1"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353" name="Arc 440"/>
            <p:cNvSpPr>
              <a:spLocks noChangeAspect="1"/>
            </p:cNvSpPr>
            <p:nvPr/>
          </p:nvSpPr>
          <p:spPr bwMode="auto">
            <a:xfrm rot="2744025" flipH="1">
              <a:off x="6693187" y="4966795"/>
              <a:ext cx="89922" cy="8993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5" name="TextBox 354"/>
                <p:cNvSpPr txBox="1"/>
                <p:nvPr/>
              </p:nvSpPr>
              <p:spPr>
                <a:xfrm>
                  <a:off x="6588147" y="4598170"/>
                  <a:ext cx="317586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zh-CN" altLang="en-US" sz="1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𝛼</m:t>
                        </m:r>
                      </m:oMath>
                    </m:oMathPara>
                  </a14:m>
                  <a:endParaRPr lang="zh-CN" altLang="en-US" sz="12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55" name="TextBox 3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88147" y="4598170"/>
                  <a:ext cx="317586" cy="276999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6" name="TextBox 355"/>
                <p:cNvSpPr txBox="1"/>
                <p:nvPr/>
              </p:nvSpPr>
              <p:spPr>
                <a:xfrm>
                  <a:off x="6583061" y="4760729"/>
                  <a:ext cx="32906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zh-CN" altLang="en-US" sz="1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𝜙</m:t>
                        </m:r>
                      </m:oMath>
                    </m:oMathPara>
                  </a14:m>
                  <a:endParaRPr lang="zh-CN" altLang="en-US" sz="12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56" name="TextBox 3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83061" y="4760729"/>
                  <a:ext cx="329064" cy="276999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2174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57" name="Arc 440"/>
            <p:cNvSpPr>
              <a:spLocks noChangeAspect="1"/>
            </p:cNvSpPr>
            <p:nvPr/>
          </p:nvSpPr>
          <p:spPr bwMode="auto">
            <a:xfrm rot="18855975" flipH="1" flipV="1">
              <a:off x="6704915" y="4618051"/>
              <a:ext cx="89922" cy="8993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8" name="TextBox 357"/>
                <p:cNvSpPr txBox="1"/>
                <p:nvPr/>
              </p:nvSpPr>
              <p:spPr>
                <a:xfrm>
                  <a:off x="6078398" y="5211319"/>
                  <a:ext cx="32906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1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𝐵</m:t>
                        </m:r>
                      </m:oMath>
                    </m:oMathPara>
                  </a14:m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58" name="TextBox 3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78398" y="5211319"/>
                  <a:ext cx="329064" cy="276999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9" name="TextBox 358"/>
                <p:cNvSpPr txBox="1"/>
                <p:nvPr/>
              </p:nvSpPr>
              <p:spPr>
                <a:xfrm>
                  <a:off x="7051914" y="5217592"/>
                  <a:ext cx="32906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1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𝐶</m:t>
                        </m:r>
                      </m:oMath>
                    </m:oMathPara>
                  </a14:m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59" name="TextBox 3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51914" y="5217592"/>
                  <a:ext cx="329064" cy="276999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0" name="TextBox 359"/>
                <p:cNvSpPr txBox="1"/>
                <p:nvPr/>
              </p:nvSpPr>
              <p:spPr>
                <a:xfrm>
                  <a:off x="6586296" y="4346939"/>
                  <a:ext cx="32906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1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</m:t>
                        </m:r>
                      </m:oMath>
                    </m:oMathPara>
                  </a14:m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60" name="TextBox 35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86296" y="4346939"/>
                  <a:ext cx="329064" cy="276999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61" name="矩形 360"/>
            <p:cNvSpPr/>
            <p:nvPr/>
          </p:nvSpPr>
          <p:spPr>
            <a:xfrm>
              <a:off x="6311189" y="5317738"/>
              <a:ext cx="875494" cy="4714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0096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五、实验步骤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lt"/>
              <a:buAutoNum type="arabicPeriod" startAt="8"/>
            </a:pPr>
            <a:r>
              <a:rPr lang="zh-CN" altLang="en-US" sz="1800" dirty="0">
                <a:solidFill>
                  <a:schemeClr val="tx1"/>
                </a:solidFill>
              </a:rPr>
              <a:t>调节平行光管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打开钠光灯，通过望远镜观察平行光管。松开平行光管狭缝套筒固定螺丝，旋转狭缝套筒，使狭缝竖向放置；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伸缩狭缝套筒，使狭缝清晰可见；调节缝宽成一条亮线；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00" dirty="0">
                <a:solidFill>
                  <a:srgbClr val="FF0000"/>
                </a:solidFill>
              </a:rPr>
              <a:t>调节平行光管方位调节螺丝</a:t>
            </a:r>
            <a:r>
              <a:rPr lang="zh-CN" altLang="en-US" sz="1800" dirty="0">
                <a:solidFill>
                  <a:schemeClr val="tx1"/>
                </a:solidFill>
              </a:rPr>
              <a:t>，使狭缝中点位于视野中部。</a:t>
            </a:r>
            <a:endParaRPr lang="en-US" altLang="zh-CN" sz="1800" dirty="0">
              <a:solidFill>
                <a:schemeClr val="tx1"/>
              </a:solidFill>
            </a:endParaRPr>
          </a:p>
        </p:txBody>
      </p: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6609437" y="2222314"/>
            <a:ext cx="5145165" cy="1963098"/>
            <a:chOff x="4703" y="2083"/>
            <a:chExt cx="5145165" cy="3307"/>
          </a:xfrm>
        </p:grpSpPr>
        <p:sp>
          <p:nvSpPr>
            <p:cNvPr id="7" name="Oval 313"/>
            <p:cNvSpPr>
              <a:spLocks noChangeAspect="1" noChangeArrowheads="1"/>
            </p:cNvSpPr>
            <p:nvPr/>
          </p:nvSpPr>
          <p:spPr bwMode="auto">
            <a:xfrm>
              <a:off x="2986149" y="3128"/>
              <a:ext cx="75575" cy="119"/>
            </a:xfrm>
            <a:prstGeom prst="ellipse">
              <a:avLst/>
            </a:prstGeom>
            <a:solidFill>
              <a:srgbClr val="DDDDDD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grpSp>
          <p:nvGrpSpPr>
            <p:cNvPr id="8" name="Group 33"/>
            <p:cNvGrpSpPr>
              <a:grpSpLocks/>
            </p:cNvGrpSpPr>
            <p:nvPr/>
          </p:nvGrpSpPr>
          <p:grpSpPr bwMode="auto">
            <a:xfrm>
              <a:off x="1491804" y="2083"/>
              <a:ext cx="3658064" cy="3307"/>
              <a:chOff x="2471" y="7031"/>
              <a:chExt cx="5760" cy="3307"/>
            </a:xfrm>
          </p:grpSpPr>
          <p:grpSp>
            <p:nvGrpSpPr>
              <p:cNvPr id="18" name="Group 39"/>
              <p:cNvGrpSpPr>
                <a:grpSpLocks noChangeAspect="1"/>
              </p:cNvGrpSpPr>
              <p:nvPr/>
            </p:nvGrpSpPr>
            <p:grpSpPr bwMode="auto">
              <a:xfrm>
                <a:off x="2471" y="7031"/>
                <a:ext cx="5760" cy="3307"/>
                <a:chOff x="2428" y="3191"/>
                <a:chExt cx="7198" cy="4133"/>
              </a:xfrm>
            </p:grpSpPr>
            <p:grpSp>
              <p:nvGrpSpPr>
                <p:cNvPr id="24" name="Group 306"/>
                <p:cNvGrpSpPr>
                  <a:grpSpLocks noChangeAspect="1"/>
                </p:cNvGrpSpPr>
                <p:nvPr/>
              </p:nvGrpSpPr>
              <p:grpSpPr bwMode="auto">
                <a:xfrm>
                  <a:off x="9206" y="3302"/>
                  <a:ext cx="420" cy="403"/>
                  <a:chOff x="9206" y="3302"/>
                  <a:chExt cx="420" cy="403"/>
                </a:xfrm>
              </p:grpSpPr>
              <p:sp>
                <p:nvSpPr>
                  <p:cNvPr id="291" name="AutoShape 312" descr="窄横线"/>
                  <p:cNvSpPr>
                    <a:spLocks noChangeAspect="1" noChangeArrowheads="1"/>
                  </p:cNvSpPr>
                  <p:nvPr/>
                </p:nvSpPr>
                <p:spPr bwMode="auto">
                  <a:xfrm rot="16200000" flipH="1">
                    <a:off x="9245" y="3323"/>
                    <a:ext cx="402" cy="360"/>
                  </a:xfrm>
                  <a:prstGeom prst="can">
                    <a:avLst>
                      <a:gd name="adj" fmla="val 25829"/>
                    </a:avLst>
                  </a:prstGeom>
                  <a:pattFill prst="narHorz">
                    <a:fgClr>
                      <a:srgbClr val="969696"/>
                    </a:fgClr>
                    <a:bgClr>
                      <a:srgbClr val="1E1E1E"/>
                    </a:bgClr>
                  </a:patt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92" name="Freeform 311"/>
                  <p:cNvSpPr>
                    <a:spLocks noChangeAspect="1"/>
                  </p:cNvSpPr>
                  <p:nvPr/>
                </p:nvSpPr>
                <p:spPr bwMode="auto">
                  <a:xfrm>
                    <a:off x="9212" y="3302"/>
                    <a:ext cx="138" cy="195"/>
                  </a:xfrm>
                  <a:custGeom>
                    <a:avLst/>
                    <a:gdLst>
                      <a:gd name="T0" fmla="*/ 0 w 147"/>
                      <a:gd name="T1" fmla="*/ 36 h 195"/>
                      <a:gd name="T2" fmla="*/ 96 w 147"/>
                      <a:gd name="T3" fmla="*/ 0 h 195"/>
                      <a:gd name="T4" fmla="*/ 123 w 147"/>
                      <a:gd name="T5" fmla="*/ 36 h 195"/>
                      <a:gd name="T6" fmla="*/ 138 w 147"/>
                      <a:gd name="T7" fmla="*/ 84 h 195"/>
                      <a:gd name="T8" fmla="*/ 147 w 147"/>
                      <a:gd name="T9" fmla="*/ 135 h 195"/>
                      <a:gd name="T10" fmla="*/ 147 w 147"/>
                      <a:gd name="T11" fmla="*/ 195 h 195"/>
                      <a:gd name="T12" fmla="*/ 0 w 147"/>
                      <a:gd name="T13" fmla="*/ 195 h 195"/>
                      <a:gd name="T14" fmla="*/ 0 w 147"/>
                      <a:gd name="T15" fmla="*/ 36 h 1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47" h="195">
                        <a:moveTo>
                          <a:pt x="0" y="36"/>
                        </a:moveTo>
                        <a:lnTo>
                          <a:pt x="96" y="0"/>
                        </a:lnTo>
                        <a:cubicBezTo>
                          <a:pt x="116" y="0"/>
                          <a:pt x="116" y="22"/>
                          <a:pt x="123" y="36"/>
                        </a:cubicBezTo>
                        <a:cubicBezTo>
                          <a:pt x="130" y="50"/>
                          <a:pt x="134" y="68"/>
                          <a:pt x="138" y="84"/>
                        </a:cubicBezTo>
                        <a:cubicBezTo>
                          <a:pt x="142" y="100"/>
                          <a:pt x="146" y="117"/>
                          <a:pt x="147" y="135"/>
                        </a:cubicBezTo>
                        <a:lnTo>
                          <a:pt x="147" y="195"/>
                        </a:lnTo>
                        <a:lnTo>
                          <a:pt x="0" y="195"/>
                        </a:lnTo>
                        <a:lnTo>
                          <a:pt x="0" y="36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C0C0C0"/>
                      </a:gs>
                      <a:gs pos="100000">
                        <a:srgbClr val="C0C0C0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93" name="Freeform 310"/>
                  <p:cNvSpPr>
                    <a:spLocks noChangeAspect="1"/>
                  </p:cNvSpPr>
                  <p:nvPr/>
                </p:nvSpPr>
                <p:spPr bwMode="auto">
                  <a:xfrm>
                    <a:off x="9206" y="3488"/>
                    <a:ext cx="147" cy="216"/>
                  </a:xfrm>
                  <a:custGeom>
                    <a:avLst/>
                    <a:gdLst>
                      <a:gd name="T0" fmla="*/ 0 w 147"/>
                      <a:gd name="T1" fmla="*/ 180 h 216"/>
                      <a:gd name="T2" fmla="*/ 90 w 147"/>
                      <a:gd name="T3" fmla="*/ 216 h 216"/>
                      <a:gd name="T4" fmla="*/ 127 w 147"/>
                      <a:gd name="T5" fmla="*/ 181 h 216"/>
                      <a:gd name="T6" fmla="*/ 139 w 147"/>
                      <a:gd name="T7" fmla="*/ 130 h 216"/>
                      <a:gd name="T8" fmla="*/ 145 w 147"/>
                      <a:gd name="T9" fmla="*/ 79 h 216"/>
                      <a:gd name="T10" fmla="*/ 147 w 147"/>
                      <a:gd name="T11" fmla="*/ 3 h 216"/>
                      <a:gd name="T12" fmla="*/ 8 w 147"/>
                      <a:gd name="T13" fmla="*/ 0 h 216"/>
                      <a:gd name="T14" fmla="*/ 0 w 147"/>
                      <a:gd name="T15" fmla="*/ 180 h 2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47" h="216">
                        <a:moveTo>
                          <a:pt x="0" y="180"/>
                        </a:moveTo>
                        <a:lnTo>
                          <a:pt x="90" y="216"/>
                        </a:lnTo>
                        <a:cubicBezTo>
                          <a:pt x="111" y="216"/>
                          <a:pt x="119" y="195"/>
                          <a:pt x="127" y="181"/>
                        </a:cubicBezTo>
                        <a:cubicBezTo>
                          <a:pt x="135" y="167"/>
                          <a:pt x="136" y="147"/>
                          <a:pt x="139" y="130"/>
                        </a:cubicBezTo>
                        <a:cubicBezTo>
                          <a:pt x="142" y="113"/>
                          <a:pt x="144" y="100"/>
                          <a:pt x="145" y="79"/>
                        </a:cubicBezTo>
                        <a:lnTo>
                          <a:pt x="147" y="3"/>
                        </a:lnTo>
                        <a:lnTo>
                          <a:pt x="8" y="0"/>
                        </a:lnTo>
                        <a:lnTo>
                          <a:pt x="0" y="18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808080"/>
                      </a:gs>
                      <a:gs pos="100000">
                        <a:srgbClr val="808080">
                          <a:gamma/>
                          <a:shade val="10196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FF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94" name="Freeform 309"/>
                  <p:cNvSpPr>
                    <a:spLocks noChangeAspect="1"/>
                  </p:cNvSpPr>
                  <p:nvPr/>
                </p:nvSpPr>
                <p:spPr bwMode="auto">
                  <a:xfrm>
                    <a:off x="9215" y="3494"/>
                    <a:ext cx="135" cy="211"/>
                  </a:xfrm>
                  <a:custGeom>
                    <a:avLst/>
                    <a:gdLst>
                      <a:gd name="T0" fmla="*/ 0 w 135"/>
                      <a:gd name="T1" fmla="*/ 0 h 211"/>
                      <a:gd name="T2" fmla="*/ 0 w 135"/>
                      <a:gd name="T3" fmla="*/ 171 h 211"/>
                      <a:gd name="T4" fmla="*/ 82 w 135"/>
                      <a:gd name="T5" fmla="*/ 210 h 211"/>
                      <a:gd name="T6" fmla="*/ 118 w 135"/>
                      <a:gd name="T7" fmla="*/ 175 h 211"/>
                      <a:gd name="T8" fmla="*/ 124 w 135"/>
                      <a:gd name="T9" fmla="*/ 124 h 211"/>
                      <a:gd name="T10" fmla="*/ 132 w 135"/>
                      <a:gd name="T11" fmla="*/ 78 h 211"/>
                      <a:gd name="T12" fmla="*/ 135 w 135"/>
                      <a:gd name="T13" fmla="*/ 0 h 21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35" h="211">
                        <a:moveTo>
                          <a:pt x="0" y="0"/>
                        </a:moveTo>
                        <a:lnTo>
                          <a:pt x="0" y="171"/>
                        </a:lnTo>
                        <a:lnTo>
                          <a:pt x="82" y="210"/>
                        </a:lnTo>
                        <a:cubicBezTo>
                          <a:pt x="102" y="211"/>
                          <a:pt x="111" y="189"/>
                          <a:pt x="118" y="175"/>
                        </a:cubicBezTo>
                        <a:cubicBezTo>
                          <a:pt x="125" y="161"/>
                          <a:pt x="122" y="140"/>
                          <a:pt x="124" y="124"/>
                        </a:cubicBezTo>
                        <a:cubicBezTo>
                          <a:pt x="126" y="108"/>
                          <a:pt x="130" y="99"/>
                          <a:pt x="132" y="78"/>
                        </a:cubicBezTo>
                        <a:lnTo>
                          <a:pt x="135" y="0"/>
                        </a:lnTo>
                      </a:path>
                    </a:pathLst>
                  </a:cu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gradFill rotWithShape="0">
                          <a:gsLst>
                            <a:gs pos="0">
                              <a:srgbClr val="808080"/>
                            </a:gs>
                            <a:gs pos="100000">
                              <a:srgbClr val="808080">
                                <a:gamma/>
                                <a:shade val="10196"/>
                                <a:invGamma/>
                              </a:srgbClr>
                            </a:gs>
                          </a:gsLst>
                          <a:lin ang="5400000" scaled="1"/>
                        </a:gra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95" name="Line 30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228" y="3306"/>
                    <a:ext cx="81" cy="33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96" name="Line 30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225" y="3666"/>
                    <a:ext cx="81" cy="33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grpSp>
              <p:nvGrpSpPr>
                <p:cNvPr id="25" name="Group 301"/>
                <p:cNvGrpSpPr>
                  <a:grpSpLocks noChangeAspect="1"/>
                </p:cNvGrpSpPr>
                <p:nvPr/>
              </p:nvGrpSpPr>
              <p:grpSpPr bwMode="auto">
                <a:xfrm>
                  <a:off x="3787" y="4650"/>
                  <a:ext cx="218" cy="197"/>
                  <a:chOff x="3157" y="8707"/>
                  <a:chExt cx="218" cy="197"/>
                </a:xfrm>
              </p:grpSpPr>
              <p:grpSp>
                <p:nvGrpSpPr>
                  <p:cNvPr id="287" name="Group 30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157" y="8707"/>
                    <a:ext cx="143" cy="197"/>
                    <a:chOff x="3157" y="8707"/>
                    <a:chExt cx="143" cy="197"/>
                  </a:xfrm>
                </p:grpSpPr>
                <p:sp>
                  <p:nvSpPr>
                    <p:cNvPr id="289" name="Oval 305" descr="窄横线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157" y="8707"/>
                      <a:ext cx="109" cy="197"/>
                    </a:xfrm>
                    <a:prstGeom prst="ellipse">
                      <a:avLst/>
                    </a:prstGeom>
                    <a:pattFill prst="narHorz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90" name="Oval 30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191" y="8707"/>
                      <a:ext cx="109" cy="197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sp>
                <p:nvSpPr>
                  <p:cNvPr id="288" name="AutoShape 302"/>
                  <p:cNvSpPr>
                    <a:spLocks noChangeAspect="1" noChangeArrowheads="1"/>
                  </p:cNvSpPr>
                  <p:nvPr/>
                </p:nvSpPr>
                <p:spPr bwMode="auto">
                  <a:xfrm flipH="1">
                    <a:off x="3241" y="8767"/>
                    <a:ext cx="134" cy="83"/>
                  </a:xfrm>
                  <a:prstGeom prst="flowChartDelay">
                    <a:avLst/>
                  </a:prstGeom>
                  <a:solidFill>
                    <a:srgbClr val="969696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grpSp>
              <p:nvGrpSpPr>
                <p:cNvPr id="26" name="Group 298"/>
                <p:cNvGrpSpPr>
                  <a:grpSpLocks noChangeAspect="1"/>
                </p:cNvGrpSpPr>
                <p:nvPr/>
              </p:nvGrpSpPr>
              <p:grpSpPr bwMode="auto">
                <a:xfrm>
                  <a:off x="4172" y="3737"/>
                  <a:ext cx="145" cy="122"/>
                  <a:chOff x="3305" y="8708"/>
                  <a:chExt cx="252" cy="228"/>
                </a:xfrm>
              </p:grpSpPr>
              <p:sp>
                <p:nvSpPr>
                  <p:cNvPr id="285" name="Oval 30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47" y="8708"/>
                    <a:ext cx="210" cy="210"/>
                  </a:xfrm>
                  <a:prstGeom prst="ellips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86" name="Oval 29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5" y="8726"/>
                    <a:ext cx="210" cy="210"/>
                  </a:xfrm>
                  <a:prstGeom prst="ellipse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grpSp>
              <p:nvGrpSpPr>
                <p:cNvPr id="27" name="Group 295"/>
                <p:cNvGrpSpPr>
                  <a:grpSpLocks noChangeAspect="1"/>
                </p:cNvGrpSpPr>
                <p:nvPr/>
              </p:nvGrpSpPr>
              <p:grpSpPr bwMode="auto">
                <a:xfrm>
                  <a:off x="4100" y="4577"/>
                  <a:ext cx="252" cy="228"/>
                  <a:chOff x="3305" y="8708"/>
                  <a:chExt cx="252" cy="228"/>
                </a:xfrm>
              </p:grpSpPr>
              <p:sp>
                <p:nvSpPr>
                  <p:cNvPr id="283" name="Oval 29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47" y="8708"/>
                    <a:ext cx="210" cy="210"/>
                  </a:xfrm>
                  <a:prstGeom prst="ellips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84" name="Oval 29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5" y="8726"/>
                    <a:ext cx="210" cy="210"/>
                  </a:xfrm>
                  <a:prstGeom prst="ellipse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28" name="Rectangle 294"/>
                <p:cNvSpPr>
                  <a:spLocks noChangeAspect="1" noChangeArrowheads="1"/>
                </p:cNvSpPr>
                <p:nvPr/>
              </p:nvSpPr>
              <p:spPr bwMode="auto">
                <a:xfrm>
                  <a:off x="5820" y="5781"/>
                  <a:ext cx="285" cy="143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6666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9" name="Freeform 293"/>
                <p:cNvSpPr>
                  <a:spLocks noChangeAspect="1"/>
                </p:cNvSpPr>
                <p:nvPr/>
              </p:nvSpPr>
              <p:spPr bwMode="auto">
                <a:xfrm>
                  <a:off x="3763" y="5703"/>
                  <a:ext cx="3042" cy="1621"/>
                </a:xfrm>
                <a:custGeom>
                  <a:avLst/>
                  <a:gdLst>
                    <a:gd name="T0" fmla="*/ 17 w 3042"/>
                    <a:gd name="T1" fmla="*/ 657 h 1621"/>
                    <a:gd name="T2" fmla="*/ 77 w 3042"/>
                    <a:gd name="T3" fmla="*/ 393 h 1621"/>
                    <a:gd name="T4" fmla="*/ 137 w 3042"/>
                    <a:gd name="T5" fmla="*/ 258 h 1621"/>
                    <a:gd name="T6" fmla="*/ 152 w 3042"/>
                    <a:gd name="T7" fmla="*/ 183 h 1621"/>
                    <a:gd name="T8" fmla="*/ 272 w 3042"/>
                    <a:gd name="T9" fmla="*/ 108 h 1621"/>
                    <a:gd name="T10" fmla="*/ 512 w 3042"/>
                    <a:gd name="T11" fmla="*/ 123 h 1621"/>
                    <a:gd name="T12" fmla="*/ 707 w 3042"/>
                    <a:gd name="T13" fmla="*/ 168 h 1621"/>
                    <a:gd name="T14" fmla="*/ 974 w 3042"/>
                    <a:gd name="T15" fmla="*/ 186 h 1621"/>
                    <a:gd name="T16" fmla="*/ 1238 w 3042"/>
                    <a:gd name="T17" fmla="*/ 165 h 1621"/>
                    <a:gd name="T18" fmla="*/ 1265 w 3042"/>
                    <a:gd name="T19" fmla="*/ 0 h 1621"/>
                    <a:gd name="T20" fmla="*/ 1364 w 3042"/>
                    <a:gd name="T21" fmla="*/ 54 h 1621"/>
                    <a:gd name="T22" fmla="*/ 1457 w 3042"/>
                    <a:gd name="T23" fmla="*/ 87 h 1621"/>
                    <a:gd name="T24" fmla="*/ 1547 w 3042"/>
                    <a:gd name="T25" fmla="*/ 99 h 1621"/>
                    <a:gd name="T26" fmla="*/ 1703 w 3042"/>
                    <a:gd name="T27" fmla="*/ 108 h 1621"/>
                    <a:gd name="T28" fmla="*/ 1844 w 3042"/>
                    <a:gd name="T29" fmla="*/ 93 h 1621"/>
                    <a:gd name="T30" fmla="*/ 1922 w 3042"/>
                    <a:gd name="T31" fmla="*/ 72 h 1621"/>
                    <a:gd name="T32" fmla="*/ 2021 w 3042"/>
                    <a:gd name="T33" fmla="*/ 60 h 1621"/>
                    <a:gd name="T34" fmla="*/ 2081 w 3042"/>
                    <a:gd name="T35" fmla="*/ 54 h 1621"/>
                    <a:gd name="T36" fmla="*/ 2123 w 3042"/>
                    <a:gd name="T37" fmla="*/ 51 h 1621"/>
                    <a:gd name="T38" fmla="*/ 2177 w 3042"/>
                    <a:gd name="T39" fmla="*/ 108 h 1621"/>
                    <a:gd name="T40" fmla="*/ 2225 w 3042"/>
                    <a:gd name="T41" fmla="*/ 54 h 1621"/>
                    <a:gd name="T42" fmla="*/ 2429 w 3042"/>
                    <a:gd name="T43" fmla="*/ 51 h 1621"/>
                    <a:gd name="T44" fmla="*/ 2729 w 3042"/>
                    <a:gd name="T45" fmla="*/ 81 h 1621"/>
                    <a:gd name="T46" fmla="*/ 2969 w 3042"/>
                    <a:gd name="T47" fmla="*/ 186 h 1621"/>
                    <a:gd name="T48" fmla="*/ 3032 w 3042"/>
                    <a:gd name="T49" fmla="*/ 447 h 1621"/>
                    <a:gd name="T50" fmla="*/ 2912 w 3042"/>
                    <a:gd name="T51" fmla="*/ 468 h 1621"/>
                    <a:gd name="T52" fmla="*/ 2777 w 3042"/>
                    <a:gd name="T53" fmla="*/ 447 h 1621"/>
                    <a:gd name="T54" fmla="*/ 2507 w 3042"/>
                    <a:gd name="T55" fmla="*/ 633 h 1621"/>
                    <a:gd name="T56" fmla="*/ 2429 w 3042"/>
                    <a:gd name="T57" fmla="*/ 981 h 1621"/>
                    <a:gd name="T58" fmla="*/ 2519 w 3042"/>
                    <a:gd name="T59" fmla="*/ 1296 h 1621"/>
                    <a:gd name="T60" fmla="*/ 2462 w 3042"/>
                    <a:gd name="T61" fmla="*/ 1503 h 1621"/>
                    <a:gd name="T62" fmla="*/ 2279 w 3042"/>
                    <a:gd name="T63" fmla="*/ 1611 h 1621"/>
                    <a:gd name="T64" fmla="*/ 1997 w 3042"/>
                    <a:gd name="T65" fmla="*/ 1563 h 1621"/>
                    <a:gd name="T66" fmla="*/ 1802 w 3042"/>
                    <a:gd name="T67" fmla="*/ 1473 h 1621"/>
                    <a:gd name="T68" fmla="*/ 1727 w 3042"/>
                    <a:gd name="T69" fmla="*/ 1383 h 1621"/>
                    <a:gd name="T70" fmla="*/ 1682 w 3042"/>
                    <a:gd name="T71" fmla="*/ 1248 h 1621"/>
                    <a:gd name="T72" fmla="*/ 1469 w 3042"/>
                    <a:gd name="T73" fmla="*/ 966 h 1621"/>
                    <a:gd name="T74" fmla="*/ 1019 w 3042"/>
                    <a:gd name="T75" fmla="*/ 726 h 1621"/>
                    <a:gd name="T76" fmla="*/ 449 w 3042"/>
                    <a:gd name="T77" fmla="*/ 696 h 1621"/>
                    <a:gd name="T78" fmla="*/ 179 w 3042"/>
                    <a:gd name="T79" fmla="*/ 741 h 1621"/>
                    <a:gd name="T80" fmla="*/ 17 w 3042"/>
                    <a:gd name="T81" fmla="*/ 657 h 16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3042" h="1621">
                      <a:moveTo>
                        <a:pt x="17" y="657"/>
                      </a:moveTo>
                      <a:cubicBezTo>
                        <a:pt x="0" y="599"/>
                        <a:pt x="57" y="459"/>
                        <a:pt x="77" y="393"/>
                      </a:cubicBezTo>
                      <a:cubicBezTo>
                        <a:pt x="97" y="327"/>
                        <a:pt x="125" y="293"/>
                        <a:pt x="137" y="258"/>
                      </a:cubicBezTo>
                      <a:cubicBezTo>
                        <a:pt x="149" y="223"/>
                        <a:pt x="130" y="208"/>
                        <a:pt x="152" y="183"/>
                      </a:cubicBezTo>
                      <a:cubicBezTo>
                        <a:pt x="174" y="158"/>
                        <a:pt x="212" y="118"/>
                        <a:pt x="272" y="108"/>
                      </a:cubicBezTo>
                      <a:cubicBezTo>
                        <a:pt x="332" y="98"/>
                        <a:pt x="440" y="113"/>
                        <a:pt x="512" y="123"/>
                      </a:cubicBezTo>
                      <a:cubicBezTo>
                        <a:pt x="584" y="133"/>
                        <a:pt x="630" y="158"/>
                        <a:pt x="707" y="168"/>
                      </a:cubicBezTo>
                      <a:cubicBezTo>
                        <a:pt x="784" y="178"/>
                        <a:pt x="886" y="186"/>
                        <a:pt x="974" y="186"/>
                      </a:cubicBezTo>
                      <a:cubicBezTo>
                        <a:pt x="1062" y="186"/>
                        <a:pt x="1190" y="196"/>
                        <a:pt x="1238" y="165"/>
                      </a:cubicBezTo>
                      <a:lnTo>
                        <a:pt x="1265" y="0"/>
                      </a:lnTo>
                      <a:lnTo>
                        <a:pt x="1364" y="54"/>
                      </a:lnTo>
                      <a:lnTo>
                        <a:pt x="1457" y="87"/>
                      </a:lnTo>
                      <a:lnTo>
                        <a:pt x="1547" y="99"/>
                      </a:lnTo>
                      <a:cubicBezTo>
                        <a:pt x="1588" y="102"/>
                        <a:pt x="1654" y="109"/>
                        <a:pt x="1703" y="108"/>
                      </a:cubicBezTo>
                      <a:cubicBezTo>
                        <a:pt x="1752" y="107"/>
                        <a:pt x="1808" y="99"/>
                        <a:pt x="1844" y="93"/>
                      </a:cubicBezTo>
                      <a:cubicBezTo>
                        <a:pt x="1880" y="87"/>
                        <a:pt x="1893" y="77"/>
                        <a:pt x="1922" y="72"/>
                      </a:cubicBezTo>
                      <a:cubicBezTo>
                        <a:pt x="1951" y="67"/>
                        <a:pt x="1995" y="63"/>
                        <a:pt x="2021" y="60"/>
                      </a:cubicBezTo>
                      <a:cubicBezTo>
                        <a:pt x="2047" y="57"/>
                        <a:pt x="2064" y="56"/>
                        <a:pt x="2081" y="54"/>
                      </a:cubicBezTo>
                      <a:lnTo>
                        <a:pt x="2123" y="51"/>
                      </a:lnTo>
                      <a:lnTo>
                        <a:pt x="2177" y="108"/>
                      </a:lnTo>
                      <a:lnTo>
                        <a:pt x="2225" y="54"/>
                      </a:lnTo>
                      <a:cubicBezTo>
                        <a:pt x="2267" y="44"/>
                        <a:pt x="2345" y="47"/>
                        <a:pt x="2429" y="51"/>
                      </a:cubicBezTo>
                      <a:cubicBezTo>
                        <a:pt x="2513" y="55"/>
                        <a:pt x="2639" y="59"/>
                        <a:pt x="2729" y="81"/>
                      </a:cubicBezTo>
                      <a:cubicBezTo>
                        <a:pt x="2819" y="103"/>
                        <a:pt x="2919" y="125"/>
                        <a:pt x="2969" y="186"/>
                      </a:cubicBezTo>
                      <a:cubicBezTo>
                        <a:pt x="3019" y="247"/>
                        <a:pt x="3042" y="400"/>
                        <a:pt x="3032" y="447"/>
                      </a:cubicBezTo>
                      <a:cubicBezTo>
                        <a:pt x="3022" y="494"/>
                        <a:pt x="2954" y="468"/>
                        <a:pt x="2912" y="468"/>
                      </a:cubicBezTo>
                      <a:cubicBezTo>
                        <a:pt x="2870" y="468"/>
                        <a:pt x="2844" y="420"/>
                        <a:pt x="2777" y="447"/>
                      </a:cubicBezTo>
                      <a:cubicBezTo>
                        <a:pt x="2710" y="474"/>
                        <a:pt x="2565" y="544"/>
                        <a:pt x="2507" y="633"/>
                      </a:cubicBezTo>
                      <a:cubicBezTo>
                        <a:pt x="2449" y="722"/>
                        <a:pt x="2427" y="871"/>
                        <a:pt x="2429" y="981"/>
                      </a:cubicBezTo>
                      <a:cubicBezTo>
                        <a:pt x="2431" y="1091"/>
                        <a:pt x="2514" y="1209"/>
                        <a:pt x="2519" y="1296"/>
                      </a:cubicBezTo>
                      <a:cubicBezTo>
                        <a:pt x="2524" y="1383"/>
                        <a:pt x="2502" y="1451"/>
                        <a:pt x="2462" y="1503"/>
                      </a:cubicBezTo>
                      <a:cubicBezTo>
                        <a:pt x="2422" y="1555"/>
                        <a:pt x="2357" y="1601"/>
                        <a:pt x="2279" y="1611"/>
                      </a:cubicBezTo>
                      <a:cubicBezTo>
                        <a:pt x="2201" y="1621"/>
                        <a:pt x="2076" y="1586"/>
                        <a:pt x="1997" y="1563"/>
                      </a:cubicBezTo>
                      <a:cubicBezTo>
                        <a:pt x="1918" y="1540"/>
                        <a:pt x="1847" y="1503"/>
                        <a:pt x="1802" y="1473"/>
                      </a:cubicBezTo>
                      <a:cubicBezTo>
                        <a:pt x="1757" y="1443"/>
                        <a:pt x="1747" y="1421"/>
                        <a:pt x="1727" y="1383"/>
                      </a:cubicBezTo>
                      <a:cubicBezTo>
                        <a:pt x="1707" y="1345"/>
                        <a:pt x="1725" y="1317"/>
                        <a:pt x="1682" y="1248"/>
                      </a:cubicBezTo>
                      <a:cubicBezTo>
                        <a:pt x="1639" y="1179"/>
                        <a:pt x="1579" y="1053"/>
                        <a:pt x="1469" y="966"/>
                      </a:cubicBezTo>
                      <a:cubicBezTo>
                        <a:pt x="1359" y="879"/>
                        <a:pt x="1189" y="771"/>
                        <a:pt x="1019" y="726"/>
                      </a:cubicBezTo>
                      <a:cubicBezTo>
                        <a:pt x="849" y="681"/>
                        <a:pt x="589" y="693"/>
                        <a:pt x="449" y="696"/>
                      </a:cubicBezTo>
                      <a:cubicBezTo>
                        <a:pt x="309" y="699"/>
                        <a:pt x="251" y="748"/>
                        <a:pt x="179" y="741"/>
                      </a:cubicBezTo>
                      <a:cubicBezTo>
                        <a:pt x="107" y="734"/>
                        <a:pt x="34" y="715"/>
                        <a:pt x="17" y="657"/>
                      </a:cubicBez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0" name="Freeform 292"/>
                <p:cNvSpPr>
                  <a:spLocks noChangeAspect="1"/>
                </p:cNvSpPr>
                <p:nvPr/>
              </p:nvSpPr>
              <p:spPr bwMode="auto">
                <a:xfrm>
                  <a:off x="3898" y="5811"/>
                  <a:ext cx="1162" cy="277"/>
                </a:xfrm>
                <a:custGeom>
                  <a:avLst/>
                  <a:gdLst>
                    <a:gd name="T0" fmla="*/ 182 w 1162"/>
                    <a:gd name="T1" fmla="*/ 270 h 277"/>
                    <a:gd name="T2" fmla="*/ 17 w 1162"/>
                    <a:gd name="T3" fmla="*/ 225 h 277"/>
                    <a:gd name="T4" fmla="*/ 77 w 1162"/>
                    <a:gd name="T5" fmla="*/ 60 h 277"/>
                    <a:gd name="T6" fmla="*/ 482 w 1162"/>
                    <a:gd name="T7" fmla="*/ 0 h 277"/>
                    <a:gd name="T8" fmla="*/ 677 w 1162"/>
                    <a:gd name="T9" fmla="*/ 60 h 277"/>
                    <a:gd name="T10" fmla="*/ 917 w 1162"/>
                    <a:gd name="T11" fmla="*/ 45 h 277"/>
                    <a:gd name="T12" fmla="*/ 1142 w 1162"/>
                    <a:gd name="T13" fmla="*/ 75 h 277"/>
                    <a:gd name="T14" fmla="*/ 1037 w 1162"/>
                    <a:gd name="T15" fmla="*/ 120 h 277"/>
                    <a:gd name="T16" fmla="*/ 707 w 1162"/>
                    <a:gd name="T17" fmla="*/ 225 h 277"/>
                    <a:gd name="T18" fmla="*/ 362 w 1162"/>
                    <a:gd name="T19" fmla="*/ 270 h 277"/>
                    <a:gd name="T20" fmla="*/ 182 w 1162"/>
                    <a:gd name="T21" fmla="*/ 270 h 2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162" h="277">
                      <a:moveTo>
                        <a:pt x="182" y="270"/>
                      </a:moveTo>
                      <a:cubicBezTo>
                        <a:pt x="125" y="263"/>
                        <a:pt x="34" y="260"/>
                        <a:pt x="17" y="225"/>
                      </a:cubicBezTo>
                      <a:cubicBezTo>
                        <a:pt x="0" y="190"/>
                        <a:pt x="0" y="97"/>
                        <a:pt x="77" y="60"/>
                      </a:cubicBezTo>
                      <a:cubicBezTo>
                        <a:pt x="154" y="23"/>
                        <a:pt x="382" y="0"/>
                        <a:pt x="482" y="0"/>
                      </a:cubicBezTo>
                      <a:cubicBezTo>
                        <a:pt x="582" y="0"/>
                        <a:pt x="605" y="53"/>
                        <a:pt x="677" y="60"/>
                      </a:cubicBezTo>
                      <a:cubicBezTo>
                        <a:pt x="749" y="67"/>
                        <a:pt x="840" y="43"/>
                        <a:pt x="917" y="45"/>
                      </a:cubicBezTo>
                      <a:cubicBezTo>
                        <a:pt x="994" y="47"/>
                        <a:pt x="1122" y="63"/>
                        <a:pt x="1142" y="75"/>
                      </a:cubicBezTo>
                      <a:cubicBezTo>
                        <a:pt x="1162" y="87"/>
                        <a:pt x="1109" y="95"/>
                        <a:pt x="1037" y="120"/>
                      </a:cubicBezTo>
                      <a:cubicBezTo>
                        <a:pt x="965" y="145"/>
                        <a:pt x="819" y="200"/>
                        <a:pt x="707" y="225"/>
                      </a:cubicBezTo>
                      <a:cubicBezTo>
                        <a:pt x="595" y="250"/>
                        <a:pt x="449" y="263"/>
                        <a:pt x="362" y="270"/>
                      </a:cubicBezTo>
                      <a:cubicBezTo>
                        <a:pt x="275" y="277"/>
                        <a:pt x="219" y="270"/>
                        <a:pt x="182" y="270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C0C0C0">
                        <a:gamma/>
                        <a:shade val="36471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1" name="Freeform 291"/>
                <p:cNvSpPr>
                  <a:spLocks noChangeAspect="1"/>
                </p:cNvSpPr>
                <p:nvPr/>
              </p:nvSpPr>
              <p:spPr bwMode="auto">
                <a:xfrm>
                  <a:off x="4080" y="6261"/>
                  <a:ext cx="1440" cy="390"/>
                </a:xfrm>
                <a:custGeom>
                  <a:avLst/>
                  <a:gdLst>
                    <a:gd name="T0" fmla="*/ 0 w 1440"/>
                    <a:gd name="T1" fmla="*/ 30 h 390"/>
                    <a:gd name="T2" fmla="*/ 870 w 1440"/>
                    <a:gd name="T3" fmla="*/ 60 h 390"/>
                    <a:gd name="T4" fmla="*/ 1440 w 1440"/>
                    <a:gd name="T5" fmla="*/ 390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440" h="390">
                      <a:moveTo>
                        <a:pt x="0" y="30"/>
                      </a:moveTo>
                      <a:cubicBezTo>
                        <a:pt x="315" y="15"/>
                        <a:pt x="630" y="0"/>
                        <a:pt x="870" y="60"/>
                      </a:cubicBezTo>
                      <a:cubicBezTo>
                        <a:pt x="1110" y="120"/>
                        <a:pt x="1345" y="335"/>
                        <a:pt x="1440" y="390"/>
                      </a:cubicBez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2" name="Freeform 290"/>
                <p:cNvSpPr>
                  <a:spLocks noChangeAspect="1"/>
                </p:cNvSpPr>
                <p:nvPr/>
              </p:nvSpPr>
              <p:spPr bwMode="auto">
                <a:xfrm>
                  <a:off x="4095" y="6201"/>
                  <a:ext cx="1440" cy="390"/>
                </a:xfrm>
                <a:custGeom>
                  <a:avLst/>
                  <a:gdLst>
                    <a:gd name="T0" fmla="*/ 0 w 1440"/>
                    <a:gd name="T1" fmla="*/ 30 h 390"/>
                    <a:gd name="T2" fmla="*/ 870 w 1440"/>
                    <a:gd name="T3" fmla="*/ 60 h 390"/>
                    <a:gd name="T4" fmla="*/ 1440 w 1440"/>
                    <a:gd name="T5" fmla="*/ 390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440" h="390">
                      <a:moveTo>
                        <a:pt x="0" y="30"/>
                      </a:moveTo>
                      <a:cubicBezTo>
                        <a:pt x="315" y="15"/>
                        <a:pt x="630" y="0"/>
                        <a:pt x="870" y="60"/>
                      </a:cubicBezTo>
                      <a:cubicBezTo>
                        <a:pt x="1110" y="120"/>
                        <a:pt x="1345" y="335"/>
                        <a:pt x="1440" y="390"/>
                      </a:cubicBez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3" name="Freeform 289"/>
                <p:cNvSpPr>
                  <a:spLocks noChangeAspect="1"/>
                </p:cNvSpPr>
                <p:nvPr/>
              </p:nvSpPr>
              <p:spPr bwMode="auto">
                <a:xfrm>
                  <a:off x="4110" y="6231"/>
                  <a:ext cx="1440" cy="390"/>
                </a:xfrm>
                <a:custGeom>
                  <a:avLst/>
                  <a:gdLst>
                    <a:gd name="T0" fmla="*/ 0 w 1440"/>
                    <a:gd name="T1" fmla="*/ 30 h 390"/>
                    <a:gd name="T2" fmla="*/ 870 w 1440"/>
                    <a:gd name="T3" fmla="*/ 60 h 390"/>
                    <a:gd name="T4" fmla="*/ 1440 w 1440"/>
                    <a:gd name="T5" fmla="*/ 390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440" h="390">
                      <a:moveTo>
                        <a:pt x="0" y="30"/>
                      </a:moveTo>
                      <a:cubicBezTo>
                        <a:pt x="315" y="15"/>
                        <a:pt x="630" y="0"/>
                        <a:pt x="870" y="60"/>
                      </a:cubicBezTo>
                      <a:cubicBezTo>
                        <a:pt x="1110" y="120"/>
                        <a:pt x="1345" y="335"/>
                        <a:pt x="1440" y="390"/>
                      </a:cubicBez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4" name="Freeform 288"/>
                <p:cNvSpPr>
                  <a:spLocks noChangeAspect="1"/>
                </p:cNvSpPr>
                <p:nvPr/>
              </p:nvSpPr>
              <p:spPr bwMode="auto">
                <a:xfrm>
                  <a:off x="4140" y="6321"/>
                  <a:ext cx="1440" cy="405"/>
                </a:xfrm>
                <a:custGeom>
                  <a:avLst/>
                  <a:gdLst>
                    <a:gd name="T0" fmla="*/ 0 w 1440"/>
                    <a:gd name="T1" fmla="*/ 15 h 405"/>
                    <a:gd name="T2" fmla="*/ 345 w 1440"/>
                    <a:gd name="T3" fmla="*/ 0 h 405"/>
                    <a:gd name="T4" fmla="*/ 510 w 1440"/>
                    <a:gd name="T5" fmla="*/ 15 h 405"/>
                    <a:gd name="T6" fmla="*/ 870 w 1440"/>
                    <a:gd name="T7" fmla="*/ 75 h 405"/>
                    <a:gd name="T8" fmla="*/ 1200 w 1440"/>
                    <a:gd name="T9" fmla="*/ 240 h 405"/>
                    <a:gd name="T10" fmla="*/ 1440 w 1440"/>
                    <a:gd name="T11" fmla="*/ 405 h 4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440" h="405">
                      <a:moveTo>
                        <a:pt x="0" y="15"/>
                      </a:moveTo>
                      <a:cubicBezTo>
                        <a:pt x="57" y="13"/>
                        <a:pt x="260" y="0"/>
                        <a:pt x="345" y="0"/>
                      </a:cubicBezTo>
                      <a:cubicBezTo>
                        <a:pt x="430" y="0"/>
                        <a:pt x="423" y="3"/>
                        <a:pt x="510" y="15"/>
                      </a:cubicBezTo>
                      <a:cubicBezTo>
                        <a:pt x="597" y="27"/>
                        <a:pt x="755" y="37"/>
                        <a:pt x="870" y="75"/>
                      </a:cubicBezTo>
                      <a:cubicBezTo>
                        <a:pt x="985" y="113"/>
                        <a:pt x="1105" y="185"/>
                        <a:pt x="1200" y="240"/>
                      </a:cubicBezTo>
                      <a:cubicBezTo>
                        <a:pt x="1295" y="295"/>
                        <a:pt x="1390" y="371"/>
                        <a:pt x="1440" y="405"/>
                      </a:cubicBez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5" name="Freeform 287"/>
                <p:cNvSpPr>
                  <a:spLocks noChangeAspect="1"/>
                </p:cNvSpPr>
                <p:nvPr/>
              </p:nvSpPr>
              <p:spPr bwMode="auto">
                <a:xfrm>
                  <a:off x="5130" y="6471"/>
                  <a:ext cx="585" cy="585"/>
                </a:xfrm>
                <a:custGeom>
                  <a:avLst/>
                  <a:gdLst>
                    <a:gd name="T0" fmla="*/ 0 w 585"/>
                    <a:gd name="T1" fmla="*/ 0 h 585"/>
                    <a:gd name="T2" fmla="*/ 150 w 585"/>
                    <a:gd name="T3" fmla="*/ 105 h 585"/>
                    <a:gd name="T4" fmla="*/ 345 w 585"/>
                    <a:gd name="T5" fmla="*/ 240 h 585"/>
                    <a:gd name="T6" fmla="*/ 585 w 585"/>
                    <a:gd name="T7" fmla="*/ 585 h 5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85" h="585">
                      <a:moveTo>
                        <a:pt x="0" y="0"/>
                      </a:moveTo>
                      <a:cubicBezTo>
                        <a:pt x="25" y="17"/>
                        <a:pt x="93" y="65"/>
                        <a:pt x="150" y="105"/>
                      </a:cubicBezTo>
                      <a:cubicBezTo>
                        <a:pt x="207" y="145"/>
                        <a:pt x="272" y="160"/>
                        <a:pt x="345" y="240"/>
                      </a:cubicBezTo>
                      <a:cubicBezTo>
                        <a:pt x="418" y="320"/>
                        <a:pt x="535" y="513"/>
                        <a:pt x="585" y="585"/>
                      </a:cubicBez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6" name="Arc 286"/>
                <p:cNvSpPr>
                  <a:spLocks noChangeAspect="1"/>
                </p:cNvSpPr>
                <p:nvPr/>
              </p:nvSpPr>
              <p:spPr bwMode="auto">
                <a:xfrm flipV="1">
                  <a:off x="5016" y="5772"/>
                  <a:ext cx="932" cy="186"/>
                </a:xfrm>
                <a:custGeom>
                  <a:avLst/>
                  <a:gdLst>
                    <a:gd name="G0" fmla="+- 20600 0 0"/>
                    <a:gd name="G1" fmla="+- 21600 0 0"/>
                    <a:gd name="G2" fmla="+- 21600 0 0"/>
                    <a:gd name="T0" fmla="*/ 0 w 42200"/>
                    <a:gd name="T1" fmla="*/ 15105 h 21600"/>
                    <a:gd name="T2" fmla="*/ 42200 w 42200"/>
                    <a:gd name="T3" fmla="*/ 21480 h 21600"/>
                    <a:gd name="T4" fmla="*/ 20600 w 422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2200" h="21600" fill="none" extrusionOk="0">
                      <a:moveTo>
                        <a:pt x="-1" y="15104"/>
                      </a:moveTo>
                      <a:cubicBezTo>
                        <a:pt x="2834" y="6113"/>
                        <a:pt x="11172" y="-1"/>
                        <a:pt x="20600" y="0"/>
                      </a:cubicBezTo>
                      <a:cubicBezTo>
                        <a:pt x="32482" y="0"/>
                        <a:pt x="42133" y="9597"/>
                        <a:pt x="42199" y="21480"/>
                      </a:cubicBezTo>
                    </a:path>
                    <a:path w="42200" h="21600" stroke="0" extrusionOk="0">
                      <a:moveTo>
                        <a:pt x="-1" y="15104"/>
                      </a:moveTo>
                      <a:cubicBezTo>
                        <a:pt x="2834" y="6113"/>
                        <a:pt x="11172" y="-1"/>
                        <a:pt x="20600" y="0"/>
                      </a:cubicBezTo>
                      <a:cubicBezTo>
                        <a:pt x="32482" y="0"/>
                        <a:pt x="42133" y="9597"/>
                        <a:pt x="42199" y="21480"/>
                      </a:cubicBezTo>
                      <a:lnTo>
                        <a:pt x="2060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0C0C0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7" name="Freeform 285"/>
                <p:cNvSpPr>
                  <a:spLocks noChangeAspect="1"/>
                </p:cNvSpPr>
                <p:nvPr/>
              </p:nvSpPr>
              <p:spPr bwMode="auto">
                <a:xfrm>
                  <a:off x="6053" y="5952"/>
                  <a:ext cx="530" cy="834"/>
                </a:xfrm>
                <a:custGeom>
                  <a:avLst/>
                  <a:gdLst>
                    <a:gd name="T0" fmla="*/ 22 w 530"/>
                    <a:gd name="T1" fmla="*/ 639 h 834"/>
                    <a:gd name="T2" fmla="*/ 37 w 530"/>
                    <a:gd name="T3" fmla="*/ 294 h 834"/>
                    <a:gd name="T4" fmla="*/ 187 w 530"/>
                    <a:gd name="T5" fmla="*/ 99 h 834"/>
                    <a:gd name="T6" fmla="*/ 442 w 530"/>
                    <a:gd name="T7" fmla="*/ 9 h 834"/>
                    <a:gd name="T8" fmla="*/ 530 w 530"/>
                    <a:gd name="T9" fmla="*/ 154 h 834"/>
                    <a:gd name="T10" fmla="*/ 292 w 530"/>
                    <a:gd name="T11" fmla="*/ 279 h 834"/>
                    <a:gd name="T12" fmla="*/ 142 w 530"/>
                    <a:gd name="T13" fmla="*/ 549 h 834"/>
                    <a:gd name="T14" fmla="*/ 172 w 530"/>
                    <a:gd name="T15" fmla="*/ 819 h 834"/>
                    <a:gd name="T16" fmla="*/ 22 w 530"/>
                    <a:gd name="T17" fmla="*/ 639 h 8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30" h="834">
                      <a:moveTo>
                        <a:pt x="22" y="639"/>
                      </a:moveTo>
                      <a:cubicBezTo>
                        <a:pt x="0" y="552"/>
                        <a:pt x="10" y="384"/>
                        <a:pt x="37" y="294"/>
                      </a:cubicBezTo>
                      <a:cubicBezTo>
                        <a:pt x="64" y="204"/>
                        <a:pt x="120" y="146"/>
                        <a:pt x="187" y="99"/>
                      </a:cubicBezTo>
                      <a:cubicBezTo>
                        <a:pt x="254" y="52"/>
                        <a:pt x="385" y="0"/>
                        <a:pt x="442" y="9"/>
                      </a:cubicBezTo>
                      <a:lnTo>
                        <a:pt x="530" y="154"/>
                      </a:lnTo>
                      <a:lnTo>
                        <a:pt x="292" y="279"/>
                      </a:lnTo>
                      <a:lnTo>
                        <a:pt x="142" y="549"/>
                      </a:lnTo>
                      <a:lnTo>
                        <a:pt x="172" y="819"/>
                      </a:lnTo>
                      <a:cubicBezTo>
                        <a:pt x="152" y="834"/>
                        <a:pt x="53" y="677"/>
                        <a:pt x="22" y="63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FF">
                        <a:gamma/>
                        <a:shade val="60784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8" name="Freeform 284"/>
                <p:cNvSpPr>
                  <a:spLocks noChangeAspect="1"/>
                </p:cNvSpPr>
                <p:nvPr/>
              </p:nvSpPr>
              <p:spPr bwMode="auto">
                <a:xfrm>
                  <a:off x="5730" y="6906"/>
                  <a:ext cx="299" cy="415"/>
                </a:xfrm>
                <a:custGeom>
                  <a:avLst/>
                  <a:gdLst>
                    <a:gd name="T0" fmla="*/ 95 w 299"/>
                    <a:gd name="T1" fmla="*/ 111 h 415"/>
                    <a:gd name="T2" fmla="*/ 150 w 299"/>
                    <a:gd name="T3" fmla="*/ 0 h 415"/>
                    <a:gd name="T4" fmla="*/ 270 w 299"/>
                    <a:gd name="T5" fmla="*/ 60 h 415"/>
                    <a:gd name="T6" fmla="*/ 299 w 299"/>
                    <a:gd name="T7" fmla="*/ 167 h 415"/>
                    <a:gd name="T8" fmla="*/ 252 w 299"/>
                    <a:gd name="T9" fmla="*/ 321 h 415"/>
                    <a:gd name="T10" fmla="*/ 189 w 299"/>
                    <a:gd name="T11" fmla="*/ 406 h 415"/>
                    <a:gd name="T12" fmla="*/ 0 w 299"/>
                    <a:gd name="T13" fmla="*/ 378 h 4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9" h="415">
                      <a:moveTo>
                        <a:pt x="95" y="111"/>
                      </a:moveTo>
                      <a:lnTo>
                        <a:pt x="150" y="0"/>
                      </a:lnTo>
                      <a:lnTo>
                        <a:pt x="270" y="60"/>
                      </a:lnTo>
                      <a:lnTo>
                        <a:pt x="299" y="167"/>
                      </a:lnTo>
                      <a:lnTo>
                        <a:pt x="252" y="321"/>
                      </a:lnTo>
                      <a:lnTo>
                        <a:pt x="189" y="406"/>
                      </a:lnTo>
                      <a:cubicBezTo>
                        <a:pt x="147" y="415"/>
                        <a:pt x="39" y="383"/>
                        <a:pt x="0" y="378"/>
                      </a:cubicBezTo>
                    </a:path>
                  </a:pathLst>
                </a:custGeom>
                <a:gradFill rotWithShape="0">
                  <a:gsLst>
                    <a:gs pos="0">
                      <a:srgbClr val="C0C0C0">
                        <a:gamma/>
                        <a:shade val="48627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9" name="Freeform 283"/>
                <p:cNvSpPr>
                  <a:spLocks noChangeAspect="1"/>
                </p:cNvSpPr>
                <p:nvPr/>
              </p:nvSpPr>
              <p:spPr bwMode="auto">
                <a:xfrm>
                  <a:off x="4065" y="6156"/>
                  <a:ext cx="1845" cy="1110"/>
                </a:xfrm>
                <a:custGeom>
                  <a:avLst/>
                  <a:gdLst>
                    <a:gd name="T0" fmla="*/ 0 w 1845"/>
                    <a:gd name="T1" fmla="*/ 120 h 1110"/>
                    <a:gd name="T2" fmla="*/ 225 w 1845"/>
                    <a:gd name="T3" fmla="*/ 45 h 1110"/>
                    <a:gd name="T4" fmla="*/ 495 w 1845"/>
                    <a:gd name="T5" fmla="*/ 0 h 1110"/>
                    <a:gd name="T6" fmla="*/ 990 w 1845"/>
                    <a:gd name="T7" fmla="*/ 60 h 1110"/>
                    <a:gd name="T8" fmla="*/ 1365 w 1845"/>
                    <a:gd name="T9" fmla="*/ 240 h 1110"/>
                    <a:gd name="T10" fmla="*/ 1500 w 1845"/>
                    <a:gd name="T11" fmla="*/ 315 h 1110"/>
                    <a:gd name="T12" fmla="*/ 1665 w 1845"/>
                    <a:gd name="T13" fmla="*/ 480 h 1110"/>
                    <a:gd name="T14" fmla="*/ 1815 w 1845"/>
                    <a:gd name="T15" fmla="*/ 720 h 1110"/>
                    <a:gd name="T16" fmla="*/ 1845 w 1845"/>
                    <a:gd name="T17" fmla="*/ 825 h 1110"/>
                    <a:gd name="T18" fmla="*/ 1770 w 1845"/>
                    <a:gd name="T19" fmla="*/ 1020 h 1110"/>
                    <a:gd name="T20" fmla="*/ 1725 w 1845"/>
                    <a:gd name="T21" fmla="*/ 1110 h 1110"/>
                    <a:gd name="T22" fmla="*/ 1545 w 1845"/>
                    <a:gd name="T23" fmla="*/ 1020 h 1110"/>
                    <a:gd name="T24" fmla="*/ 1440 w 1845"/>
                    <a:gd name="T25" fmla="*/ 915 h 1110"/>
                    <a:gd name="T26" fmla="*/ 1380 w 1845"/>
                    <a:gd name="T27" fmla="*/ 735 h 1110"/>
                    <a:gd name="T28" fmla="*/ 1005 w 1845"/>
                    <a:gd name="T29" fmla="*/ 375 h 1110"/>
                    <a:gd name="T30" fmla="*/ 525 w 1845"/>
                    <a:gd name="T31" fmla="*/ 240 h 1110"/>
                    <a:gd name="T32" fmla="*/ 282 w 1845"/>
                    <a:gd name="T33" fmla="*/ 231 h 1110"/>
                    <a:gd name="T34" fmla="*/ 144 w 1845"/>
                    <a:gd name="T35" fmla="*/ 216 h 1110"/>
                    <a:gd name="T36" fmla="*/ 120 w 1845"/>
                    <a:gd name="T37" fmla="*/ 228 h 1110"/>
                    <a:gd name="T38" fmla="*/ 63 w 1845"/>
                    <a:gd name="T39" fmla="*/ 204 h 1110"/>
                    <a:gd name="T40" fmla="*/ 9 w 1845"/>
                    <a:gd name="T41" fmla="*/ 231 h 1110"/>
                    <a:gd name="T42" fmla="*/ 0 w 1845"/>
                    <a:gd name="T43" fmla="*/ 120 h 1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845" h="1110">
                      <a:moveTo>
                        <a:pt x="0" y="120"/>
                      </a:moveTo>
                      <a:lnTo>
                        <a:pt x="225" y="45"/>
                      </a:lnTo>
                      <a:lnTo>
                        <a:pt x="495" y="0"/>
                      </a:lnTo>
                      <a:lnTo>
                        <a:pt x="990" y="60"/>
                      </a:lnTo>
                      <a:lnTo>
                        <a:pt x="1365" y="240"/>
                      </a:lnTo>
                      <a:cubicBezTo>
                        <a:pt x="1450" y="282"/>
                        <a:pt x="1450" y="275"/>
                        <a:pt x="1500" y="315"/>
                      </a:cubicBezTo>
                      <a:cubicBezTo>
                        <a:pt x="1550" y="355"/>
                        <a:pt x="1613" y="413"/>
                        <a:pt x="1665" y="480"/>
                      </a:cubicBezTo>
                      <a:lnTo>
                        <a:pt x="1815" y="720"/>
                      </a:lnTo>
                      <a:lnTo>
                        <a:pt x="1845" y="825"/>
                      </a:lnTo>
                      <a:lnTo>
                        <a:pt x="1770" y="1020"/>
                      </a:lnTo>
                      <a:lnTo>
                        <a:pt x="1725" y="1110"/>
                      </a:lnTo>
                      <a:cubicBezTo>
                        <a:pt x="1688" y="1110"/>
                        <a:pt x="1593" y="1053"/>
                        <a:pt x="1545" y="1020"/>
                      </a:cubicBezTo>
                      <a:cubicBezTo>
                        <a:pt x="1497" y="987"/>
                        <a:pt x="1467" y="963"/>
                        <a:pt x="1440" y="915"/>
                      </a:cubicBezTo>
                      <a:cubicBezTo>
                        <a:pt x="1413" y="867"/>
                        <a:pt x="1452" y="825"/>
                        <a:pt x="1380" y="735"/>
                      </a:cubicBezTo>
                      <a:cubicBezTo>
                        <a:pt x="1308" y="645"/>
                        <a:pt x="1147" y="457"/>
                        <a:pt x="1005" y="375"/>
                      </a:cubicBezTo>
                      <a:cubicBezTo>
                        <a:pt x="863" y="293"/>
                        <a:pt x="645" y="264"/>
                        <a:pt x="525" y="240"/>
                      </a:cubicBezTo>
                      <a:lnTo>
                        <a:pt x="282" y="231"/>
                      </a:lnTo>
                      <a:lnTo>
                        <a:pt x="144" y="216"/>
                      </a:lnTo>
                      <a:lnTo>
                        <a:pt x="120" y="228"/>
                      </a:lnTo>
                      <a:lnTo>
                        <a:pt x="63" y="204"/>
                      </a:lnTo>
                      <a:lnTo>
                        <a:pt x="9" y="231"/>
                      </a:lnTo>
                      <a:lnTo>
                        <a:pt x="0" y="12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FFFFFF"/>
                    </a:gs>
                    <a:gs pos="5000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40" name="Rectangle 282"/>
                <p:cNvSpPr>
                  <a:spLocks noChangeAspect="1" noChangeArrowheads="1"/>
                </p:cNvSpPr>
                <p:nvPr/>
              </p:nvSpPr>
              <p:spPr bwMode="auto">
                <a:xfrm>
                  <a:off x="4035" y="6204"/>
                  <a:ext cx="318" cy="189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60784"/>
                        <a:invGamma/>
                      </a:srgbClr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41" name="Rectangle 281"/>
                <p:cNvSpPr>
                  <a:spLocks noChangeAspect="1" noChangeArrowheads="1"/>
                </p:cNvSpPr>
                <p:nvPr/>
              </p:nvSpPr>
              <p:spPr bwMode="auto">
                <a:xfrm>
                  <a:off x="4140" y="6156"/>
                  <a:ext cx="261" cy="140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6666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42" name="Rectangle 280"/>
                <p:cNvSpPr>
                  <a:spLocks noChangeAspect="1" noChangeArrowheads="1"/>
                </p:cNvSpPr>
                <p:nvPr/>
              </p:nvSpPr>
              <p:spPr bwMode="auto">
                <a:xfrm>
                  <a:off x="4368" y="6066"/>
                  <a:ext cx="285" cy="143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6666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43" name="Rectangle 279"/>
                <p:cNvSpPr>
                  <a:spLocks noChangeAspect="1" noChangeArrowheads="1"/>
                </p:cNvSpPr>
                <p:nvPr/>
              </p:nvSpPr>
              <p:spPr bwMode="auto">
                <a:xfrm>
                  <a:off x="4239" y="6141"/>
                  <a:ext cx="240" cy="98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6666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44" name="Rectangle 278"/>
                <p:cNvSpPr>
                  <a:spLocks noChangeAspect="1" noChangeArrowheads="1"/>
                </p:cNvSpPr>
                <p:nvPr/>
              </p:nvSpPr>
              <p:spPr bwMode="auto">
                <a:xfrm>
                  <a:off x="4470" y="6081"/>
                  <a:ext cx="210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75686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45" name="AutoShape 277"/>
                <p:cNvSpPr>
                  <a:spLocks noChangeAspect="1" noChangeArrowheads="1"/>
                </p:cNvSpPr>
                <p:nvPr/>
              </p:nvSpPr>
              <p:spPr bwMode="auto">
                <a:xfrm>
                  <a:off x="3971" y="5564"/>
                  <a:ext cx="318" cy="420"/>
                </a:xfrm>
                <a:prstGeom prst="can">
                  <a:avLst>
                    <a:gd name="adj" fmla="val 56603"/>
                  </a:avLst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46" name="Line 276"/>
                <p:cNvSpPr>
                  <a:spLocks noChangeAspect="1" noChangeShapeType="1"/>
                </p:cNvSpPr>
                <p:nvPr/>
              </p:nvSpPr>
              <p:spPr bwMode="auto">
                <a:xfrm>
                  <a:off x="4232" y="4034"/>
                  <a:ext cx="6" cy="161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47" name="Group 271"/>
                <p:cNvGrpSpPr>
                  <a:grpSpLocks noChangeAspect="1"/>
                </p:cNvGrpSpPr>
                <p:nvPr/>
              </p:nvGrpSpPr>
              <p:grpSpPr bwMode="auto">
                <a:xfrm>
                  <a:off x="4004" y="4706"/>
                  <a:ext cx="240" cy="1014"/>
                  <a:chOff x="6474" y="3695"/>
                  <a:chExt cx="240" cy="667"/>
                </a:xfrm>
              </p:grpSpPr>
              <p:sp>
                <p:nvSpPr>
                  <p:cNvPr id="279" name="Rectangle 27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528" y="3695"/>
                    <a:ext cx="138" cy="667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3137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3137"/>
                          <a:invGamma/>
                        </a:srgbClr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80" name="Rectangle 27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654" y="3695"/>
                    <a:ext cx="60" cy="667"/>
                  </a:xfrm>
                  <a:prstGeom prst="rect">
                    <a:avLst/>
                  </a:pr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81" name="Rectangle 27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510" y="3695"/>
                    <a:ext cx="78" cy="667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10196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82" name="Rectangle 27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74" y="3695"/>
                    <a:ext cx="36" cy="667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48" name="Freeform 270"/>
                <p:cNvSpPr>
                  <a:spLocks noChangeAspect="1"/>
                </p:cNvSpPr>
                <p:nvPr/>
              </p:nvSpPr>
              <p:spPr bwMode="auto">
                <a:xfrm>
                  <a:off x="4002" y="5655"/>
                  <a:ext cx="251" cy="78"/>
                </a:xfrm>
                <a:custGeom>
                  <a:avLst/>
                  <a:gdLst>
                    <a:gd name="T0" fmla="*/ 0 w 251"/>
                    <a:gd name="T1" fmla="*/ 60 h 93"/>
                    <a:gd name="T2" fmla="*/ 6 w 251"/>
                    <a:gd name="T3" fmla="*/ 0 h 93"/>
                    <a:gd name="T4" fmla="*/ 45 w 251"/>
                    <a:gd name="T5" fmla="*/ 28 h 93"/>
                    <a:gd name="T6" fmla="*/ 79 w 251"/>
                    <a:gd name="T7" fmla="*/ 43 h 93"/>
                    <a:gd name="T8" fmla="*/ 129 w 251"/>
                    <a:gd name="T9" fmla="*/ 53 h 93"/>
                    <a:gd name="T10" fmla="*/ 194 w 251"/>
                    <a:gd name="T11" fmla="*/ 43 h 93"/>
                    <a:gd name="T12" fmla="*/ 226 w 251"/>
                    <a:gd name="T13" fmla="*/ 28 h 93"/>
                    <a:gd name="T14" fmla="*/ 251 w 251"/>
                    <a:gd name="T15" fmla="*/ 2 h 93"/>
                    <a:gd name="T16" fmla="*/ 249 w 251"/>
                    <a:gd name="T17" fmla="*/ 66 h 93"/>
                    <a:gd name="T18" fmla="*/ 210 w 251"/>
                    <a:gd name="T19" fmla="*/ 78 h 93"/>
                    <a:gd name="T20" fmla="*/ 150 w 251"/>
                    <a:gd name="T21" fmla="*/ 87 h 93"/>
                    <a:gd name="T22" fmla="*/ 87 w 251"/>
                    <a:gd name="T23" fmla="*/ 84 h 93"/>
                    <a:gd name="T24" fmla="*/ 48 w 251"/>
                    <a:gd name="T25" fmla="*/ 93 h 93"/>
                    <a:gd name="T26" fmla="*/ 0 w 251"/>
                    <a:gd name="T27" fmla="*/ 60 h 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51" h="93">
                      <a:moveTo>
                        <a:pt x="0" y="60"/>
                      </a:moveTo>
                      <a:lnTo>
                        <a:pt x="6" y="0"/>
                      </a:lnTo>
                      <a:lnTo>
                        <a:pt x="45" y="28"/>
                      </a:lnTo>
                      <a:lnTo>
                        <a:pt x="79" y="43"/>
                      </a:lnTo>
                      <a:lnTo>
                        <a:pt x="129" y="53"/>
                      </a:lnTo>
                      <a:lnTo>
                        <a:pt x="194" y="43"/>
                      </a:lnTo>
                      <a:lnTo>
                        <a:pt x="226" y="28"/>
                      </a:lnTo>
                      <a:lnTo>
                        <a:pt x="251" y="2"/>
                      </a:lnTo>
                      <a:lnTo>
                        <a:pt x="249" y="66"/>
                      </a:lnTo>
                      <a:lnTo>
                        <a:pt x="210" y="78"/>
                      </a:lnTo>
                      <a:lnTo>
                        <a:pt x="150" y="87"/>
                      </a:lnTo>
                      <a:lnTo>
                        <a:pt x="87" y="84"/>
                      </a:lnTo>
                      <a:lnTo>
                        <a:pt x="48" y="93"/>
                      </a:lnTo>
                      <a:lnTo>
                        <a:pt x="0" y="6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FFFFFF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49" name="Arc 269"/>
                <p:cNvSpPr>
                  <a:spLocks noChangeAspect="1"/>
                </p:cNvSpPr>
                <p:nvPr/>
              </p:nvSpPr>
              <p:spPr bwMode="auto">
                <a:xfrm>
                  <a:off x="4006" y="5624"/>
                  <a:ext cx="244" cy="79"/>
                </a:xfrm>
                <a:custGeom>
                  <a:avLst/>
                  <a:gdLst>
                    <a:gd name="G0" fmla="+- 21299 0 0"/>
                    <a:gd name="G1" fmla="+- 0 0 0"/>
                    <a:gd name="G2" fmla="+- 21600 0 0"/>
                    <a:gd name="T0" fmla="*/ 42853 w 42853"/>
                    <a:gd name="T1" fmla="*/ 1413 h 21600"/>
                    <a:gd name="T2" fmla="*/ 0 w 42853"/>
                    <a:gd name="T3" fmla="*/ 3592 h 21600"/>
                    <a:gd name="T4" fmla="*/ 21299 w 42853"/>
                    <a:gd name="T5" fmla="*/ 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2853" h="21600" fill="none" extrusionOk="0">
                      <a:moveTo>
                        <a:pt x="42852" y="1412"/>
                      </a:moveTo>
                      <a:cubicBezTo>
                        <a:pt x="42108" y="12769"/>
                        <a:pt x="32679" y="21599"/>
                        <a:pt x="21299" y="21600"/>
                      </a:cubicBezTo>
                      <a:cubicBezTo>
                        <a:pt x="10755" y="21600"/>
                        <a:pt x="1753" y="13988"/>
                        <a:pt x="-1" y="3592"/>
                      </a:cubicBezTo>
                    </a:path>
                    <a:path w="42853" h="21600" stroke="0" extrusionOk="0">
                      <a:moveTo>
                        <a:pt x="42852" y="1412"/>
                      </a:moveTo>
                      <a:cubicBezTo>
                        <a:pt x="42108" y="12769"/>
                        <a:pt x="32679" y="21599"/>
                        <a:pt x="21299" y="21600"/>
                      </a:cubicBezTo>
                      <a:cubicBezTo>
                        <a:pt x="10755" y="21600"/>
                        <a:pt x="1753" y="13988"/>
                        <a:pt x="-1" y="3592"/>
                      </a:cubicBezTo>
                      <a:lnTo>
                        <a:pt x="21299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50" name="Line 268"/>
                <p:cNvSpPr>
                  <a:spLocks noChangeAspect="1" noChangeShapeType="1"/>
                </p:cNvSpPr>
                <p:nvPr/>
              </p:nvSpPr>
              <p:spPr bwMode="auto">
                <a:xfrm>
                  <a:off x="4010" y="4058"/>
                  <a:ext cx="0" cy="157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51" name="Line 2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178" y="5645"/>
                  <a:ext cx="72" cy="6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52" name="Group 242"/>
                <p:cNvGrpSpPr>
                  <a:grpSpLocks noChangeAspect="1"/>
                </p:cNvGrpSpPr>
                <p:nvPr/>
              </p:nvGrpSpPr>
              <p:grpSpPr bwMode="auto">
                <a:xfrm>
                  <a:off x="2978" y="3746"/>
                  <a:ext cx="1302" cy="966"/>
                  <a:chOff x="1118" y="3665"/>
                  <a:chExt cx="1302" cy="966"/>
                </a:xfrm>
              </p:grpSpPr>
              <p:sp>
                <p:nvSpPr>
                  <p:cNvPr id="255" name="Rectangle 26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18" y="3785"/>
                    <a:ext cx="216" cy="78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56" name="Rectangle 26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18" y="3689"/>
                    <a:ext cx="222" cy="96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57" name="Freeform 264"/>
                  <p:cNvSpPr>
                    <a:spLocks noChangeAspect="1"/>
                  </p:cNvSpPr>
                  <p:nvPr/>
                </p:nvSpPr>
                <p:spPr bwMode="auto">
                  <a:xfrm>
                    <a:off x="1310" y="3692"/>
                    <a:ext cx="774" cy="105"/>
                  </a:xfrm>
                  <a:custGeom>
                    <a:avLst/>
                    <a:gdLst>
                      <a:gd name="T0" fmla="*/ 0 w 774"/>
                      <a:gd name="T1" fmla="*/ 0 h 105"/>
                      <a:gd name="T2" fmla="*/ 774 w 774"/>
                      <a:gd name="T3" fmla="*/ 15 h 105"/>
                      <a:gd name="T4" fmla="*/ 771 w 774"/>
                      <a:gd name="T5" fmla="*/ 105 h 105"/>
                      <a:gd name="T6" fmla="*/ 0 w 774"/>
                      <a:gd name="T7" fmla="*/ 90 h 105"/>
                      <a:gd name="T8" fmla="*/ 0 w 774"/>
                      <a:gd name="T9" fmla="*/ 0 h 1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774" h="105">
                        <a:moveTo>
                          <a:pt x="0" y="0"/>
                        </a:moveTo>
                        <a:lnTo>
                          <a:pt x="774" y="15"/>
                        </a:lnTo>
                        <a:lnTo>
                          <a:pt x="771" y="105"/>
                        </a:lnTo>
                        <a:lnTo>
                          <a:pt x="0" y="9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58" name="Rectangle 26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42" y="3863"/>
                    <a:ext cx="954" cy="126"/>
                  </a:xfrm>
                  <a:prstGeom prst="rect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59" name="AutoShape 262"/>
                  <p:cNvSpPr>
                    <a:spLocks noChangeAspect="1" noChangeArrowheads="1"/>
                  </p:cNvSpPr>
                  <p:nvPr/>
                </p:nvSpPr>
                <p:spPr bwMode="auto">
                  <a:xfrm rot="-10800000">
                    <a:off x="1304" y="3989"/>
                    <a:ext cx="852" cy="618"/>
                  </a:xfrm>
                  <a:prstGeom prst="rtTriangl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60" name="Freeform 261"/>
                  <p:cNvSpPr>
                    <a:spLocks noChangeAspect="1"/>
                  </p:cNvSpPr>
                  <p:nvPr/>
                </p:nvSpPr>
                <p:spPr bwMode="auto">
                  <a:xfrm>
                    <a:off x="2258" y="3665"/>
                    <a:ext cx="162" cy="303"/>
                  </a:xfrm>
                  <a:custGeom>
                    <a:avLst/>
                    <a:gdLst>
                      <a:gd name="T0" fmla="*/ 0 w 162"/>
                      <a:gd name="T1" fmla="*/ 21 h 300"/>
                      <a:gd name="T2" fmla="*/ 0 w 162"/>
                      <a:gd name="T3" fmla="*/ 300 h 300"/>
                      <a:gd name="T4" fmla="*/ 162 w 162"/>
                      <a:gd name="T5" fmla="*/ 261 h 300"/>
                      <a:gd name="T6" fmla="*/ 162 w 162"/>
                      <a:gd name="T7" fmla="*/ 0 h 300"/>
                      <a:gd name="T8" fmla="*/ 0 w 162"/>
                      <a:gd name="T9" fmla="*/ 21 h 3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62" h="300">
                        <a:moveTo>
                          <a:pt x="0" y="21"/>
                        </a:moveTo>
                        <a:lnTo>
                          <a:pt x="0" y="300"/>
                        </a:lnTo>
                        <a:lnTo>
                          <a:pt x="162" y="261"/>
                        </a:lnTo>
                        <a:lnTo>
                          <a:pt x="162" y="0"/>
                        </a:lnTo>
                        <a:lnTo>
                          <a:pt x="0" y="21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61" name="Rectangle 26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096" y="3689"/>
                    <a:ext cx="162" cy="276"/>
                  </a:xfrm>
                  <a:prstGeom prst="rect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62" name="AutoShape 259"/>
                  <p:cNvSpPr>
                    <a:spLocks noChangeAspect="1" noChangeArrowheads="1"/>
                  </p:cNvSpPr>
                  <p:nvPr/>
                </p:nvSpPr>
                <p:spPr bwMode="auto">
                  <a:xfrm rot="-5993332">
                    <a:off x="2108" y="3707"/>
                    <a:ext cx="66" cy="126"/>
                  </a:xfrm>
                  <a:prstGeom prst="can">
                    <a:avLst>
                      <a:gd name="adj" fmla="val 64052"/>
                    </a:avLst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27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grpSp>
                <p:nvGrpSpPr>
                  <p:cNvPr id="263" name="Group 256"/>
                  <p:cNvGrpSpPr>
                    <a:grpSpLocks noChangeAspect="1"/>
                  </p:cNvGrpSpPr>
                  <p:nvPr/>
                </p:nvGrpSpPr>
                <p:grpSpPr bwMode="auto">
                  <a:xfrm rot="-460987">
                    <a:off x="2012" y="3701"/>
                    <a:ext cx="162" cy="150"/>
                    <a:chOff x="3780" y="3810"/>
                    <a:chExt cx="150" cy="150"/>
                  </a:xfrm>
                </p:grpSpPr>
                <p:sp>
                  <p:nvSpPr>
                    <p:cNvPr id="277" name="Oval 25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804" y="3810"/>
                      <a:ext cx="126" cy="150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23529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18900000" scaled="1"/>
                    </a:gradFill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78" name="Oval 25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780" y="3810"/>
                      <a:ext cx="126" cy="150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grpSp>
                <p:nvGrpSpPr>
                  <p:cNvPr id="264" name="Group 25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144" y="3964"/>
                    <a:ext cx="240" cy="667"/>
                    <a:chOff x="6474" y="3695"/>
                    <a:chExt cx="240" cy="667"/>
                  </a:xfrm>
                </p:grpSpPr>
                <p:sp>
                  <p:nvSpPr>
                    <p:cNvPr id="273" name="Rectangle 25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528" y="3695"/>
                      <a:ext cx="138" cy="667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  <a:gs pos="5000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74" name="Rectangle 25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654" y="3695"/>
                      <a:ext cx="60" cy="667"/>
                    </a:xfrm>
                    <a:prstGeom prst="rect">
                      <a:avLst/>
                    </a:prstGeom>
                    <a:solidFill>
                      <a:srgbClr val="80808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69696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75" name="Rectangle 25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510" y="3695"/>
                      <a:ext cx="78" cy="667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1019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69696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76" name="Rectangle 25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474" y="3695"/>
                      <a:ext cx="36" cy="667"/>
                    </a:xfrm>
                    <a:prstGeom prst="rect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69696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sp>
                <p:nvSpPr>
                  <p:cNvPr id="265" name="Freeform 250"/>
                  <p:cNvSpPr>
                    <a:spLocks noChangeAspect="1"/>
                  </p:cNvSpPr>
                  <p:nvPr/>
                </p:nvSpPr>
                <p:spPr bwMode="auto">
                  <a:xfrm>
                    <a:off x="2276" y="3917"/>
                    <a:ext cx="135" cy="61"/>
                  </a:xfrm>
                  <a:custGeom>
                    <a:avLst/>
                    <a:gdLst>
                      <a:gd name="T0" fmla="*/ 18 w 135"/>
                      <a:gd name="T1" fmla="*/ 15 h 63"/>
                      <a:gd name="T2" fmla="*/ 135 w 135"/>
                      <a:gd name="T3" fmla="*/ 0 h 63"/>
                      <a:gd name="T4" fmla="*/ 114 w 135"/>
                      <a:gd name="T5" fmla="*/ 12 h 63"/>
                      <a:gd name="T6" fmla="*/ 102 w 135"/>
                      <a:gd name="T7" fmla="*/ 24 h 63"/>
                      <a:gd name="T8" fmla="*/ 96 w 135"/>
                      <a:gd name="T9" fmla="*/ 48 h 63"/>
                      <a:gd name="T10" fmla="*/ 69 w 135"/>
                      <a:gd name="T11" fmla="*/ 63 h 63"/>
                      <a:gd name="T12" fmla="*/ 60 w 135"/>
                      <a:gd name="T13" fmla="*/ 39 h 63"/>
                      <a:gd name="T14" fmla="*/ 15 w 135"/>
                      <a:gd name="T15" fmla="*/ 30 h 63"/>
                      <a:gd name="T16" fmla="*/ 0 w 135"/>
                      <a:gd name="T17" fmla="*/ 21 h 63"/>
                      <a:gd name="T18" fmla="*/ 18 w 135"/>
                      <a:gd name="T19" fmla="*/ 15 h 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35" h="63">
                        <a:moveTo>
                          <a:pt x="18" y="15"/>
                        </a:moveTo>
                        <a:lnTo>
                          <a:pt x="135" y="0"/>
                        </a:lnTo>
                        <a:lnTo>
                          <a:pt x="114" y="12"/>
                        </a:lnTo>
                        <a:lnTo>
                          <a:pt x="102" y="24"/>
                        </a:lnTo>
                        <a:lnTo>
                          <a:pt x="96" y="48"/>
                        </a:lnTo>
                        <a:lnTo>
                          <a:pt x="69" y="63"/>
                        </a:lnTo>
                        <a:lnTo>
                          <a:pt x="60" y="39"/>
                        </a:lnTo>
                        <a:lnTo>
                          <a:pt x="15" y="30"/>
                        </a:lnTo>
                        <a:lnTo>
                          <a:pt x="0" y="21"/>
                        </a:lnTo>
                        <a:lnTo>
                          <a:pt x="18" y="15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rgbClr val="80808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66" name="Line 24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270" y="3952"/>
                    <a:ext cx="48" cy="12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67" name="Line 248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378" y="3923"/>
                    <a:ext cx="36" cy="29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68" name="Rectangle 24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96" y="3989"/>
                    <a:ext cx="72" cy="186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C0C0C0">
                          <a:gamma/>
                          <a:shade val="46275"/>
                          <a:invGamma/>
                        </a:srgbClr>
                      </a:gs>
                      <a:gs pos="100000">
                        <a:srgbClr val="C0C0C0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69" name="Rectangle 24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48" y="4145"/>
                    <a:ext cx="168" cy="66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70" name="Rectangle 24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48" y="3863"/>
                    <a:ext cx="108" cy="126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50196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80808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71" name="Freeform 244"/>
                  <p:cNvSpPr>
                    <a:spLocks noChangeAspect="1"/>
                  </p:cNvSpPr>
                  <p:nvPr/>
                </p:nvSpPr>
                <p:spPr bwMode="auto">
                  <a:xfrm>
                    <a:off x="1146" y="3863"/>
                    <a:ext cx="111" cy="126"/>
                  </a:xfrm>
                  <a:custGeom>
                    <a:avLst/>
                    <a:gdLst>
                      <a:gd name="T0" fmla="*/ 111 w 111"/>
                      <a:gd name="T1" fmla="*/ 1 h 124"/>
                      <a:gd name="T2" fmla="*/ 2 w 111"/>
                      <a:gd name="T3" fmla="*/ 0 h 124"/>
                      <a:gd name="T4" fmla="*/ 0 w 111"/>
                      <a:gd name="T5" fmla="*/ 124 h 124"/>
                      <a:gd name="T6" fmla="*/ 111 w 111"/>
                      <a:gd name="T7" fmla="*/ 121 h 1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11" h="124">
                        <a:moveTo>
                          <a:pt x="111" y="1"/>
                        </a:moveTo>
                        <a:lnTo>
                          <a:pt x="2" y="0"/>
                        </a:lnTo>
                        <a:lnTo>
                          <a:pt x="0" y="124"/>
                        </a:lnTo>
                        <a:lnTo>
                          <a:pt x="111" y="121"/>
                        </a:ln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72" name="Line 24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102" y="3953"/>
                    <a:ext cx="15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grpSp>
              <p:nvGrpSpPr>
                <p:cNvPr id="53" name="Group 173"/>
                <p:cNvGrpSpPr>
                  <a:grpSpLocks noChangeAspect="1"/>
                </p:cNvGrpSpPr>
                <p:nvPr/>
              </p:nvGrpSpPr>
              <p:grpSpPr bwMode="auto">
                <a:xfrm>
                  <a:off x="2428" y="3266"/>
                  <a:ext cx="2373" cy="589"/>
                  <a:chOff x="1801" y="7316"/>
                  <a:chExt cx="2373" cy="589"/>
                </a:xfrm>
              </p:grpSpPr>
              <p:sp>
                <p:nvSpPr>
                  <p:cNvPr id="187" name="Freeform 241"/>
                  <p:cNvSpPr>
                    <a:spLocks noChangeAspect="1"/>
                  </p:cNvSpPr>
                  <p:nvPr/>
                </p:nvSpPr>
                <p:spPr bwMode="auto">
                  <a:xfrm rot="21540000">
                    <a:off x="3525" y="7748"/>
                    <a:ext cx="88" cy="143"/>
                  </a:xfrm>
                  <a:custGeom>
                    <a:avLst/>
                    <a:gdLst>
                      <a:gd name="T0" fmla="*/ 0 w 162"/>
                      <a:gd name="T1" fmla="*/ 21 h 300"/>
                      <a:gd name="T2" fmla="*/ 0 w 162"/>
                      <a:gd name="T3" fmla="*/ 300 h 300"/>
                      <a:gd name="T4" fmla="*/ 162 w 162"/>
                      <a:gd name="T5" fmla="*/ 261 h 300"/>
                      <a:gd name="T6" fmla="*/ 162 w 162"/>
                      <a:gd name="T7" fmla="*/ 0 h 300"/>
                      <a:gd name="T8" fmla="*/ 0 w 162"/>
                      <a:gd name="T9" fmla="*/ 21 h 3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62" h="300">
                        <a:moveTo>
                          <a:pt x="0" y="21"/>
                        </a:moveTo>
                        <a:lnTo>
                          <a:pt x="0" y="300"/>
                        </a:lnTo>
                        <a:lnTo>
                          <a:pt x="162" y="261"/>
                        </a:lnTo>
                        <a:lnTo>
                          <a:pt x="162" y="0"/>
                        </a:lnTo>
                        <a:lnTo>
                          <a:pt x="0" y="21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solidFill>
                      <a:srgbClr val="C0C0C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grpSp>
                <p:nvGrpSpPr>
                  <p:cNvPr id="188" name="Group 237"/>
                  <p:cNvGrpSpPr>
                    <a:grpSpLocks noChangeAspect="1"/>
                  </p:cNvGrpSpPr>
                  <p:nvPr/>
                </p:nvGrpSpPr>
                <p:grpSpPr bwMode="auto">
                  <a:xfrm rot="21540000">
                    <a:off x="3531" y="7840"/>
                    <a:ext cx="36" cy="54"/>
                    <a:chOff x="3672" y="3564"/>
                    <a:chExt cx="36" cy="54"/>
                  </a:xfrm>
                </p:grpSpPr>
                <p:sp>
                  <p:nvSpPr>
                    <p:cNvPr id="252" name="Oval 24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78" y="3564"/>
                      <a:ext cx="30" cy="5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808080"/>
                        </a:gs>
                        <a:gs pos="100000">
                          <a:srgbClr val="808080">
                            <a:gamma/>
                            <a:shade val="46667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53" name="Oval 23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72" y="3564"/>
                      <a:ext cx="24" cy="5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56471"/>
                            <a:invGamma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54" name="Oval 23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90" y="3582"/>
                      <a:ext cx="12" cy="18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C0C0C0"/>
                        </a:gs>
                        <a:gs pos="100000">
                          <a:srgbClr val="C0C0C0">
                            <a:gamma/>
                            <a:shade val="0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grpSp>
                <p:nvGrpSpPr>
                  <p:cNvPr id="189" name="Group 233"/>
                  <p:cNvGrpSpPr>
                    <a:grpSpLocks noChangeAspect="1"/>
                  </p:cNvGrpSpPr>
                  <p:nvPr/>
                </p:nvGrpSpPr>
                <p:grpSpPr bwMode="auto">
                  <a:xfrm rot="21540000">
                    <a:off x="3576" y="7827"/>
                    <a:ext cx="36" cy="54"/>
                    <a:chOff x="3672" y="3564"/>
                    <a:chExt cx="36" cy="54"/>
                  </a:xfrm>
                </p:grpSpPr>
                <p:sp>
                  <p:nvSpPr>
                    <p:cNvPr id="249" name="Oval 236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78" y="3564"/>
                      <a:ext cx="30" cy="5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808080"/>
                        </a:gs>
                        <a:gs pos="100000">
                          <a:srgbClr val="808080">
                            <a:gamma/>
                            <a:shade val="46667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50" name="Oval 23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72" y="3564"/>
                      <a:ext cx="24" cy="5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56471"/>
                            <a:invGamma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51" name="Oval 23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90" y="3582"/>
                      <a:ext cx="12" cy="18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C0C0C0"/>
                        </a:gs>
                        <a:gs pos="100000">
                          <a:srgbClr val="C0C0C0">
                            <a:gamma/>
                            <a:shade val="0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sp>
                <p:nvSpPr>
                  <p:cNvPr id="190" name="Freeform 232"/>
                  <p:cNvSpPr>
                    <a:spLocks noChangeAspect="1"/>
                  </p:cNvSpPr>
                  <p:nvPr/>
                </p:nvSpPr>
                <p:spPr bwMode="auto">
                  <a:xfrm rot="21540000">
                    <a:off x="3519" y="7785"/>
                    <a:ext cx="105" cy="120"/>
                  </a:xfrm>
                  <a:custGeom>
                    <a:avLst/>
                    <a:gdLst>
                      <a:gd name="T0" fmla="*/ 0 w 105"/>
                      <a:gd name="T1" fmla="*/ 12 h 120"/>
                      <a:gd name="T2" fmla="*/ 0 w 105"/>
                      <a:gd name="T3" fmla="*/ 120 h 120"/>
                      <a:gd name="T4" fmla="*/ 105 w 105"/>
                      <a:gd name="T5" fmla="*/ 99 h 120"/>
                      <a:gd name="T6" fmla="*/ 105 w 105"/>
                      <a:gd name="T7" fmla="*/ 0 h 12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05" h="120">
                        <a:moveTo>
                          <a:pt x="0" y="12"/>
                        </a:moveTo>
                        <a:lnTo>
                          <a:pt x="0" y="120"/>
                        </a:lnTo>
                        <a:lnTo>
                          <a:pt x="105" y="99"/>
                        </a:lnTo>
                        <a:lnTo>
                          <a:pt x="105" y="0"/>
                        </a:lnTo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grpSp>
                <p:nvGrpSpPr>
                  <p:cNvPr id="191" name="Group 174"/>
                  <p:cNvGrpSpPr>
                    <a:grpSpLocks noChangeAspect="1"/>
                  </p:cNvGrpSpPr>
                  <p:nvPr/>
                </p:nvGrpSpPr>
                <p:grpSpPr bwMode="auto">
                  <a:xfrm rot="21540000">
                    <a:off x="1801" y="7316"/>
                    <a:ext cx="2373" cy="522"/>
                    <a:chOff x="572" y="3185"/>
                    <a:chExt cx="2373" cy="522"/>
                  </a:xfrm>
                </p:grpSpPr>
                <p:sp>
                  <p:nvSpPr>
                    <p:cNvPr id="192" name="AutoShape 231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-10800000" flipH="1" flipV="1">
                      <a:off x="2108" y="3668"/>
                      <a:ext cx="324" cy="18"/>
                    </a:xfrm>
                    <a:prstGeom prst="parallelogram">
                      <a:avLst>
                        <a:gd name="adj" fmla="val 883250"/>
                      </a:avLst>
                    </a:prstGeom>
                    <a:solidFill>
                      <a:srgbClr val="FFFFFF"/>
                    </a:solidFill>
                    <a:ln w="3175">
                      <a:solidFill>
                        <a:srgbClr val="80808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193" name="Rectangle 23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109" y="3233"/>
                      <a:ext cx="18" cy="54"/>
                    </a:xfrm>
                    <a:prstGeom prst="rect">
                      <a:avLst/>
                    </a:prstGeom>
                    <a:solidFill>
                      <a:srgbClr val="333333"/>
                    </a:solidFill>
                    <a:ln w="9525">
                      <a:solidFill>
                        <a:srgbClr val="333333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194" name="Rectangle 22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097" y="3221"/>
                      <a:ext cx="42" cy="42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0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80808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195" name="Rectangle 22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070" y="3185"/>
                      <a:ext cx="96" cy="42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DDDDDD">
                            <a:gamma/>
                            <a:shade val="10196"/>
                            <a:invGamma/>
                          </a:srgbClr>
                        </a:gs>
                        <a:gs pos="100000">
                          <a:srgbClr val="DDDDDD"/>
                        </a:gs>
                      </a:gsLst>
                      <a:lin ang="0" scaled="1"/>
                    </a:gradFill>
                    <a:ln w="317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grpSp>
                  <p:nvGrpSpPr>
                    <p:cNvPr id="196" name="Group 222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572" y="3191"/>
                      <a:ext cx="408" cy="516"/>
                      <a:chOff x="1884" y="3282"/>
                      <a:chExt cx="408" cy="516"/>
                    </a:xfrm>
                  </p:grpSpPr>
                  <p:sp>
                    <p:nvSpPr>
                      <p:cNvPr id="244" name="Oval 227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1884" y="3288"/>
                        <a:ext cx="228" cy="50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45" name="Rectangle 226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1998" y="3288"/>
                        <a:ext cx="174" cy="510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46" name="Oval 225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064" y="3282"/>
                        <a:ext cx="228" cy="516"/>
                      </a:xfrm>
                      <a:prstGeom prst="ellipse">
                        <a:avLst/>
                      </a:prstGeom>
                      <a:solidFill>
                        <a:srgbClr val="808080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47" name="Line 22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998" y="3282"/>
                        <a:ext cx="168" cy="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48" name="Line 22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92" y="3792"/>
                        <a:ext cx="174" cy="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grpSp>
                  <p:nvGrpSpPr>
                    <p:cNvPr id="197" name="Group 217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824" y="3336"/>
                      <a:ext cx="282" cy="228"/>
                      <a:chOff x="3156" y="1843"/>
                      <a:chExt cx="282" cy="228"/>
                    </a:xfrm>
                  </p:grpSpPr>
                  <p:sp>
                    <p:nvSpPr>
                      <p:cNvPr id="240" name="Oval 221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156" y="1843"/>
                        <a:ext cx="101" cy="228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13333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41" name="Rectangle 220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204" y="1843"/>
                        <a:ext cx="174" cy="227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13333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42" name="Line 219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204" y="1843"/>
                        <a:ext cx="234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43" name="Line 21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198" y="2071"/>
                        <a:ext cx="222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grpSp>
                  <p:nvGrpSpPr>
                    <p:cNvPr id="198" name="Group 212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980" y="3283"/>
                      <a:ext cx="207" cy="333"/>
                      <a:chOff x="2292" y="3378"/>
                      <a:chExt cx="207" cy="333"/>
                    </a:xfrm>
                  </p:grpSpPr>
                  <p:sp>
                    <p:nvSpPr>
                      <p:cNvPr id="236" name="Oval 216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292" y="3378"/>
                        <a:ext cx="147" cy="333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37" name="Rectangle 215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364" y="3390"/>
                        <a:ext cx="126" cy="318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38" name="Line 21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2373" y="3711"/>
                        <a:ext cx="126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39" name="Line 21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2370" y="3378"/>
                        <a:ext cx="126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grpSp>
                  <p:nvGrpSpPr>
                    <p:cNvPr id="199" name="Group 206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1082" y="3233"/>
                      <a:ext cx="312" cy="433"/>
                      <a:chOff x="2394" y="3324"/>
                      <a:chExt cx="312" cy="433"/>
                    </a:xfrm>
                  </p:grpSpPr>
                  <p:sp>
                    <p:nvSpPr>
                      <p:cNvPr id="231" name="Oval 211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394" y="3324"/>
                        <a:ext cx="204" cy="433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32" name="Rectangle 210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484" y="3324"/>
                        <a:ext cx="138" cy="432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33" name="Oval 209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502" y="3324"/>
                        <a:ext cx="204" cy="433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2700000" scaled="1"/>
                      </a:gradFill>
                      <a:ln w="9525">
                        <a:solidFill>
                          <a:srgbClr val="333333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34" name="Line 20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2484" y="3324"/>
                        <a:ext cx="12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35" name="Line 20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2478" y="3756"/>
                        <a:ext cx="126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sp>
                  <p:nvSpPr>
                    <p:cNvPr id="200" name="Oval 20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226" y="3283"/>
                      <a:ext cx="147" cy="333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1" name="Rectangle 20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298" y="3295"/>
                      <a:ext cx="126" cy="318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2" name="Line 20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307" y="3616"/>
                      <a:ext cx="12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3" name="Line 20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304" y="3283"/>
                      <a:ext cx="12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4" name="Line 20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556" y="3455"/>
                      <a:ext cx="954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5" name="Freeform 200"/>
                    <p:cNvSpPr>
                      <a:spLocks noChangeAspect="1"/>
                    </p:cNvSpPr>
                    <p:nvPr/>
                  </p:nvSpPr>
                  <p:spPr bwMode="auto">
                    <a:xfrm flipV="1">
                      <a:off x="1292" y="3275"/>
                      <a:ext cx="873" cy="348"/>
                    </a:xfrm>
                    <a:custGeom>
                      <a:avLst/>
                      <a:gdLst>
                        <a:gd name="T0" fmla="*/ 0 w 873"/>
                        <a:gd name="T1" fmla="*/ 12 h 348"/>
                        <a:gd name="T2" fmla="*/ 873 w 873"/>
                        <a:gd name="T3" fmla="*/ 0 h 348"/>
                        <a:gd name="T4" fmla="*/ 873 w 873"/>
                        <a:gd name="T5" fmla="*/ 348 h 348"/>
                        <a:gd name="T6" fmla="*/ 6 w 873"/>
                        <a:gd name="T7" fmla="*/ 336 h 34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873" h="348">
                          <a:moveTo>
                            <a:pt x="0" y="12"/>
                          </a:moveTo>
                          <a:lnTo>
                            <a:pt x="873" y="0"/>
                          </a:lnTo>
                          <a:lnTo>
                            <a:pt x="873" y="348"/>
                          </a:lnTo>
                          <a:lnTo>
                            <a:pt x="6" y="336"/>
                          </a:lnTo>
                        </a:path>
                      </a:pathLst>
                    </a:cu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6" name="Oval 19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108" y="3221"/>
                      <a:ext cx="215" cy="457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0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7" name="Rectangle 19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203" y="3221"/>
                      <a:ext cx="145" cy="456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0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8" name="Oval 19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222" y="3221"/>
                      <a:ext cx="215" cy="457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</a:gsLst>
                      <a:lin ang="27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9" name="Line 196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2203" y="3221"/>
                      <a:ext cx="12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0" name="Line 19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2197" y="3677"/>
                      <a:ext cx="13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1" name="Oval 19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270" y="3275"/>
                      <a:ext cx="154" cy="348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2" name="Freeform 19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342" y="3269"/>
                      <a:ext cx="405" cy="360"/>
                    </a:xfrm>
                    <a:custGeom>
                      <a:avLst/>
                      <a:gdLst>
                        <a:gd name="T0" fmla="*/ 6 w 405"/>
                        <a:gd name="T1" fmla="*/ 10 h 360"/>
                        <a:gd name="T2" fmla="*/ 405 w 405"/>
                        <a:gd name="T3" fmla="*/ 0 h 360"/>
                        <a:gd name="T4" fmla="*/ 396 w 405"/>
                        <a:gd name="T5" fmla="*/ 360 h 360"/>
                        <a:gd name="T6" fmla="*/ 0 w 405"/>
                        <a:gd name="T7" fmla="*/ 350 h 36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405" h="360">
                          <a:moveTo>
                            <a:pt x="6" y="10"/>
                          </a:moveTo>
                          <a:lnTo>
                            <a:pt x="405" y="0"/>
                          </a:lnTo>
                          <a:lnTo>
                            <a:pt x="396" y="360"/>
                          </a:lnTo>
                          <a:lnTo>
                            <a:pt x="0" y="350"/>
                          </a:lnTo>
                        </a:path>
                      </a:pathLst>
                    </a:cu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3" name="Line 19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2810" y="3257"/>
                      <a:ext cx="0" cy="33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FFFF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4" name="Oval 19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582" y="3269"/>
                      <a:ext cx="156" cy="359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969696"/>
                        </a:gs>
                        <a:gs pos="100000">
                          <a:srgbClr val="969696">
                            <a:gamma/>
                            <a:shade val="20000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5" name="Rectangle 19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661" y="3269"/>
                      <a:ext cx="207" cy="359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969696"/>
                        </a:gs>
                        <a:gs pos="100000">
                          <a:srgbClr val="969696">
                            <a:gamma/>
                            <a:shade val="20000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6" name="Oval 18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789" y="3269"/>
                      <a:ext cx="156" cy="359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7" name="Line 188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2661" y="3269"/>
                      <a:ext cx="201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8" name="Line 187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2655" y="3628"/>
                      <a:ext cx="213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9" name="Arc 186"/>
                    <p:cNvSpPr>
                      <a:spLocks noChangeAspect="1"/>
                    </p:cNvSpPr>
                    <p:nvPr/>
                  </p:nvSpPr>
                  <p:spPr bwMode="auto">
                    <a:xfrm flipH="1">
                      <a:off x="2810" y="3299"/>
                      <a:ext cx="84" cy="299"/>
                    </a:xfrm>
                    <a:custGeom>
                      <a:avLst/>
                      <a:gdLst>
                        <a:gd name="G0" fmla="+- 20684 0 0"/>
                        <a:gd name="G1" fmla="+- 21600 0 0"/>
                        <a:gd name="G2" fmla="+- 21600 0 0"/>
                        <a:gd name="T0" fmla="*/ 8497 w 42284"/>
                        <a:gd name="T1" fmla="*/ 3766 h 43200"/>
                        <a:gd name="T2" fmla="*/ 0 w 42284"/>
                        <a:gd name="T3" fmla="*/ 27825 h 43200"/>
                        <a:gd name="T4" fmla="*/ 20684 w 42284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2284" h="43200" fill="none" extrusionOk="0">
                          <a:moveTo>
                            <a:pt x="8497" y="3766"/>
                          </a:moveTo>
                          <a:cubicBezTo>
                            <a:pt x="12087" y="1312"/>
                            <a:pt x="16335" y="-1"/>
                            <a:pt x="20684" y="0"/>
                          </a:cubicBezTo>
                          <a:cubicBezTo>
                            <a:pt x="32613" y="0"/>
                            <a:pt x="42284" y="9670"/>
                            <a:pt x="42284" y="21600"/>
                          </a:cubicBezTo>
                          <a:cubicBezTo>
                            <a:pt x="42284" y="33529"/>
                            <a:pt x="32613" y="43200"/>
                            <a:pt x="20684" y="43200"/>
                          </a:cubicBezTo>
                          <a:cubicBezTo>
                            <a:pt x="11152" y="43200"/>
                            <a:pt x="2747" y="36952"/>
                            <a:pt x="0" y="27824"/>
                          </a:cubicBezTo>
                        </a:path>
                        <a:path w="42284" h="43200" stroke="0" extrusionOk="0">
                          <a:moveTo>
                            <a:pt x="8497" y="3766"/>
                          </a:moveTo>
                          <a:cubicBezTo>
                            <a:pt x="12087" y="1312"/>
                            <a:pt x="16335" y="-1"/>
                            <a:pt x="20684" y="0"/>
                          </a:cubicBezTo>
                          <a:cubicBezTo>
                            <a:pt x="32613" y="0"/>
                            <a:pt x="42284" y="9670"/>
                            <a:pt x="42284" y="21600"/>
                          </a:cubicBezTo>
                          <a:cubicBezTo>
                            <a:pt x="42284" y="33529"/>
                            <a:pt x="32613" y="43200"/>
                            <a:pt x="20684" y="43200"/>
                          </a:cubicBezTo>
                          <a:cubicBezTo>
                            <a:pt x="11152" y="43200"/>
                            <a:pt x="2747" y="36952"/>
                            <a:pt x="0" y="27824"/>
                          </a:cubicBezTo>
                          <a:lnTo>
                            <a:pt x="20684" y="2160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20" name="Arc 185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834" y="3303"/>
                      <a:ext cx="66" cy="294"/>
                    </a:xfrm>
                    <a:custGeom>
                      <a:avLst/>
                      <a:gdLst>
                        <a:gd name="G0" fmla="+- 0 0 0"/>
                        <a:gd name="G1" fmla="+- 20892 0 0"/>
                        <a:gd name="G2" fmla="+- 21600 0 0"/>
                        <a:gd name="T0" fmla="*/ 5485 w 21600"/>
                        <a:gd name="T1" fmla="*/ 0 h 41671"/>
                        <a:gd name="T2" fmla="*/ 5900 w 21600"/>
                        <a:gd name="T3" fmla="*/ 41671 h 41671"/>
                        <a:gd name="T4" fmla="*/ 0 w 21600"/>
                        <a:gd name="T5" fmla="*/ 20892 h 4167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41671" fill="none" extrusionOk="0">
                          <a:moveTo>
                            <a:pt x="5484" y="0"/>
                          </a:moveTo>
                          <a:cubicBezTo>
                            <a:pt x="14980" y="2492"/>
                            <a:pt x="21600" y="11075"/>
                            <a:pt x="21600" y="20892"/>
                          </a:cubicBezTo>
                          <a:cubicBezTo>
                            <a:pt x="21600" y="30549"/>
                            <a:pt x="15189" y="39032"/>
                            <a:pt x="5899" y="41670"/>
                          </a:cubicBezTo>
                        </a:path>
                        <a:path w="21600" h="41671" stroke="0" extrusionOk="0">
                          <a:moveTo>
                            <a:pt x="5484" y="0"/>
                          </a:moveTo>
                          <a:cubicBezTo>
                            <a:pt x="14980" y="2492"/>
                            <a:pt x="21600" y="11075"/>
                            <a:pt x="21600" y="20892"/>
                          </a:cubicBezTo>
                          <a:cubicBezTo>
                            <a:pt x="21600" y="30549"/>
                            <a:pt x="15189" y="39032"/>
                            <a:pt x="5899" y="41670"/>
                          </a:cubicBezTo>
                          <a:lnTo>
                            <a:pt x="0" y="2089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21" name="Oval 18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789" y="3269"/>
                      <a:ext cx="156" cy="359"/>
                    </a:xfrm>
                    <a:prstGeom prst="ellipse">
                      <a:avLst/>
                    </a:prstGeom>
                    <a:noFill/>
                    <a:ln w="19050" cmpd="dbl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gradFill rotWithShape="0">
                            <a:gsLst>
                              <a:gs pos="0">
                                <a:srgbClr val="FFFFFF"/>
                              </a:gs>
                              <a:gs pos="100000">
                                <a:srgbClr val="FFFFFF">
                                  <a:gamma/>
                                  <a:shade val="43137"/>
                                  <a:invGamma/>
                                </a:srgbClr>
                              </a:gs>
                            </a:gsLst>
                            <a:lin ang="5400000" scaled="1"/>
                          </a:gra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grpSp>
                  <p:nvGrpSpPr>
                    <p:cNvPr id="222" name="Group 180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2300" y="3647"/>
                      <a:ext cx="36" cy="54"/>
                      <a:chOff x="3672" y="3564"/>
                      <a:chExt cx="36" cy="54"/>
                    </a:xfrm>
                  </p:grpSpPr>
                  <p:sp>
                    <p:nvSpPr>
                      <p:cNvPr id="228" name="Oval 183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78" y="3564"/>
                        <a:ext cx="30" cy="5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46667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29" name="Oval 182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72" y="3564"/>
                        <a:ext cx="24" cy="5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56471"/>
                              <a:invGamma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30" name="Oval 181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90" y="3582"/>
                        <a:ext cx="12" cy="18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C0C0C0"/>
                          </a:gs>
                          <a:gs pos="100000">
                            <a:srgbClr val="C0C0C0">
                              <a:gamma/>
                              <a:shade val="0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grpSp>
                  <p:nvGrpSpPr>
                    <p:cNvPr id="223" name="Group 176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2345" y="3641"/>
                      <a:ext cx="36" cy="54"/>
                      <a:chOff x="3672" y="3564"/>
                      <a:chExt cx="36" cy="54"/>
                    </a:xfrm>
                  </p:grpSpPr>
                  <p:sp>
                    <p:nvSpPr>
                      <p:cNvPr id="225" name="Oval 179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78" y="3564"/>
                        <a:ext cx="30" cy="5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46667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26" name="Oval 178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72" y="3564"/>
                        <a:ext cx="24" cy="5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56471"/>
                              <a:invGamma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27" name="Oval 177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90" y="3582"/>
                        <a:ext cx="12" cy="18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C0C0C0"/>
                          </a:gs>
                          <a:gs pos="100000">
                            <a:srgbClr val="C0C0C0">
                              <a:gamma/>
                              <a:shade val="0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sp>
                  <p:nvSpPr>
                    <p:cNvPr id="224" name="Line 1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208" y="3677"/>
                      <a:ext cx="42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</p:grpSp>
            <p:sp>
              <p:nvSpPr>
                <p:cNvPr id="54" name="Rectangle 172"/>
                <p:cNvSpPr>
                  <a:spLocks noChangeAspect="1" noChangeArrowheads="1"/>
                </p:cNvSpPr>
                <p:nvPr/>
              </p:nvSpPr>
              <p:spPr bwMode="auto">
                <a:xfrm>
                  <a:off x="4028" y="4670"/>
                  <a:ext cx="72" cy="186"/>
                </a:xfrm>
                <a:prstGeom prst="rect">
                  <a:avLst/>
                </a:pr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55" name="Group 169"/>
                <p:cNvGrpSpPr>
                  <a:grpSpLocks noChangeAspect="1"/>
                </p:cNvGrpSpPr>
                <p:nvPr/>
              </p:nvGrpSpPr>
              <p:grpSpPr bwMode="auto">
                <a:xfrm>
                  <a:off x="3920" y="4658"/>
                  <a:ext cx="252" cy="228"/>
                  <a:chOff x="3305" y="8708"/>
                  <a:chExt cx="252" cy="228"/>
                </a:xfrm>
              </p:grpSpPr>
              <p:sp>
                <p:nvSpPr>
                  <p:cNvPr id="185" name="Oval 17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47" y="8708"/>
                    <a:ext cx="210" cy="210"/>
                  </a:xfrm>
                  <a:prstGeom prst="ellips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86" name="Oval 17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5" y="8726"/>
                    <a:ext cx="210" cy="210"/>
                  </a:xfrm>
                  <a:prstGeom prst="ellipse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56" name="Line 16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052" y="4856"/>
                  <a:ext cx="66" cy="2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57" name="Line 1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010" y="4658"/>
                  <a:ext cx="60" cy="1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58" name="Group 163"/>
                <p:cNvGrpSpPr>
                  <a:grpSpLocks noChangeAspect="1"/>
                </p:cNvGrpSpPr>
                <p:nvPr/>
              </p:nvGrpSpPr>
              <p:grpSpPr bwMode="auto">
                <a:xfrm>
                  <a:off x="4010" y="4760"/>
                  <a:ext cx="45" cy="40"/>
                  <a:chOff x="3240" y="4689"/>
                  <a:chExt cx="153" cy="136"/>
                </a:xfrm>
              </p:grpSpPr>
              <p:sp>
                <p:nvSpPr>
                  <p:cNvPr id="182" name="Oval 16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66" y="4689"/>
                    <a:ext cx="127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83" name="Rectangle 16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6" y="4696"/>
                    <a:ext cx="43" cy="113"/>
                  </a:xfrm>
                  <a:prstGeom prst="rect">
                    <a:avLst/>
                  </a:prstGeom>
                  <a:solidFill>
                    <a:srgbClr val="96969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84" name="Oval 16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40" y="4698"/>
                    <a:ext cx="128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grpSp>
              <p:nvGrpSpPr>
                <p:cNvPr id="59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3898" y="4736"/>
                  <a:ext cx="153" cy="136"/>
                  <a:chOff x="3240" y="4689"/>
                  <a:chExt cx="153" cy="136"/>
                </a:xfrm>
              </p:grpSpPr>
              <p:sp>
                <p:nvSpPr>
                  <p:cNvPr id="179" name="Oval 16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66" y="4689"/>
                    <a:ext cx="127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80" name="Rectangle 16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6" y="4696"/>
                    <a:ext cx="43" cy="113"/>
                  </a:xfrm>
                  <a:prstGeom prst="rect">
                    <a:avLst/>
                  </a:prstGeom>
                  <a:solidFill>
                    <a:srgbClr val="96969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81" name="Oval 16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40" y="4698"/>
                    <a:ext cx="128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60" name="Freeform 158"/>
                <p:cNvSpPr>
                  <a:spLocks noChangeAspect="1"/>
                </p:cNvSpPr>
                <p:nvPr/>
              </p:nvSpPr>
              <p:spPr bwMode="auto">
                <a:xfrm>
                  <a:off x="4200" y="5250"/>
                  <a:ext cx="870" cy="697"/>
                </a:xfrm>
                <a:custGeom>
                  <a:avLst/>
                  <a:gdLst>
                    <a:gd name="T0" fmla="*/ 870 w 870"/>
                    <a:gd name="T1" fmla="*/ 198 h 697"/>
                    <a:gd name="T2" fmla="*/ 858 w 870"/>
                    <a:gd name="T3" fmla="*/ 245 h 697"/>
                    <a:gd name="T4" fmla="*/ 811 w 870"/>
                    <a:gd name="T5" fmla="*/ 597 h 697"/>
                    <a:gd name="T6" fmla="*/ 802 w 870"/>
                    <a:gd name="T7" fmla="*/ 627 h 697"/>
                    <a:gd name="T8" fmla="*/ 766 w 870"/>
                    <a:gd name="T9" fmla="*/ 647 h 697"/>
                    <a:gd name="T10" fmla="*/ 715 w 870"/>
                    <a:gd name="T11" fmla="*/ 656 h 697"/>
                    <a:gd name="T12" fmla="*/ 142 w 870"/>
                    <a:gd name="T13" fmla="*/ 697 h 697"/>
                    <a:gd name="T14" fmla="*/ 64 w 870"/>
                    <a:gd name="T15" fmla="*/ 688 h 697"/>
                    <a:gd name="T16" fmla="*/ 14 w 870"/>
                    <a:gd name="T17" fmla="*/ 676 h 697"/>
                    <a:gd name="T18" fmla="*/ 0 w 870"/>
                    <a:gd name="T19" fmla="*/ 0 h 697"/>
                    <a:gd name="T20" fmla="*/ 185 w 870"/>
                    <a:gd name="T21" fmla="*/ 103 h 697"/>
                    <a:gd name="T22" fmla="*/ 357 w 870"/>
                    <a:gd name="T23" fmla="*/ 139 h 697"/>
                    <a:gd name="T24" fmla="*/ 588 w 870"/>
                    <a:gd name="T25" fmla="*/ 175 h 697"/>
                    <a:gd name="T26" fmla="*/ 870 w 870"/>
                    <a:gd name="T27" fmla="*/ 198 h 6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870" h="697">
                      <a:moveTo>
                        <a:pt x="870" y="198"/>
                      </a:moveTo>
                      <a:cubicBezTo>
                        <a:pt x="870" y="195"/>
                        <a:pt x="865" y="231"/>
                        <a:pt x="858" y="245"/>
                      </a:cubicBezTo>
                      <a:lnTo>
                        <a:pt x="811" y="597"/>
                      </a:lnTo>
                      <a:lnTo>
                        <a:pt x="802" y="627"/>
                      </a:lnTo>
                      <a:lnTo>
                        <a:pt x="766" y="647"/>
                      </a:lnTo>
                      <a:lnTo>
                        <a:pt x="715" y="656"/>
                      </a:lnTo>
                      <a:lnTo>
                        <a:pt x="142" y="697"/>
                      </a:lnTo>
                      <a:lnTo>
                        <a:pt x="64" y="688"/>
                      </a:lnTo>
                      <a:lnTo>
                        <a:pt x="14" y="676"/>
                      </a:lnTo>
                      <a:lnTo>
                        <a:pt x="0" y="0"/>
                      </a:lnTo>
                      <a:lnTo>
                        <a:pt x="185" y="103"/>
                      </a:lnTo>
                      <a:lnTo>
                        <a:pt x="357" y="139"/>
                      </a:lnTo>
                      <a:lnTo>
                        <a:pt x="588" y="175"/>
                      </a:lnTo>
                      <a:lnTo>
                        <a:pt x="870" y="198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1" name="AutoShape 157"/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8270" y="3737"/>
                  <a:ext cx="54" cy="60"/>
                </a:xfrm>
                <a:custGeom>
                  <a:avLst/>
                  <a:gdLst>
                    <a:gd name="G0" fmla="+- 7999 0 0"/>
                    <a:gd name="G1" fmla="+- 21600 0 7999"/>
                    <a:gd name="G2" fmla="*/ 7999 1 2"/>
                    <a:gd name="G3" fmla="+- 21600 0 G2"/>
                    <a:gd name="G4" fmla="+/ 7999 21600 2"/>
                    <a:gd name="G5" fmla="+/ G1 0 2"/>
                    <a:gd name="G6" fmla="*/ 21600 21600 7999"/>
                    <a:gd name="G7" fmla="*/ G6 1 2"/>
                    <a:gd name="G8" fmla="+- 21600 0 G7"/>
                    <a:gd name="G9" fmla="*/ 21600 1 2"/>
                    <a:gd name="G10" fmla="+- 7999 0 G9"/>
                    <a:gd name="G11" fmla="?: G10 G8 0"/>
                    <a:gd name="G12" fmla="?: G10 G7 21600"/>
                    <a:gd name="T0" fmla="*/ 17600 w 21600"/>
                    <a:gd name="T1" fmla="*/ 10800 h 21600"/>
                    <a:gd name="T2" fmla="*/ 10800 w 21600"/>
                    <a:gd name="T3" fmla="*/ 21600 h 21600"/>
                    <a:gd name="T4" fmla="*/ 4000 w 21600"/>
                    <a:gd name="T5" fmla="*/ 10800 h 21600"/>
                    <a:gd name="T6" fmla="*/ 10800 w 21600"/>
                    <a:gd name="T7" fmla="*/ 0 h 21600"/>
                    <a:gd name="T8" fmla="*/ 5800 w 21600"/>
                    <a:gd name="T9" fmla="*/ 5800 h 21600"/>
                    <a:gd name="T10" fmla="*/ 15800 w 21600"/>
                    <a:gd name="T11" fmla="*/ 15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7999" y="21600"/>
                      </a:lnTo>
                      <a:lnTo>
                        <a:pt x="13601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2" name="Rectangle 156"/>
                <p:cNvSpPr>
                  <a:spLocks noChangeAspect="1" noChangeArrowheads="1"/>
                </p:cNvSpPr>
                <p:nvPr/>
              </p:nvSpPr>
              <p:spPr bwMode="auto">
                <a:xfrm>
                  <a:off x="6750" y="5136"/>
                  <a:ext cx="210" cy="83"/>
                </a:xfrm>
                <a:prstGeom prst="rect">
                  <a:avLst/>
                </a:prstGeom>
                <a:solidFill>
                  <a:srgbClr val="333333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3" name="Rectangle 155"/>
                <p:cNvSpPr>
                  <a:spLocks noChangeAspect="1" noChangeArrowheads="1"/>
                </p:cNvSpPr>
                <p:nvPr/>
              </p:nvSpPr>
              <p:spPr bwMode="auto">
                <a:xfrm rot="90901">
                  <a:off x="5847" y="5252"/>
                  <a:ext cx="1136" cy="331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4" name="AutoShape 154"/>
                <p:cNvSpPr>
                  <a:spLocks noChangeAspect="1" noChangeArrowheads="1"/>
                </p:cNvSpPr>
                <p:nvPr/>
              </p:nvSpPr>
              <p:spPr bwMode="auto">
                <a:xfrm>
                  <a:off x="6465" y="5331"/>
                  <a:ext cx="315" cy="165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5" name="AutoShape 153"/>
                <p:cNvSpPr>
                  <a:spLocks noChangeAspect="1" noChangeArrowheads="1"/>
                </p:cNvSpPr>
                <p:nvPr/>
              </p:nvSpPr>
              <p:spPr bwMode="auto">
                <a:xfrm>
                  <a:off x="5865" y="4227"/>
                  <a:ext cx="57" cy="397"/>
                </a:xfrm>
                <a:prstGeom prst="can">
                  <a:avLst>
                    <a:gd name="adj" fmla="val 43853"/>
                  </a:avLst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6" name="Rectangle 152"/>
                <p:cNvSpPr>
                  <a:spLocks noChangeAspect="1" noChangeArrowheads="1"/>
                </p:cNvSpPr>
                <p:nvPr/>
              </p:nvSpPr>
              <p:spPr bwMode="auto">
                <a:xfrm rot="105487">
                  <a:off x="5865" y="5521"/>
                  <a:ext cx="1035" cy="126"/>
                </a:xfrm>
                <a:prstGeom prst="rect">
                  <a:avLst/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7" name="Oval 151"/>
                <p:cNvSpPr>
                  <a:spLocks noChangeAspect="1" noChangeArrowheads="1"/>
                </p:cNvSpPr>
                <p:nvPr/>
              </p:nvSpPr>
              <p:spPr bwMode="auto">
                <a:xfrm>
                  <a:off x="5031" y="5534"/>
                  <a:ext cx="909" cy="277"/>
                </a:xfrm>
                <a:prstGeom prst="ellipse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8" name="AutoShape 150"/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5025" y="5533"/>
                  <a:ext cx="885" cy="185"/>
                </a:xfrm>
                <a:custGeom>
                  <a:avLst/>
                  <a:gdLst>
                    <a:gd name="G0" fmla="+- 1487 0 0"/>
                    <a:gd name="G1" fmla="+- 21600 0 1487"/>
                    <a:gd name="G2" fmla="*/ 1487 1 2"/>
                    <a:gd name="G3" fmla="+- 21600 0 G2"/>
                    <a:gd name="G4" fmla="+/ 1487 21600 2"/>
                    <a:gd name="G5" fmla="+/ G1 0 2"/>
                    <a:gd name="G6" fmla="*/ 21600 21600 1487"/>
                    <a:gd name="G7" fmla="*/ G6 1 2"/>
                    <a:gd name="G8" fmla="+- 21600 0 G7"/>
                    <a:gd name="G9" fmla="*/ 21600 1 2"/>
                    <a:gd name="G10" fmla="+- 1487 0 G9"/>
                    <a:gd name="G11" fmla="?: G10 G8 0"/>
                    <a:gd name="G12" fmla="?: G10 G7 21600"/>
                    <a:gd name="T0" fmla="*/ 20856 w 21600"/>
                    <a:gd name="T1" fmla="*/ 10800 h 21600"/>
                    <a:gd name="T2" fmla="*/ 10800 w 21600"/>
                    <a:gd name="T3" fmla="*/ 21600 h 21600"/>
                    <a:gd name="T4" fmla="*/ 744 w 21600"/>
                    <a:gd name="T5" fmla="*/ 10800 h 21600"/>
                    <a:gd name="T6" fmla="*/ 10800 w 21600"/>
                    <a:gd name="T7" fmla="*/ 0 h 21600"/>
                    <a:gd name="T8" fmla="*/ 2544 w 21600"/>
                    <a:gd name="T9" fmla="*/ 2544 h 21600"/>
                    <a:gd name="T10" fmla="*/ 19056 w 21600"/>
                    <a:gd name="T11" fmla="*/ 19056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1487" y="21600"/>
                      </a:lnTo>
                      <a:lnTo>
                        <a:pt x="20113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9" name="Oval 149"/>
                <p:cNvSpPr>
                  <a:spLocks noChangeAspect="1" noChangeArrowheads="1"/>
                </p:cNvSpPr>
                <p:nvPr/>
              </p:nvSpPr>
              <p:spPr bwMode="auto">
                <a:xfrm>
                  <a:off x="5085" y="5402"/>
                  <a:ext cx="765" cy="224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0" name="AutoShape 148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6305" y="5122"/>
                  <a:ext cx="185" cy="1035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1" name="Line 147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6918" y="5655"/>
                  <a:ext cx="24" cy="8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2" name="Rectangle 146"/>
                <p:cNvSpPr>
                  <a:spLocks noChangeAspect="1" noChangeArrowheads="1"/>
                </p:cNvSpPr>
                <p:nvPr/>
              </p:nvSpPr>
              <p:spPr bwMode="auto">
                <a:xfrm>
                  <a:off x="5100" y="5404"/>
                  <a:ext cx="765" cy="12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3" name="Line 145"/>
                <p:cNvSpPr>
                  <a:spLocks noChangeAspect="1" noChangeShapeType="1"/>
                </p:cNvSpPr>
                <p:nvPr/>
              </p:nvSpPr>
              <p:spPr bwMode="auto">
                <a:xfrm>
                  <a:off x="5100" y="5376"/>
                  <a:ext cx="0" cy="15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4" name="Line 144"/>
                <p:cNvSpPr>
                  <a:spLocks noChangeAspect="1" noChangeShapeType="1"/>
                </p:cNvSpPr>
                <p:nvPr/>
              </p:nvSpPr>
              <p:spPr bwMode="auto">
                <a:xfrm>
                  <a:off x="5865" y="5376"/>
                  <a:ext cx="0" cy="15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5" name="Oval 143"/>
                <p:cNvSpPr>
                  <a:spLocks noChangeAspect="1" noChangeArrowheads="1"/>
                </p:cNvSpPr>
                <p:nvPr/>
              </p:nvSpPr>
              <p:spPr bwMode="auto">
                <a:xfrm>
                  <a:off x="4095" y="4881"/>
                  <a:ext cx="2775" cy="60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6" name="Rectangle 142"/>
                <p:cNvSpPr>
                  <a:spLocks noChangeAspect="1" noChangeArrowheads="1"/>
                </p:cNvSpPr>
                <p:nvPr/>
              </p:nvSpPr>
              <p:spPr bwMode="auto">
                <a:xfrm>
                  <a:off x="4095" y="4941"/>
                  <a:ext cx="2775" cy="270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7" name="Oval 141"/>
                <p:cNvSpPr>
                  <a:spLocks noChangeAspect="1" noChangeArrowheads="1"/>
                </p:cNvSpPr>
                <p:nvPr/>
              </p:nvSpPr>
              <p:spPr bwMode="auto">
                <a:xfrm>
                  <a:off x="4095" y="4656"/>
                  <a:ext cx="2760" cy="608"/>
                </a:xfrm>
                <a:prstGeom prst="ellipse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8" name="Line 140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4095" y="4986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9" name="Line 139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6855" y="4986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0" name="Oval 138"/>
                <p:cNvSpPr>
                  <a:spLocks noChangeAspect="1" noChangeArrowheads="1"/>
                </p:cNvSpPr>
                <p:nvPr/>
              </p:nvSpPr>
              <p:spPr bwMode="auto">
                <a:xfrm>
                  <a:off x="4218" y="4731"/>
                  <a:ext cx="2523" cy="466"/>
                </a:xfrm>
                <a:prstGeom prst="ellipse">
                  <a:avLst/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1" name="AutoShape 137"/>
                <p:cNvSpPr>
                  <a:spLocks noChangeAspect="1" noChangeArrowheads="1"/>
                </p:cNvSpPr>
                <p:nvPr/>
              </p:nvSpPr>
              <p:spPr bwMode="auto">
                <a:xfrm>
                  <a:off x="5160" y="4626"/>
                  <a:ext cx="690" cy="405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2" name="AutoShape 136"/>
                <p:cNvSpPr>
                  <a:spLocks noChangeAspect="1" noChangeArrowheads="1"/>
                </p:cNvSpPr>
                <p:nvPr/>
              </p:nvSpPr>
              <p:spPr bwMode="auto">
                <a:xfrm>
                  <a:off x="5220" y="4101"/>
                  <a:ext cx="555" cy="705"/>
                </a:xfrm>
                <a:prstGeom prst="can">
                  <a:avLst>
                    <a:gd name="adj" fmla="val 28681"/>
                  </a:avLst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3" name="AutoShape 135"/>
                <p:cNvSpPr>
                  <a:spLocks noChangeAspect="1" noChangeArrowheads="1"/>
                </p:cNvSpPr>
                <p:nvPr/>
              </p:nvSpPr>
              <p:spPr bwMode="auto">
                <a:xfrm>
                  <a:off x="5757" y="4419"/>
                  <a:ext cx="180" cy="113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4" name="AutoShape 134"/>
                <p:cNvSpPr>
                  <a:spLocks noChangeAspect="1" noChangeArrowheads="1"/>
                </p:cNvSpPr>
                <p:nvPr/>
              </p:nvSpPr>
              <p:spPr bwMode="auto">
                <a:xfrm>
                  <a:off x="5811" y="4023"/>
                  <a:ext cx="71" cy="435"/>
                </a:xfrm>
                <a:prstGeom prst="can">
                  <a:avLst>
                    <a:gd name="adj" fmla="val 39427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5" name="AutoShape 133"/>
                <p:cNvSpPr>
                  <a:spLocks noChangeAspect="1" noChangeArrowheads="1"/>
                </p:cNvSpPr>
                <p:nvPr/>
              </p:nvSpPr>
              <p:spPr bwMode="auto">
                <a:xfrm>
                  <a:off x="4986" y="4413"/>
                  <a:ext cx="180" cy="101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6" name="AutoShape 132"/>
                <p:cNvSpPr>
                  <a:spLocks noChangeAspect="1" noChangeArrowheads="1"/>
                </p:cNvSpPr>
                <p:nvPr/>
              </p:nvSpPr>
              <p:spPr bwMode="auto">
                <a:xfrm>
                  <a:off x="5037" y="4054"/>
                  <a:ext cx="71" cy="389"/>
                </a:xfrm>
                <a:prstGeom prst="can">
                  <a:avLst>
                    <a:gd name="adj" fmla="val 29576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7" name="AutoShape 131"/>
                <p:cNvSpPr>
                  <a:spLocks noChangeAspect="1" noChangeArrowheads="1"/>
                </p:cNvSpPr>
                <p:nvPr/>
              </p:nvSpPr>
              <p:spPr bwMode="auto">
                <a:xfrm>
                  <a:off x="4965" y="4056"/>
                  <a:ext cx="1035" cy="270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B2B2B2">
                        <a:gamma/>
                        <a:shade val="46275"/>
                        <a:invGamma/>
                      </a:srgbClr>
                    </a:gs>
                    <a:gs pos="50000">
                      <a:srgbClr val="B2B2B2"/>
                    </a:gs>
                    <a:gs pos="100000">
                      <a:srgbClr val="B2B2B2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8" name="AutoShape 130"/>
                <p:cNvSpPr>
                  <a:spLocks noChangeAspect="1" noChangeArrowheads="1"/>
                </p:cNvSpPr>
                <p:nvPr/>
              </p:nvSpPr>
              <p:spPr bwMode="auto">
                <a:xfrm>
                  <a:off x="5862" y="3894"/>
                  <a:ext cx="57" cy="216"/>
                </a:xfrm>
                <a:prstGeom prst="can">
                  <a:avLst>
                    <a:gd name="adj" fmla="val 52632"/>
                  </a:avLst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9" name="AutoShape 129"/>
                <p:cNvSpPr>
                  <a:spLocks noChangeAspect="1" noChangeArrowheads="1"/>
                </p:cNvSpPr>
                <p:nvPr/>
              </p:nvSpPr>
              <p:spPr bwMode="auto">
                <a:xfrm>
                  <a:off x="5037" y="3944"/>
                  <a:ext cx="71" cy="193"/>
                </a:xfrm>
                <a:prstGeom prst="can">
                  <a:avLst>
                    <a:gd name="adj" fmla="val 40850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0" name="AutoShape 128"/>
                <p:cNvSpPr>
                  <a:spLocks noChangeAspect="1" noChangeArrowheads="1"/>
                </p:cNvSpPr>
                <p:nvPr/>
              </p:nvSpPr>
              <p:spPr bwMode="auto">
                <a:xfrm>
                  <a:off x="5811" y="3936"/>
                  <a:ext cx="71" cy="216"/>
                </a:xfrm>
                <a:prstGeom prst="can">
                  <a:avLst>
                    <a:gd name="adj" fmla="val 42254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1" name="AutoShape 127"/>
                <p:cNvSpPr>
                  <a:spLocks noChangeAspect="1" noChangeArrowheads="1"/>
                </p:cNvSpPr>
                <p:nvPr/>
              </p:nvSpPr>
              <p:spPr bwMode="auto">
                <a:xfrm>
                  <a:off x="5589" y="3876"/>
                  <a:ext cx="71" cy="216"/>
                </a:xfrm>
                <a:prstGeom prst="can">
                  <a:avLst>
                    <a:gd name="adj" fmla="val 54930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2" name="AutoShape 126"/>
                <p:cNvSpPr>
                  <a:spLocks noChangeAspect="1" noChangeArrowheads="1"/>
                </p:cNvSpPr>
                <p:nvPr/>
              </p:nvSpPr>
              <p:spPr bwMode="auto">
                <a:xfrm>
                  <a:off x="5427" y="3918"/>
                  <a:ext cx="128" cy="216"/>
                </a:xfrm>
                <a:prstGeom prst="can">
                  <a:avLst>
                    <a:gd name="adj" fmla="val 25781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50000">
                      <a:srgbClr val="C0C0C0"/>
                    </a:gs>
                    <a:gs pos="100000">
                      <a:srgbClr val="C0C0C0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3" name="AutoShape 125"/>
                <p:cNvSpPr>
                  <a:spLocks noChangeAspect="1" noChangeArrowheads="1"/>
                </p:cNvSpPr>
                <p:nvPr/>
              </p:nvSpPr>
              <p:spPr bwMode="auto">
                <a:xfrm>
                  <a:off x="4971" y="3753"/>
                  <a:ext cx="1035" cy="270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B2B2B2">
                        <a:gamma/>
                        <a:shade val="46275"/>
                        <a:invGamma/>
                      </a:srgbClr>
                    </a:gs>
                    <a:gs pos="50000">
                      <a:srgbClr val="B2B2B2"/>
                    </a:gs>
                    <a:gs pos="100000">
                      <a:srgbClr val="B2B2B2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4" name="AutoShape 123"/>
                <p:cNvSpPr>
                  <a:spLocks noChangeAspect="1" noChangeArrowheads="1"/>
                </p:cNvSpPr>
                <p:nvPr/>
              </p:nvSpPr>
              <p:spPr bwMode="auto">
                <a:xfrm>
                  <a:off x="5868" y="3511"/>
                  <a:ext cx="80" cy="303"/>
                </a:xfrm>
                <a:prstGeom prst="can">
                  <a:avLst>
                    <a:gd name="adj" fmla="val 52632"/>
                  </a:avLst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5" name="AutoShape 122" descr="窄竖线"/>
                <p:cNvSpPr>
                  <a:spLocks noChangeAspect="1" noChangeArrowheads="1"/>
                </p:cNvSpPr>
                <p:nvPr/>
              </p:nvSpPr>
              <p:spPr bwMode="auto">
                <a:xfrm>
                  <a:off x="5861" y="3509"/>
                  <a:ext cx="101" cy="222"/>
                </a:xfrm>
                <a:prstGeom prst="can">
                  <a:avLst>
                    <a:gd name="adj" fmla="val 37621"/>
                  </a:avLst>
                </a:prstGeom>
                <a:pattFill prst="narVert">
                  <a:fgClr>
                    <a:srgbClr val="969696"/>
                  </a:fgClr>
                  <a:bgClr>
                    <a:srgbClr val="323232"/>
                  </a:bgClr>
                </a:patt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6" name="Oval 121"/>
                <p:cNvSpPr>
                  <a:spLocks noChangeAspect="1" noChangeArrowheads="1"/>
                </p:cNvSpPr>
                <p:nvPr/>
              </p:nvSpPr>
              <p:spPr bwMode="auto">
                <a:xfrm>
                  <a:off x="5864" y="3484"/>
                  <a:ext cx="98" cy="45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C0C0C0">
                        <a:gamma/>
                        <a:shade val="24314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189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7" name="AutoShape 120"/>
                <p:cNvSpPr>
                  <a:spLocks noChangeAspect="1" noChangeArrowheads="1"/>
                </p:cNvSpPr>
                <p:nvPr/>
              </p:nvSpPr>
              <p:spPr bwMode="auto">
                <a:xfrm rot="1227070" flipV="1">
                  <a:off x="6932" y="5460"/>
                  <a:ext cx="182" cy="214"/>
                </a:xfrm>
                <a:prstGeom prst="can">
                  <a:avLst>
                    <a:gd name="adj" fmla="val 58791"/>
                  </a:avLst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8" name="Rectangle 119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6920" y="3770"/>
                  <a:ext cx="162" cy="381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99" name="Group 116"/>
                <p:cNvGrpSpPr>
                  <a:grpSpLocks noChangeAspect="1"/>
                </p:cNvGrpSpPr>
                <p:nvPr/>
              </p:nvGrpSpPr>
              <p:grpSpPr bwMode="auto">
                <a:xfrm rot="-460987">
                  <a:off x="6907" y="3803"/>
                  <a:ext cx="177" cy="150"/>
                  <a:chOff x="3780" y="3810"/>
                  <a:chExt cx="150" cy="150"/>
                </a:xfrm>
              </p:grpSpPr>
              <p:sp>
                <p:nvSpPr>
                  <p:cNvPr id="177" name="Oval 11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804" y="3810"/>
                    <a:ext cx="126" cy="15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23529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18900000" scaled="1"/>
                  </a:gra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8" name="Oval 11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780" y="3810"/>
                    <a:ext cx="126" cy="150"/>
                  </a:xfrm>
                  <a:prstGeom prst="ellipse">
                    <a:avLst/>
                  </a:prstGeom>
                  <a:solidFill>
                    <a:srgbClr val="C0C0C0"/>
                  </a:soli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100" name="AutoShape 115"/>
                <p:cNvSpPr>
                  <a:spLocks noChangeAspect="1" noChangeArrowheads="1"/>
                </p:cNvSpPr>
                <p:nvPr/>
              </p:nvSpPr>
              <p:spPr bwMode="auto">
                <a:xfrm>
                  <a:off x="6930" y="5181"/>
                  <a:ext cx="173" cy="390"/>
                </a:xfrm>
                <a:prstGeom prst="cube">
                  <a:avLst>
                    <a:gd name="adj" fmla="val 21389"/>
                  </a:avLst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1" name="Rectangle 114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8178" y="3908"/>
                  <a:ext cx="236" cy="78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2" name="Rectangle 113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8172" y="3812"/>
                  <a:ext cx="242" cy="96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3" name="Rectangle 112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8250" y="4112"/>
                  <a:ext cx="79" cy="186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4" name="Rectangle 111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8198" y="4268"/>
                  <a:ext cx="183" cy="66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5" name="Line 110"/>
                <p:cNvSpPr>
                  <a:spLocks noChangeAspect="1" noChangeShapeType="1"/>
                </p:cNvSpPr>
                <p:nvPr/>
              </p:nvSpPr>
              <p:spPr bwMode="auto">
                <a:xfrm>
                  <a:off x="6978" y="3810"/>
                  <a:ext cx="18" cy="144"/>
                </a:xfrm>
                <a:prstGeom prst="line">
                  <a:avLst/>
                </a:prstGeom>
                <a:noFill/>
                <a:ln w="38100" cmpd="dbl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6" name="AutoShape 109"/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6930" y="4161"/>
                  <a:ext cx="134" cy="1050"/>
                </a:xfrm>
                <a:custGeom>
                  <a:avLst/>
                  <a:gdLst>
                    <a:gd name="G0" fmla="+- 2417 0 0"/>
                    <a:gd name="G1" fmla="+- 21600 0 2417"/>
                    <a:gd name="G2" fmla="*/ 2417 1 2"/>
                    <a:gd name="G3" fmla="+- 21600 0 G2"/>
                    <a:gd name="G4" fmla="+/ 2417 21600 2"/>
                    <a:gd name="G5" fmla="+/ G1 0 2"/>
                    <a:gd name="G6" fmla="*/ 21600 21600 2417"/>
                    <a:gd name="G7" fmla="*/ G6 1 2"/>
                    <a:gd name="G8" fmla="+- 21600 0 G7"/>
                    <a:gd name="G9" fmla="*/ 21600 1 2"/>
                    <a:gd name="G10" fmla="+- 2417 0 G9"/>
                    <a:gd name="G11" fmla="?: G10 G8 0"/>
                    <a:gd name="G12" fmla="?: G10 G7 21600"/>
                    <a:gd name="T0" fmla="*/ 20391 w 21600"/>
                    <a:gd name="T1" fmla="*/ 10800 h 21600"/>
                    <a:gd name="T2" fmla="*/ 10800 w 21600"/>
                    <a:gd name="T3" fmla="*/ 21600 h 21600"/>
                    <a:gd name="T4" fmla="*/ 1209 w 21600"/>
                    <a:gd name="T5" fmla="*/ 10800 h 21600"/>
                    <a:gd name="T6" fmla="*/ 10800 w 21600"/>
                    <a:gd name="T7" fmla="*/ 0 h 21600"/>
                    <a:gd name="T8" fmla="*/ 3009 w 21600"/>
                    <a:gd name="T9" fmla="*/ 3009 h 21600"/>
                    <a:gd name="T10" fmla="*/ 18591 w 21600"/>
                    <a:gd name="T11" fmla="*/ 18591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2417" y="21600"/>
                      </a:lnTo>
                      <a:lnTo>
                        <a:pt x="19183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7" name="Oval 108"/>
                <p:cNvSpPr>
                  <a:spLocks noChangeAspect="1" noChangeArrowheads="1"/>
                </p:cNvSpPr>
                <p:nvPr/>
              </p:nvSpPr>
              <p:spPr bwMode="auto">
                <a:xfrm>
                  <a:off x="6887" y="5543"/>
                  <a:ext cx="195" cy="180"/>
                </a:xfrm>
                <a:prstGeom prst="ellipse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108" name="Group 101"/>
                <p:cNvGrpSpPr>
                  <a:grpSpLocks noChangeAspect="1"/>
                </p:cNvGrpSpPr>
                <p:nvPr/>
              </p:nvGrpSpPr>
              <p:grpSpPr bwMode="auto">
                <a:xfrm>
                  <a:off x="6888" y="5583"/>
                  <a:ext cx="153" cy="216"/>
                  <a:chOff x="6288" y="5442"/>
                  <a:chExt cx="153" cy="216"/>
                </a:xfrm>
              </p:grpSpPr>
              <p:sp>
                <p:nvSpPr>
                  <p:cNvPr id="171" name="Oval 10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300" y="5442"/>
                    <a:ext cx="140" cy="143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27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2" name="Line 106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6420" y="5520"/>
                    <a:ext cx="21" cy="99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3" name="Freeform 105"/>
                  <p:cNvSpPr>
                    <a:spLocks noChangeAspect="1"/>
                  </p:cNvSpPr>
                  <p:nvPr/>
                </p:nvSpPr>
                <p:spPr bwMode="auto">
                  <a:xfrm>
                    <a:off x="6300" y="5481"/>
                    <a:ext cx="129" cy="126"/>
                  </a:xfrm>
                  <a:custGeom>
                    <a:avLst/>
                    <a:gdLst>
                      <a:gd name="T0" fmla="*/ 21 w 129"/>
                      <a:gd name="T1" fmla="*/ 0 h 126"/>
                      <a:gd name="T2" fmla="*/ 0 w 129"/>
                      <a:gd name="T3" fmla="*/ 86 h 126"/>
                      <a:gd name="T4" fmla="*/ 120 w 129"/>
                      <a:gd name="T5" fmla="*/ 126 h 126"/>
                      <a:gd name="T6" fmla="*/ 129 w 129"/>
                      <a:gd name="T7" fmla="*/ 27 h 126"/>
                      <a:gd name="T8" fmla="*/ 21 w 129"/>
                      <a:gd name="T9" fmla="*/ 0 h 1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9" h="126">
                        <a:moveTo>
                          <a:pt x="21" y="0"/>
                        </a:moveTo>
                        <a:lnTo>
                          <a:pt x="0" y="86"/>
                        </a:lnTo>
                        <a:lnTo>
                          <a:pt x="120" y="126"/>
                        </a:lnTo>
                        <a:lnTo>
                          <a:pt x="129" y="27"/>
                        </a:lnTo>
                        <a:lnTo>
                          <a:pt x="21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FF">
                          <a:gamma/>
                          <a:shade val="51373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27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4" name="Oval 10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291" y="5517"/>
                    <a:ext cx="134" cy="134"/>
                  </a:xfrm>
                  <a:prstGeom prst="ellips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5" name="AutoShape 10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291" y="5520"/>
                    <a:ext cx="134" cy="138"/>
                  </a:xfrm>
                  <a:custGeom>
                    <a:avLst/>
                    <a:gdLst>
                      <a:gd name="G0" fmla="+- 2700 0 0"/>
                      <a:gd name="G1" fmla="*/ G0 2 1"/>
                      <a:gd name="G2" fmla="+- 21600 0 G1"/>
                      <a:gd name="G3" fmla="*/ G2 G2 1"/>
                      <a:gd name="G4" fmla="*/ G0 G0 1"/>
                      <a:gd name="G5" fmla="+- G3 0 G4"/>
                      <a:gd name="G6" fmla="*/ G5 1 8"/>
                      <a:gd name="G7" fmla="sqrt G6"/>
                      <a:gd name="G8" fmla="*/ G4 1 8"/>
                      <a:gd name="G9" fmla="sqrt G8"/>
                      <a:gd name="G10" fmla="+- G7 G9 0"/>
                      <a:gd name="G11" fmla="+- G7 0 G9"/>
                      <a:gd name="G12" fmla="+- G10 10800 0"/>
                      <a:gd name="G13" fmla="+- 10800 0 G10"/>
                      <a:gd name="G14" fmla="+- G11 10800 0"/>
                      <a:gd name="G15" fmla="+- 10800 0 G11"/>
                      <a:gd name="G16" fmla="+- 21600 0 G0"/>
                      <a:gd name="T0" fmla="*/ 10800 w 21600"/>
                      <a:gd name="T1" fmla="*/ 0 h 21600"/>
                      <a:gd name="T2" fmla="*/ 3163 w 21600"/>
                      <a:gd name="T3" fmla="*/ 3163 h 21600"/>
                      <a:gd name="T4" fmla="*/ 0 w 21600"/>
                      <a:gd name="T5" fmla="*/ 10800 h 21600"/>
                      <a:gd name="T6" fmla="*/ 3163 w 21600"/>
                      <a:gd name="T7" fmla="*/ 18437 h 21600"/>
                      <a:gd name="T8" fmla="*/ 10800 w 21600"/>
                      <a:gd name="T9" fmla="*/ 21600 h 21600"/>
                      <a:gd name="T10" fmla="*/ 18437 w 21600"/>
                      <a:gd name="T11" fmla="*/ 18437 h 21600"/>
                      <a:gd name="T12" fmla="*/ 21600 w 21600"/>
                      <a:gd name="T13" fmla="*/ 10800 h 21600"/>
                      <a:gd name="T14" fmla="*/ 18437 w 21600"/>
                      <a:gd name="T15" fmla="*/ 3163 h 21600"/>
                      <a:gd name="T16" fmla="*/ 3163 w 21600"/>
                      <a:gd name="T17" fmla="*/ 3163 h 21600"/>
                      <a:gd name="T18" fmla="*/ 18437 w 21600"/>
                      <a:gd name="T19" fmla="*/ 1843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T16" t="T17" r="T18" b="T19"/>
                    <a:pathLst>
                      <a:path w="21600" h="21600">
                        <a:moveTo>
                          <a:pt x="0" y="10800"/>
                        </a:moveTo>
                        <a:cubicBezTo>
                          <a:pt x="0" y="4835"/>
                          <a:pt x="4835" y="0"/>
                          <a:pt x="10800" y="0"/>
                        </a:cubicBezTo>
                        <a:cubicBezTo>
                          <a:pt x="16765" y="0"/>
                          <a:pt x="21600" y="4835"/>
                          <a:pt x="21600" y="10800"/>
                        </a:cubicBezTo>
                        <a:cubicBezTo>
                          <a:pt x="21600" y="16765"/>
                          <a:pt x="16765" y="21600"/>
                          <a:pt x="10800" y="21600"/>
                        </a:cubicBezTo>
                        <a:cubicBezTo>
                          <a:pt x="4835" y="21600"/>
                          <a:pt x="0" y="16765"/>
                          <a:pt x="0" y="10800"/>
                        </a:cubicBezTo>
                        <a:close/>
                        <a:moveTo>
                          <a:pt x="17401" y="15493"/>
                        </a:moveTo>
                        <a:cubicBezTo>
                          <a:pt x="18376" y="14122"/>
                          <a:pt x="18900" y="12482"/>
                          <a:pt x="18900" y="10800"/>
                        </a:cubicBezTo>
                        <a:cubicBezTo>
                          <a:pt x="18900" y="6326"/>
                          <a:pt x="15273" y="2700"/>
                          <a:pt x="10800" y="2700"/>
                        </a:cubicBezTo>
                        <a:cubicBezTo>
                          <a:pt x="9117" y="2699"/>
                          <a:pt x="7477" y="3223"/>
                          <a:pt x="6106" y="4198"/>
                        </a:cubicBezTo>
                        <a:close/>
                        <a:moveTo>
                          <a:pt x="4198" y="6106"/>
                        </a:moveTo>
                        <a:cubicBezTo>
                          <a:pt x="3223" y="7477"/>
                          <a:pt x="2700" y="9117"/>
                          <a:pt x="2700" y="10799"/>
                        </a:cubicBezTo>
                        <a:cubicBezTo>
                          <a:pt x="2700" y="15273"/>
                          <a:pt x="6326" y="18900"/>
                          <a:pt x="10800" y="18900"/>
                        </a:cubicBezTo>
                        <a:cubicBezTo>
                          <a:pt x="12482" y="18900"/>
                          <a:pt x="14122" y="18376"/>
                          <a:pt x="15493" y="1740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6" name="Line 102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6288" y="5490"/>
                    <a:ext cx="21" cy="93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109" name="Line 100"/>
                <p:cNvSpPr>
                  <a:spLocks noChangeAspect="1" noChangeShapeType="1"/>
                </p:cNvSpPr>
                <p:nvPr/>
              </p:nvSpPr>
              <p:spPr bwMode="auto">
                <a:xfrm>
                  <a:off x="7068" y="4167"/>
                  <a:ext cx="18" cy="1008"/>
                </a:xfrm>
                <a:prstGeom prst="line">
                  <a:avLst/>
                </a:prstGeom>
                <a:noFill/>
                <a:ln w="19050">
                  <a:solidFill>
                    <a:srgbClr val="C0C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0" name="Line 9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062" y="5499"/>
                  <a:ext cx="36" cy="6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1" name="Line 9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065" y="5166"/>
                  <a:ext cx="30" cy="27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2" name="Line 97"/>
                <p:cNvSpPr>
                  <a:spLocks noChangeAspect="1" noChangeShapeType="1"/>
                </p:cNvSpPr>
                <p:nvPr/>
              </p:nvSpPr>
              <p:spPr bwMode="auto">
                <a:xfrm>
                  <a:off x="6936" y="5193"/>
                  <a:ext cx="123" cy="3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3" name="Line 96"/>
                <p:cNvSpPr>
                  <a:spLocks noChangeAspect="1" noChangeShapeType="1"/>
                </p:cNvSpPr>
                <p:nvPr/>
              </p:nvSpPr>
              <p:spPr bwMode="auto">
                <a:xfrm>
                  <a:off x="7062" y="5190"/>
                  <a:ext cx="9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4" name="AutoShape 9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7076" y="4115"/>
                  <a:ext cx="1049" cy="618"/>
                </a:xfrm>
                <a:prstGeom prst="rtTriangle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5" name="Rectangle 94"/>
                <p:cNvSpPr>
                  <a:spLocks noChangeAspect="1" noChangeArrowheads="1"/>
                </p:cNvSpPr>
                <p:nvPr/>
              </p:nvSpPr>
              <p:spPr bwMode="auto">
                <a:xfrm>
                  <a:off x="7097" y="3780"/>
                  <a:ext cx="32" cy="315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6" name="Freeform 93"/>
                <p:cNvSpPr>
                  <a:spLocks noChangeAspect="1"/>
                </p:cNvSpPr>
                <p:nvPr/>
              </p:nvSpPr>
              <p:spPr bwMode="auto">
                <a:xfrm>
                  <a:off x="7089" y="3823"/>
                  <a:ext cx="1105" cy="80"/>
                </a:xfrm>
                <a:custGeom>
                  <a:avLst/>
                  <a:gdLst>
                    <a:gd name="T0" fmla="*/ 1105 w 1105"/>
                    <a:gd name="T1" fmla="*/ 0 h 80"/>
                    <a:gd name="T2" fmla="*/ 0 w 1105"/>
                    <a:gd name="T3" fmla="*/ 2 h 80"/>
                    <a:gd name="T4" fmla="*/ 0 w 1105"/>
                    <a:gd name="T5" fmla="*/ 77 h 80"/>
                    <a:gd name="T6" fmla="*/ 1104 w 1105"/>
                    <a:gd name="T7" fmla="*/ 80 h 80"/>
                    <a:gd name="T8" fmla="*/ 1105 w 1105"/>
                    <a:gd name="T9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05" h="80">
                      <a:moveTo>
                        <a:pt x="1105" y="0"/>
                      </a:moveTo>
                      <a:lnTo>
                        <a:pt x="0" y="2"/>
                      </a:lnTo>
                      <a:lnTo>
                        <a:pt x="0" y="77"/>
                      </a:lnTo>
                      <a:lnTo>
                        <a:pt x="1104" y="80"/>
                      </a:lnTo>
                      <a:lnTo>
                        <a:pt x="1105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7" name="Rectangle 92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7100" y="3989"/>
                  <a:ext cx="1174" cy="126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8" name="Line 91"/>
                <p:cNvSpPr>
                  <a:spLocks noChangeAspect="1" noChangeShapeType="1"/>
                </p:cNvSpPr>
                <p:nvPr/>
              </p:nvSpPr>
              <p:spPr bwMode="auto">
                <a:xfrm>
                  <a:off x="7081" y="4191"/>
                  <a:ext cx="0" cy="555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9" name="Rectangle 90"/>
                <p:cNvSpPr>
                  <a:spLocks noChangeAspect="1" noChangeArrowheads="1"/>
                </p:cNvSpPr>
                <p:nvPr/>
              </p:nvSpPr>
              <p:spPr bwMode="auto">
                <a:xfrm>
                  <a:off x="6525" y="5376"/>
                  <a:ext cx="195" cy="143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0" name="Rectangle 89"/>
                <p:cNvSpPr>
                  <a:spLocks noChangeAspect="1" noChangeArrowheads="1"/>
                </p:cNvSpPr>
                <p:nvPr/>
              </p:nvSpPr>
              <p:spPr bwMode="auto">
                <a:xfrm>
                  <a:off x="6510" y="5481"/>
                  <a:ext cx="195" cy="143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1" name="Line 88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6507" y="5385"/>
                  <a:ext cx="12" cy="12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2" name="Line 87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6702" y="5376"/>
                  <a:ext cx="12" cy="12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3" name="Line 86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6711" y="5505"/>
                  <a:ext cx="12" cy="12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4" name="Line 85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522" y="5382"/>
                  <a:ext cx="19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5" name="Line 84"/>
                <p:cNvSpPr>
                  <a:spLocks noChangeAspect="1" noChangeShapeType="1"/>
                </p:cNvSpPr>
                <p:nvPr/>
              </p:nvSpPr>
              <p:spPr bwMode="auto">
                <a:xfrm>
                  <a:off x="6711" y="5385"/>
                  <a:ext cx="6" cy="10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6" name="Oval 83"/>
                <p:cNvSpPr>
                  <a:spLocks noChangeAspect="1" noChangeArrowheads="1"/>
                </p:cNvSpPr>
                <p:nvPr/>
              </p:nvSpPr>
              <p:spPr bwMode="auto">
                <a:xfrm>
                  <a:off x="6564" y="5523"/>
                  <a:ext cx="85" cy="8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7" name="Freeform 82"/>
                <p:cNvSpPr>
                  <a:spLocks noChangeAspect="1"/>
                </p:cNvSpPr>
                <p:nvPr/>
              </p:nvSpPr>
              <p:spPr bwMode="auto">
                <a:xfrm>
                  <a:off x="6618" y="4530"/>
                  <a:ext cx="2412" cy="1368"/>
                </a:xfrm>
                <a:custGeom>
                  <a:avLst/>
                  <a:gdLst>
                    <a:gd name="T0" fmla="*/ 0 w 2412"/>
                    <a:gd name="T1" fmla="*/ 1041 h 1368"/>
                    <a:gd name="T2" fmla="*/ 51 w 2412"/>
                    <a:gd name="T3" fmla="*/ 1200 h 1368"/>
                    <a:gd name="T4" fmla="*/ 129 w 2412"/>
                    <a:gd name="T5" fmla="*/ 1266 h 1368"/>
                    <a:gd name="T6" fmla="*/ 354 w 2412"/>
                    <a:gd name="T7" fmla="*/ 1347 h 1368"/>
                    <a:gd name="T8" fmla="*/ 744 w 2412"/>
                    <a:gd name="T9" fmla="*/ 1353 h 1368"/>
                    <a:gd name="T10" fmla="*/ 930 w 2412"/>
                    <a:gd name="T11" fmla="*/ 1254 h 1368"/>
                    <a:gd name="T12" fmla="*/ 1977 w 2412"/>
                    <a:gd name="T13" fmla="*/ 825 h 1368"/>
                    <a:gd name="T14" fmla="*/ 2412 w 2412"/>
                    <a:gd name="T15" fmla="*/ 0 h 13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412" h="1368">
                      <a:moveTo>
                        <a:pt x="0" y="1041"/>
                      </a:moveTo>
                      <a:cubicBezTo>
                        <a:pt x="14" y="1102"/>
                        <a:pt x="29" y="1163"/>
                        <a:pt x="51" y="1200"/>
                      </a:cubicBezTo>
                      <a:cubicBezTo>
                        <a:pt x="73" y="1237"/>
                        <a:pt x="79" y="1242"/>
                        <a:pt x="129" y="1266"/>
                      </a:cubicBezTo>
                      <a:cubicBezTo>
                        <a:pt x="179" y="1290"/>
                        <a:pt x="252" y="1333"/>
                        <a:pt x="354" y="1347"/>
                      </a:cubicBezTo>
                      <a:cubicBezTo>
                        <a:pt x="456" y="1361"/>
                        <a:pt x="648" y="1368"/>
                        <a:pt x="744" y="1353"/>
                      </a:cubicBezTo>
                      <a:cubicBezTo>
                        <a:pt x="840" y="1338"/>
                        <a:pt x="725" y="1342"/>
                        <a:pt x="930" y="1254"/>
                      </a:cubicBezTo>
                      <a:cubicBezTo>
                        <a:pt x="1135" y="1166"/>
                        <a:pt x="1730" y="1034"/>
                        <a:pt x="1977" y="825"/>
                      </a:cubicBezTo>
                      <a:cubicBezTo>
                        <a:pt x="2224" y="616"/>
                        <a:pt x="2322" y="172"/>
                        <a:pt x="2412" y="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8" name="Oval 81"/>
                <p:cNvSpPr>
                  <a:spLocks noChangeAspect="1" noChangeArrowheads="1"/>
                </p:cNvSpPr>
                <p:nvPr/>
              </p:nvSpPr>
              <p:spPr bwMode="auto">
                <a:xfrm>
                  <a:off x="8909" y="4310"/>
                  <a:ext cx="258" cy="2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9" name="AutoShape 80"/>
                <p:cNvSpPr>
                  <a:spLocks noChangeAspect="1" noChangeArrowheads="1"/>
                </p:cNvSpPr>
                <p:nvPr/>
              </p:nvSpPr>
              <p:spPr bwMode="auto">
                <a:xfrm>
                  <a:off x="8894" y="4238"/>
                  <a:ext cx="288" cy="216"/>
                </a:xfrm>
                <a:prstGeom prst="can">
                  <a:avLst>
                    <a:gd name="adj" fmla="val 27778"/>
                  </a:avLst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0" name="AutoShape 79"/>
                <p:cNvSpPr>
                  <a:spLocks noChangeAspect="1" noChangeArrowheads="1"/>
                </p:cNvSpPr>
                <p:nvPr/>
              </p:nvSpPr>
              <p:spPr bwMode="auto">
                <a:xfrm>
                  <a:off x="8924" y="3734"/>
                  <a:ext cx="228" cy="546"/>
                </a:xfrm>
                <a:prstGeom prst="can">
                  <a:avLst>
                    <a:gd name="adj" fmla="val 17983"/>
                  </a:avLst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1" name="Oval 78"/>
                <p:cNvSpPr>
                  <a:spLocks noChangeAspect="1" noChangeArrowheads="1"/>
                </p:cNvSpPr>
                <p:nvPr/>
              </p:nvSpPr>
              <p:spPr bwMode="auto">
                <a:xfrm>
                  <a:off x="8876" y="3728"/>
                  <a:ext cx="324" cy="7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2" name="Rectangle 77"/>
                <p:cNvSpPr>
                  <a:spLocks noChangeAspect="1" noChangeArrowheads="1"/>
                </p:cNvSpPr>
                <p:nvPr/>
              </p:nvSpPr>
              <p:spPr bwMode="auto">
                <a:xfrm>
                  <a:off x="8876" y="3710"/>
                  <a:ext cx="324" cy="54"/>
                </a:xfrm>
                <a:prstGeom prst="rect">
                  <a:avLst/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3" name="Line 76"/>
                <p:cNvSpPr>
                  <a:spLocks noChangeAspect="1" noChangeShapeType="1"/>
                </p:cNvSpPr>
                <p:nvPr/>
              </p:nvSpPr>
              <p:spPr bwMode="auto">
                <a:xfrm>
                  <a:off x="8882" y="3722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4" name="Line 75"/>
                <p:cNvSpPr>
                  <a:spLocks noChangeAspect="1" noChangeShapeType="1"/>
                </p:cNvSpPr>
                <p:nvPr/>
              </p:nvSpPr>
              <p:spPr bwMode="auto">
                <a:xfrm>
                  <a:off x="9194" y="3722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5" name="Oval 74"/>
                <p:cNvSpPr>
                  <a:spLocks noChangeAspect="1" noChangeArrowheads="1"/>
                </p:cNvSpPr>
                <p:nvPr/>
              </p:nvSpPr>
              <p:spPr bwMode="auto">
                <a:xfrm>
                  <a:off x="8876" y="3668"/>
                  <a:ext cx="324" cy="7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6" name="AutoShape 73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825" y="3311"/>
                  <a:ext cx="438" cy="384"/>
                </a:xfrm>
                <a:prstGeom prst="can">
                  <a:avLst>
                    <a:gd name="adj" fmla="val 28384"/>
                  </a:avLst>
                </a:prstGeom>
                <a:gradFill rotWithShape="0">
                  <a:gsLst>
                    <a:gs pos="0">
                      <a:srgbClr val="969696"/>
                    </a:gs>
                    <a:gs pos="100000">
                      <a:srgbClr val="969696">
                        <a:gamma/>
                        <a:shade val="20000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7" name="AutoShape 72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633" y="3371"/>
                  <a:ext cx="336" cy="264"/>
                </a:xfrm>
                <a:prstGeom prst="can">
                  <a:avLst>
                    <a:gd name="adj" fmla="val 22347"/>
                  </a:avLst>
                </a:prstGeom>
                <a:gradFill rotWithShape="0">
                  <a:gsLst>
                    <a:gs pos="0">
                      <a:srgbClr val="969696"/>
                    </a:gs>
                    <a:gs pos="100000">
                      <a:srgbClr val="969696">
                        <a:gamma/>
                        <a:shade val="20000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8" name="Line 71"/>
                <p:cNvSpPr>
                  <a:spLocks noChangeAspect="1" noChangeShapeType="1"/>
                </p:cNvSpPr>
                <p:nvPr/>
              </p:nvSpPr>
              <p:spPr bwMode="auto">
                <a:xfrm>
                  <a:off x="8876" y="3704"/>
                  <a:ext cx="72" cy="24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9" name="Line 70"/>
                <p:cNvSpPr>
                  <a:spLocks noChangeAspect="1" noChangeShapeType="1"/>
                </p:cNvSpPr>
                <p:nvPr/>
              </p:nvSpPr>
              <p:spPr bwMode="auto">
                <a:xfrm>
                  <a:off x="8876" y="3698"/>
                  <a:ext cx="48" cy="1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0" name="Rectangle 69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8260" y="3995"/>
                  <a:ext cx="118" cy="111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51373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1" name="Freeform 68"/>
                <p:cNvSpPr>
                  <a:spLocks noChangeAspect="1"/>
                </p:cNvSpPr>
                <p:nvPr/>
              </p:nvSpPr>
              <p:spPr bwMode="auto">
                <a:xfrm flipH="1">
                  <a:off x="8277" y="3986"/>
                  <a:ext cx="121" cy="129"/>
                </a:xfrm>
                <a:custGeom>
                  <a:avLst/>
                  <a:gdLst>
                    <a:gd name="T0" fmla="*/ 111 w 111"/>
                    <a:gd name="T1" fmla="*/ 1 h 124"/>
                    <a:gd name="T2" fmla="*/ 2 w 111"/>
                    <a:gd name="T3" fmla="*/ 0 h 124"/>
                    <a:gd name="T4" fmla="*/ 0 w 111"/>
                    <a:gd name="T5" fmla="*/ 124 h 124"/>
                    <a:gd name="T6" fmla="*/ 111 w 111"/>
                    <a:gd name="T7" fmla="*/ 121 h 1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1" h="124">
                      <a:moveTo>
                        <a:pt x="111" y="1"/>
                      </a:moveTo>
                      <a:lnTo>
                        <a:pt x="2" y="0"/>
                      </a:lnTo>
                      <a:lnTo>
                        <a:pt x="0" y="124"/>
                      </a:lnTo>
                      <a:lnTo>
                        <a:pt x="111" y="121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2" name="Freeform 67"/>
                <p:cNvSpPr>
                  <a:spLocks noChangeAspect="1"/>
                </p:cNvSpPr>
                <p:nvPr/>
              </p:nvSpPr>
              <p:spPr bwMode="auto">
                <a:xfrm>
                  <a:off x="4203" y="5325"/>
                  <a:ext cx="147" cy="621"/>
                </a:xfrm>
                <a:custGeom>
                  <a:avLst/>
                  <a:gdLst>
                    <a:gd name="T0" fmla="*/ 15 w 147"/>
                    <a:gd name="T1" fmla="*/ 0 h 621"/>
                    <a:gd name="T2" fmla="*/ 144 w 147"/>
                    <a:gd name="T3" fmla="*/ 57 h 621"/>
                    <a:gd name="T4" fmla="*/ 147 w 147"/>
                    <a:gd name="T5" fmla="*/ 621 h 621"/>
                    <a:gd name="T6" fmla="*/ 0 w 147"/>
                    <a:gd name="T7" fmla="*/ 594 h 621"/>
                    <a:gd name="T8" fmla="*/ 15 w 147"/>
                    <a:gd name="T9" fmla="*/ 0 h 6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7" h="621">
                      <a:moveTo>
                        <a:pt x="15" y="0"/>
                      </a:moveTo>
                      <a:lnTo>
                        <a:pt x="144" y="57"/>
                      </a:lnTo>
                      <a:lnTo>
                        <a:pt x="147" y="621"/>
                      </a:lnTo>
                      <a:lnTo>
                        <a:pt x="0" y="594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C0C0C0">
                        <a:gamma/>
                        <a:shade val="9020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3" name="Line 66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5074" y="5482"/>
                  <a:ext cx="5" cy="61"/>
                </a:xfrm>
                <a:prstGeom prst="line">
                  <a:avLst/>
                </a:prstGeom>
                <a:noFill/>
                <a:ln w="57150">
                  <a:solidFill>
                    <a:srgbClr val="C0C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4" name="Freeform 65"/>
                <p:cNvSpPr>
                  <a:spLocks noChangeAspect="1"/>
                </p:cNvSpPr>
                <p:nvPr/>
              </p:nvSpPr>
              <p:spPr bwMode="auto">
                <a:xfrm>
                  <a:off x="4788" y="6142"/>
                  <a:ext cx="264" cy="225"/>
                </a:xfrm>
                <a:custGeom>
                  <a:avLst/>
                  <a:gdLst>
                    <a:gd name="T0" fmla="*/ 41 w 264"/>
                    <a:gd name="T1" fmla="*/ 0 h 225"/>
                    <a:gd name="T2" fmla="*/ 264 w 264"/>
                    <a:gd name="T3" fmla="*/ 65 h 225"/>
                    <a:gd name="T4" fmla="*/ 224 w 264"/>
                    <a:gd name="T5" fmla="*/ 225 h 225"/>
                    <a:gd name="T6" fmla="*/ 0 w 264"/>
                    <a:gd name="T7" fmla="*/ 149 h 225"/>
                    <a:gd name="T8" fmla="*/ 41 w 264"/>
                    <a:gd name="T9" fmla="*/ 0 h 2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4" h="225">
                      <a:moveTo>
                        <a:pt x="41" y="0"/>
                      </a:moveTo>
                      <a:lnTo>
                        <a:pt x="264" y="65"/>
                      </a:lnTo>
                      <a:lnTo>
                        <a:pt x="224" y="225"/>
                      </a:lnTo>
                      <a:lnTo>
                        <a:pt x="0" y="149"/>
                      </a:lnTo>
                      <a:lnTo>
                        <a:pt x="41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5" name="Freeform 64"/>
                <p:cNvSpPr>
                  <a:spLocks noChangeAspect="1"/>
                </p:cNvSpPr>
                <p:nvPr/>
              </p:nvSpPr>
              <p:spPr bwMode="auto">
                <a:xfrm>
                  <a:off x="4809" y="6162"/>
                  <a:ext cx="219" cy="183"/>
                </a:xfrm>
                <a:custGeom>
                  <a:avLst/>
                  <a:gdLst>
                    <a:gd name="T0" fmla="*/ 36 w 219"/>
                    <a:gd name="T1" fmla="*/ 0 h 183"/>
                    <a:gd name="T2" fmla="*/ 98 w 219"/>
                    <a:gd name="T3" fmla="*/ 22 h 183"/>
                    <a:gd name="T4" fmla="*/ 101 w 219"/>
                    <a:gd name="T5" fmla="*/ 49 h 183"/>
                    <a:gd name="T6" fmla="*/ 116 w 219"/>
                    <a:gd name="T7" fmla="*/ 70 h 183"/>
                    <a:gd name="T8" fmla="*/ 143 w 219"/>
                    <a:gd name="T9" fmla="*/ 67 h 183"/>
                    <a:gd name="T10" fmla="*/ 161 w 219"/>
                    <a:gd name="T11" fmla="*/ 43 h 183"/>
                    <a:gd name="T12" fmla="*/ 219 w 219"/>
                    <a:gd name="T13" fmla="*/ 57 h 183"/>
                    <a:gd name="T14" fmla="*/ 189 w 219"/>
                    <a:gd name="T15" fmla="*/ 183 h 183"/>
                    <a:gd name="T16" fmla="*/ 0 w 219"/>
                    <a:gd name="T17" fmla="*/ 123 h 183"/>
                    <a:gd name="T18" fmla="*/ 36 w 219"/>
                    <a:gd name="T19" fmla="*/ 0 h 1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19" h="183">
                      <a:moveTo>
                        <a:pt x="36" y="0"/>
                      </a:moveTo>
                      <a:lnTo>
                        <a:pt x="98" y="22"/>
                      </a:lnTo>
                      <a:cubicBezTo>
                        <a:pt x="109" y="30"/>
                        <a:pt x="98" y="41"/>
                        <a:pt x="101" y="49"/>
                      </a:cubicBezTo>
                      <a:cubicBezTo>
                        <a:pt x="104" y="57"/>
                        <a:pt x="109" y="67"/>
                        <a:pt x="116" y="70"/>
                      </a:cubicBezTo>
                      <a:cubicBezTo>
                        <a:pt x="123" y="73"/>
                        <a:pt x="136" y="71"/>
                        <a:pt x="143" y="67"/>
                      </a:cubicBezTo>
                      <a:cubicBezTo>
                        <a:pt x="150" y="63"/>
                        <a:pt x="148" y="45"/>
                        <a:pt x="161" y="43"/>
                      </a:cubicBezTo>
                      <a:lnTo>
                        <a:pt x="219" y="57"/>
                      </a:lnTo>
                      <a:lnTo>
                        <a:pt x="189" y="183"/>
                      </a:lnTo>
                      <a:lnTo>
                        <a:pt x="0" y="123"/>
                      </a:lnTo>
                      <a:lnTo>
                        <a:pt x="36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6" name="AutoShape 63"/>
                <p:cNvSpPr>
                  <a:spLocks noChangeAspect="1" noChangeArrowheads="1"/>
                </p:cNvSpPr>
                <p:nvPr/>
              </p:nvSpPr>
              <p:spPr bwMode="auto">
                <a:xfrm rot="5400000" flipV="1">
                  <a:off x="4134" y="4698"/>
                  <a:ext cx="161" cy="71"/>
                </a:xfrm>
                <a:prstGeom prst="parallelogram">
                  <a:avLst>
                    <a:gd name="adj" fmla="val 61971"/>
                  </a:avLst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7" name="AutoShape 62"/>
                <p:cNvSpPr>
                  <a:spLocks noChangeAspect="1" noChangeArrowheads="1"/>
                </p:cNvSpPr>
                <p:nvPr/>
              </p:nvSpPr>
              <p:spPr bwMode="auto">
                <a:xfrm rot="5730020">
                  <a:off x="4606" y="4309"/>
                  <a:ext cx="128" cy="979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8" name="Freeform 61"/>
                <p:cNvSpPr>
                  <a:spLocks noChangeAspect="1"/>
                </p:cNvSpPr>
                <p:nvPr/>
              </p:nvSpPr>
              <p:spPr bwMode="auto">
                <a:xfrm>
                  <a:off x="4185" y="4670"/>
                  <a:ext cx="1034" cy="104"/>
                </a:xfrm>
                <a:custGeom>
                  <a:avLst/>
                  <a:gdLst>
                    <a:gd name="T0" fmla="*/ 987 w 1034"/>
                    <a:gd name="T1" fmla="*/ 104 h 104"/>
                    <a:gd name="T2" fmla="*/ 1034 w 1034"/>
                    <a:gd name="T3" fmla="*/ 0 h 104"/>
                    <a:gd name="T4" fmla="*/ 63 w 1034"/>
                    <a:gd name="T5" fmla="*/ 7 h 104"/>
                    <a:gd name="T6" fmla="*/ 0 w 1034"/>
                    <a:gd name="T7" fmla="*/ 46 h 104"/>
                    <a:gd name="T8" fmla="*/ 987 w 1034"/>
                    <a:gd name="T9" fmla="*/ 104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4" h="104">
                      <a:moveTo>
                        <a:pt x="987" y="104"/>
                      </a:moveTo>
                      <a:lnTo>
                        <a:pt x="1034" y="0"/>
                      </a:lnTo>
                      <a:lnTo>
                        <a:pt x="63" y="7"/>
                      </a:lnTo>
                      <a:lnTo>
                        <a:pt x="0" y="46"/>
                      </a:lnTo>
                      <a:lnTo>
                        <a:pt x="987" y="104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9" name="Freeform 60"/>
                <p:cNvSpPr>
                  <a:spLocks noChangeAspect="1"/>
                </p:cNvSpPr>
                <p:nvPr/>
              </p:nvSpPr>
              <p:spPr bwMode="auto">
                <a:xfrm>
                  <a:off x="4488" y="4695"/>
                  <a:ext cx="627" cy="39"/>
                </a:xfrm>
                <a:custGeom>
                  <a:avLst/>
                  <a:gdLst>
                    <a:gd name="T0" fmla="*/ 627 w 627"/>
                    <a:gd name="T1" fmla="*/ 9 h 39"/>
                    <a:gd name="T2" fmla="*/ 516 w 627"/>
                    <a:gd name="T3" fmla="*/ 9 h 39"/>
                    <a:gd name="T4" fmla="*/ 240 w 627"/>
                    <a:gd name="T5" fmla="*/ 0 h 39"/>
                    <a:gd name="T6" fmla="*/ 0 w 627"/>
                    <a:gd name="T7" fmla="*/ 6 h 39"/>
                    <a:gd name="T8" fmla="*/ 204 w 627"/>
                    <a:gd name="T9" fmla="*/ 24 h 39"/>
                    <a:gd name="T10" fmla="*/ 483 w 627"/>
                    <a:gd name="T11" fmla="*/ 36 h 39"/>
                    <a:gd name="T12" fmla="*/ 609 w 627"/>
                    <a:gd name="T13" fmla="*/ 39 h 39"/>
                    <a:gd name="T14" fmla="*/ 627 w 627"/>
                    <a:gd name="T15" fmla="*/ 9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27" h="39">
                      <a:moveTo>
                        <a:pt x="627" y="9"/>
                      </a:moveTo>
                      <a:lnTo>
                        <a:pt x="516" y="9"/>
                      </a:lnTo>
                      <a:lnTo>
                        <a:pt x="240" y="0"/>
                      </a:lnTo>
                      <a:lnTo>
                        <a:pt x="0" y="6"/>
                      </a:lnTo>
                      <a:lnTo>
                        <a:pt x="204" y="24"/>
                      </a:lnTo>
                      <a:lnTo>
                        <a:pt x="483" y="36"/>
                      </a:lnTo>
                      <a:lnTo>
                        <a:pt x="609" y="39"/>
                      </a:lnTo>
                      <a:lnTo>
                        <a:pt x="627" y="9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150" name="Group 56"/>
                <p:cNvGrpSpPr>
                  <a:grpSpLocks noChangeAspect="1"/>
                </p:cNvGrpSpPr>
                <p:nvPr/>
              </p:nvGrpSpPr>
              <p:grpSpPr bwMode="auto">
                <a:xfrm>
                  <a:off x="5337" y="5496"/>
                  <a:ext cx="153" cy="136"/>
                  <a:chOff x="3240" y="4689"/>
                  <a:chExt cx="153" cy="136"/>
                </a:xfrm>
              </p:grpSpPr>
              <p:sp>
                <p:nvSpPr>
                  <p:cNvPr id="168" name="Oval 5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66" y="4689"/>
                    <a:ext cx="127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69" name="Rectangle 5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6" y="4696"/>
                    <a:ext cx="43" cy="113"/>
                  </a:xfrm>
                  <a:prstGeom prst="rect">
                    <a:avLst/>
                  </a:prstGeom>
                  <a:solidFill>
                    <a:srgbClr val="96969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0" name="Oval 5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40" y="4698"/>
                    <a:ext cx="128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151" name="Freeform 55"/>
                <p:cNvSpPr>
                  <a:spLocks noChangeAspect="1"/>
                </p:cNvSpPr>
                <p:nvPr/>
              </p:nvSpPr>
              <p:spPr bwMode="auto">
                <a:xfrm>
                  <a:off x="6588" y="4530"/>
                  <a:ext cx="2457" cy="1408"/>
                </a:xfrm>
                <a:custGeom>
                  <a:avLst/>
                  <a:gdLst>
                    <a:gd name="T0" fmla="*/ 0 w 2457"/>
                    <a:gd name="T1" fmla="*/ 1071 h 1408"/>
                    <a:gd name="T2" fmla="*/ 51 w 2457"/>
                    <a:gd name="T3" fmla="*/ 1230 h 1408"/>
                    <a:gd name="T4" fmla="*/ 129 w 2457"/>
                    <a:gd name="T5" fmla="*/ 1296 h 1408"/>
                    <a:gd name="T6" fmla="*/ 354 w 2457"/>
                    <a:gd name="T7" fmla="*/ 1377 h 1408"/>
                    <a:gd name="T8" fmla="*/ 744 w 2457"/>
                    <a:gd name="T9" fmla="*/ 1383 h 1408"/>
                    <a:gd name="T10" fmla="*/ 927 w 2457"/>
                    <a:gd name="T11" fmla="*/ 1320 h 1408"/>
                    <a:gd name="T12" fmla="*/ 2007 w 2457"/>
                    <a:gd name="T13" fmla="*/ 855 h 1408"/>
                    <a:gd name="T14" fmla="*/ 2457 w 2457"/>
                    <a:gd name="T15" fmla="*/ 0 h 1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457" h="1408">
                      <a:moveTo>
                        <a:pt x="0" y="1071"/>
                      </a:moveTo>
                      <a:cubicBezTo>
                        <a:pt x="14" y="1132"/>
                        <a:pt x="29" y="1193"/>
                        <a:pt x="51" y="1230"/>
                      </a:cubicBezTo>
                      <a:cubicBezTo>
                        <a:pt x="73" y="1267"/>
                        <a:pt x="79" y="1272"/>
                        <a:pt x="129" y="1296"/>
                      </a:cubicBezTo>
                      <a:cubicBezTo>
                        <a:pt x="179" y="1320"/>
                        <a:pt x="252" y="1363"/>
                        <a:pt x="354" y="1377"/>
                      </a:cubicBezTo>
                      <a:cubicBezTo>
                        <a:pt x="456" y="1391"/>
                        <a:pt x="648" y="1392"/>
                        <a:pt x="744" y="1383"/>
                      </a:cubicBezTo>
                      <a:cubicBezTo>
                        <a:pt x="840" y="1374"/>
                        <a:pt x="717" y="1408"/>
                        <a:pt x="927" y="1320"/>
                      </a:cubicBezTo>
                      <a:cubicBezTo>
                        <a:pt x="1137" y="1232"/>
                        <a:pt x="1752" y="1075"/>
                        <a:pt x="2007" y="855"/>
                      </a:cubicBezTo>
                      <a:cubicBezTo>
                        <a:pt x="2262" y="635"/>
                        <a:pt x="2363" y="178"/>
                        <a:pt x="2457" y="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2" name="AutoShape 54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524" y="3426"/>
                  <a:ext cx="384" cy="153"/>
                </a:xfrm>
                <a:prstGeom prst="can">
                  <a:avLst>
                    <a:gd name="adj" fmla="val 36597"/>
                  </a:avLst>
                </a:prstGeom>
                <a:gradFill rotWithShape="0">
                  <a:gsLst>
                    <a:gs pos="0">
                      <a:srgbClr val="969696"/>
                    </a:gs>
                    <a:gs pos="100000">
                      <a:srgbClr val="969696">
                        <a:gamma/>
                        <a:shade val="20000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3" name="AutoShape 53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426" y="3386"/>
                  <a:ext cx="270" cy="234"/>
                </a:xfrm>
                <a:prstGeom prst="can">
                  <a:avLst>
                    <a:gd name="adj" fmla="val 12819"/>
                  </a:avLst>
                </a:prstGeom>
                <a:gradFill rotWithShape="0">
                  <a:gsLst>
                    <a:gs pos="0">
                      <a:srgbClr val="969696"/>
                    </a:gs>
                    <a:gs pos="100000">
                      <a:srgbClr val="969696">
                        <a:gamma/>
                        <a:shade val="20000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4" name="AutoShape 52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245" y="3375"/>
                  <a:ext cx="390" cy="237"/>
                </a:xfrm>
                <a:prstGeom prst="can">
                  <a:avLst>
                    <a:gd name="adj" fmla="val 21093"/>
                  </a:avLst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5" name="AutoShape 51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6286" y="3312"/>
                  <a:ext cx="396" cy="363"/>
                </a:xfrm>
                <a:prstGeom prst="can">
                  <a:avLst>
                    <a:gd name="adj" fmla="val 13222"/>
                  </a:avLst>
                </a:prstGeom>
                <a:gradFill rotWithShape="0">
                  <a:gsLst>
                    <a:gs pos="0">
                      <a:srgbClr val="969696"/>
                    </a:gs>
                    <a:gs pos="100000">
                      <a:srgbClr val="969696">
                        <a:gamma/>
                        <a:shade val="20000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6" name="AutoShape 50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6689" y="3188"/>
                  <a:ext cx="396" cy="612"/>
                </a:xfrm>
                <a:prstGeom prst="can">
                  <a:avLst>
                    <a:gd name="adj" fmla="val 9337"/>
                  </a:avLst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7" name="AutoShape 49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6793" y="3405"/>
                  <a:ext cx="462" cy="177"/>
                </a:xfrm>
                <a:prstGeom prst="can">
                  <a:avLst>
                    <a:gd name="adj" fmla="val 18644"/>
                  </a:avLst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8" name="AutoShape 48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069" y="3410"/>
                  <a:ext cx="462" cy="168"/>
                </a:xfrm>
                <a:prstGeom prst="can">
                  <a:avLst>
                    <a:gd name="adj" fmla="val 10713"/>
                  </a:avLst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9" name="Rectangle 47"/>
                <p:cNvSpPr>
                  <a:spLocks noChangeAspect="1" noChangeArrowheads="1"/>
                </p:cNvSpPr>
                <p:nvPr/>
              </p:nvSpPr>
              <p:spPr bwMode="auto">
                <a:xfrm>
                  <a:off x="6941" y="3719"/>
                  <a:ext cx="138" cy="45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0" name="Rectangle 46"/>
                <p:cNvSpPr>
                  <a:spLocks noChangeAspect="1" noChangeArrowheads="1"/>
                </p:cNvSpPr>
                <p:nvPr/>
              </p:nvSpPr>
              <p:spPr bwMode="auto">
                <a:xfrm>
                  <a:off x="8432" y="3260"/>
                  <a:ext cx="42" cy="6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1" name="AutoShape 45"/>
                <p:cNvSpPr>
                  <a:spLocks noChangeAspect="1" noChangeArrowheads="1"/>
                </p:cNvSpPr>
                <p:nvPr/>
              </p:nvSpPr>
              <p:spPr bwMode="auto">
                <a:xfrm>
                  <a:off x="8393" y="3191"/>
                  <a:ext cx="126" cy="72"/>
                </a:xfrm>
                <a:prstGeom prst="can">
                  <a:avLst>
                    <a:gd name="adj" fmla="val 500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2" name="Rectangle 44"/>
                <p:cNvSpPr>
                  <a:spLocks noChangeAspect="1" noChangeArrowheads="1"/>
                </p:cNvSpPr>
                <p:nvPr/>
              </p:nvSpPr>
              <p:spPr bwMode="auto">
                <a:xfrm>
                  <a:off x="8226" y="3730"/>
                  <a:ext cx="143" cy="40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3" name="AutoShape 43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7463" y="2927"/>
                  <a:ext cx="396" cy="1134"/>
                </a:xfrm>
                <a:prstGeom prst="can">
                  <a:avLst>
                    <a:gd name="adj" fmla="val 4534"/>
                  </a:avLst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4" name="Oval 42"/>
                <p:cNvSpPr>
                  <a:spLocks noChangeAspect="1" noChangeArrowheads="1"/>
                </p:cNvSpPr>
                <p:nvPr/>
              </p:nvSpPr>
              <p:spPr bwMode="auto">
                <a:xfrm>
                  <a:off x="7107" y="3302"/>
                  <a:ext cx="17" cy="38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FF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5" name="Line 41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5037" y="5553"/>
                  <a:ext cx="39" cy="15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6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5052" y="5544"/>
                  <a:ext cx="4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7" name="Freeform 124"/>
                <p:cNvSpPr>
                  <a:spLocks noChangeAspect="1"/>
                </p:cNvSpPr>
                <p:nvPr/>
              </p:nvSpPr>
              <p:spPr bwMode="auto">
                <a:xfrm rot="21388377">
                  <a:off x="5243" y="3653"/>
                  <a:ext cx="732" cy="159"/>
                </a:xfrm>
                <a:custGeom>
                  <a:avLst/>
                  <a:gdLst>
                    <a:gd name="T0" fmla="*/ 0 w 732"/>
                    <a:gd name="T1" fmla="*/ 10 h 159"/>
                    <a:gd name="T2" fmla="*/ 29 w 732"/>
                    <a:gd name="T3" fmla="*/ 0 h 159"/>
                    <a:gd name="T4" fmla="*/ 120 w 732"/>
                    <a:gd name="T5" fmla="*/ 78 h 159"/>
                    <a:gd name="T6" fmla="*/ 205 w 732"/>
                    <a:gd name="T7" fmla="*/ 66 h 159"/>
                    <a:gd name="T8" fmla="*/ 370 w 732"/>
                    <a:gd name="T9" fmla="*/ 74 h 159"/>
                    <a:gd name="T10" fmla="*/ 573 w 732"/>
                    <a:gd name="T11" fmla="*/ 135 h 159"/>
                    <a:gd name="T12" fmla="*/ 732 w 732"/>
                    <a:gd name="T13" fmla="*/ 135 h 159"/>
                    <a:gd name="T14" fmla="*/ 716 w 732"/>
                    <a:gd name="T15" fmla="*/ 155 h 159"/>
                    <a:gd name="T16" fmla="*/ 558 w 732"/>
                    <a:gd name="T17" fmla="*/ 159 h 159"/>
                    <a:gd name="T18" fmla="*/ 353 w 732"/>
                    <a:gd name="T19" fmla="*/ 94 h 159"/>
                    <a:gd name="T20" fmla="*/ 188 w 732"/>
                    <a:gd name="T21" fmla="*/ 89 h 159"/>
                    <a:gd name="T22" fmla="*/ 103 w 732"/>
                    <a:gd name="T23" fmla="*/ 103 h 159"/>
                    <a:gd name="T24" fmla="*/ 0 w 732"/>
                    <a:gd name="T25" fmla="*/ 10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32" h="159">
                      <a:moveTo>
                        <a:pt x="0" y="10"/>
                      </a:moveTo>
                      <a:lnTo>
                        <a:pt x="29" y="0"/>
                      </a:lnTo>
                      <a:cubicBezTo>
                        <a:pt x="49" y="11"/>
                        <a:pt x="91" y="67"/>
                        <a:pt x="120" y="78"/>
                      </a:cubicBezTo>
                      <a:cubicBezTo>
                        <a:pt x="149" y="89"/>
                        <a:pt x="164" y="66"/>
                        <a:pt x="205" y="66"/>
                      </a:cubicBezTo>
                      <a:lnTo>
                        <a:pt x="370" y="74"/>
                      </a:lnTo>
                      <a:lnTo>
                        <a:pt x="573" y="135"/>
                      </a:lnTo>
                      <a:lnTo>
                        <a:pt x="732" y="135"/>
                      </a:lnTo>
                      <a:lnTo>
                        <a:pt x="716" y="155"/>
                      </a:lnTo>
                      <a:lnTo>
                        <a:pt x="558" y="159"/>
                      </a:lnTo>
                      <a:lnTo>
                        <a:pt x="353" y="94"/>
                      </a:lnTo>
                      <a:lnTo>
                        <a:pt x="188" y="89"/>
                      </a:lnTo>
                      <a:cubicBezTo>
                        <a:pt x="147" y="90"/>
                        <a:pt x="134" y="116"/>
                        <a:pt x="103" y="103"/>
                      </a:cubicBezTo>
                      <a:lnTo>
                        <a:pt x="0" y="1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>
                        <a:gamma/>
                        <a:tint val="0"/>
                        <a:invGamma/>
                      </a:srgbClr>
                    </a:gs>
                    <a:gs pos="50000">
                      <a:srgbClr val="000000"/>
                    </a:gs>
                    <a:gs pos="100000">
                      <a:srgbClr val="000000">
                        <a:gamma/>
                        <a:tint val="0"/>
                        <a:invGamma/>
                      </a:srgbClr>
                    </a:gs>
                  </a:gsLst>
                  <a:lin ang="189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</p:grpSp>
          <p:grpSp>
            <p:nvGrpSpPr>
              <p:cNvPr id="19" name="Group 35"/>
              <p:cNvGrpSpPr>
                <a:grpSpLocks/>
              </p:cNvGrpSpPr>
              <p:nvPr/>
            </p:nvGrpSpPr>
            <p:grpSpPr bwMode="auto">
              <a:xfrm>
                <a:off x="2483" y="7253"/>
                <a:ext cx="106" cy="102"/>
                <a:chOff x="2489" y="7256"/>
                <a:chExt cx="106" cy="99"/>
              </a:xfrm>
            </p:grpSpPr>
            <p:sp>
              <p:nvSpPr>
                <p:cNvPr id="21" name="Oval 38"/>
                <p:cNvSpPr>
                  <a:spLocks noChangeArrowheads="1"/>
                </p:cNvSpPr>
                <p:nvPr/>
              </p:nvSpPr>
              <p:spPr bwMode="auto">
                <a:xfrm>
                  <a:off x="2507" y="7256"/>
                  <a:ext cx="88" cy="99"/>
                </a:xfrm>
                <a:prstGeom prst="ellipse">
                  <a:avLst/>
                </a:prstGeom>
                <a:solidFill>
                  <a:srgbClr val="969696"/>
                </a:soli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2" name="Oval 37"/>
                <p:cNvSpPr>
                  <a:spLocks noChangeArrowheads="1"/>
                </p:cNvSpPr>
                <p:nvPr/>
              </p:nvSpPr>
              <p:spPr bwMode="auto">
                <a:xfrm>
                  <a:off x="2489" y="7256"/>
                  <a:ext cx="88" cy="99"/>
                </a:xfrm>
                <a:prstGeom prst="ellipse">
                  <a:avLst/>
                </a:prstGeom>
                <a:solidFill>
                  <a:srgbClr val="969696"/>
                </a:soli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3" name="Line 36"/>
                <p:cNvSpPr>
                  <a:spLocks noChangeShapeType="1"/>
                </p:cNvSpPr>
                <p:nvPr/>
              </p:nvSpPr>
              <p:spPr bwMode="auto">
                <a:xfrm flipH="1" flipV="1">
                  <a:off x="2526" y="7256"/>
                  <a:ext cx="34" cy="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</p:grpSp>
          <p:sp>
            <p:nvSpPr>
              <p:cNvPr id="20" name="Oval 34"/>
              <p:cNvSpPr>
                <a:spLocks noChangeAspect="1" noChangeArrowheads="1"/>
              </p:cNvSpPr>
              <p:nvPr/>
            </p:nvSpPr>
            <p:spPr bwMode="auto">
              <a:xfrm>
                <a:off x="4811" y="8076"/>
                <a:ext cx="119" cy="119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75686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</p:grpSp>
        <p:sp>
          <p:nvSpPr>
            <p:cNvPr id="9" name="Freeform 16"/>
            <p:cNvSpPr>
              <a:spLocks/>
            </p:cNvSpPr>
            <p:nvPr/>
          </p:nvSpPr>
          <p:spPr bwMode="auto">
            <a:xfrm>
              <a:off x="2961380" y="3620"/>
              <a:ext cx="175282" cy="63"/>
            </a:xfrm>
            <a:custGeom>
              <a:avLst/>
              <a:gdLst>
                <a:gd name="T0" fmla="*/ 9 w 276"/>
                <a:gd name="T1" fmla="*/ 0 h 63"/>
                <a:gd name="T2" fmla="*/ 0 w 276"/>
                <a:gd name="T3" fmla="*/ 57 h 63"/>
                <a:gd name="T4" fmla="*/ 45 w 276"/>
                <a:gd name="T5" fmla="*/ 60 h 63"/>
                <a:gd name="T6" fmla="*/ 180 w 276"/>
                <a:gd name="T7" fmla="*/ 63 h 63"/>
                <a:gd name="T8" fmla="*/ 276 w 276"/>
                <a:gd name="T9" fmla="*/ 63 h 63"/>
                <a:gd name="T10" fmla="*/ 264 w 276"/>
                <a:gd name="T11" fmla="*/ 0 h 63"/>
                <a:gd name="T12" fmla="*/ 201 w 276"/>
                <a:gd name="T13" fmla="*/ 6 h 63"/>
                <a:gd name="T14" fmla="*/ 138 w 276"/>
                <a:gd name="T15" fmla="*/ 6 h 63"/>
                <a:gd name="T16" fmla="*/ 60 w 276"/>
                <a:gd name="T17" fmla="*/ 3 h 63"/>
                <a:gd name="T18" fmla="*/ 9 w 276"/>
                <a:gd name="T19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6" h="63">
                  <a:moveTo>
                    <a:pt x="9" y="0"/>
                  </a:moveTo>
                  <a:lnTo>
                    <a:pt x="0" y="57"/>
                  </a:lnTo>
                  <a:lnTo>
                    <a:pt x="45" y="60"/>
                  </a:lnTo>
                  <a:lnTo>
                    <a:pt x="180" y="63"/>
                  </a:lnTo>
                  <a:lnTo>
                    <a:pt x="276" y="63"/>
                  </a:lnTo>
                  <a:lnTo>
                    <a:pt x="264" y="0"/>
                  </a:lnTo>
                  <a:lnTo>
                    <a:pt x="201" y="6"/>
                  </a:lnTo>
                  <a:cubicBezTo>
                    <a:pt x="180" y="7"/>
                    <a:pt x="161" y="6"/>
                    <a:pt x="138" y="6"/>
                  </a:cubicBezTo>
                  <a:cubicBezTo>
                    <a:pt x="115" y="6"/>
                    <a:pt x="81" y="4"/>
                    <a:pt x="60" y="3"/>
                  </a:cubicBezTo>
                  <a:cubicBezTo>
                    <a:pt x="39" y="2"/>
                    <a:pt x="9" y="0"/>
                    <a:pt x="9" y="0"/>
                  </a:cubicBezTo>
                  <a:close/>
                </a:path>
              </a:pathLst>
            </a:custGeom>
            <a:solidFill>
              <a:srgbClr val="EAEAEA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0" name="Line 15"/>
            <p:cNvSpPr>
              <a:spLocks noChangeShapeType="1"/>
            </p:cNvSpPr>
            <p:nvPr/>
          </p:nvSpPr>
          <p:spPr bwMode="auto">
            <a:xfrm>
              <a:off x="3038225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1" name="Line 14"/>
            <p:cNvSpPr>
              <a:spLocks noChangeShapeType="1"/>
            </p:cNvSpPr>
            <p:nvPr/>
          </p:nvSpPr>
          <p:spPr bwMode="auto">
            <a:xfrm>
              <a:off x="3055372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3072520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3089667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3107449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5" name="Line 10"/>
            <p:cNvSpPr>
              <a:spLocks noChangeShapeType="1"/>
            </p:cNvSpPr>
            <p:nvPr/>
          </p:nvSpPr>
          <p:spPr bwMode="auto">
            <a:xfrm>
              <a:off x="3003931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6" name="Line 9"/>
            <p:cNvSpPr>
              <a:spLocks noChangeShapeType="1"/>
            </p:cNvSpPr>
            <p:nvPr/>
          </p:nvSpPr>
          <p:spPr bwMode="auto">
            <a:xfrm>
              <a:off x="3021078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>
              <a:off x="4703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</p:grpSp>
      <p:cxnSp>
        <p:nvCxnSpPr>
          <p:cNvPr id="331" name="直接连接符 330"/>
          <p:cNvCxnSpPr>
            <a:stCxn id="269" idx="0"/>
            <a:endCxn id="332" idx="0"/>
          </p:cNvCxnSpPr>
          <p:nvPr/>
        </p:nvCxnSpPr>
        <p:spPr>
          <a:xfrm flipH="1">
            <a:off x="7576067" y="2713920"/>
            <a:ext cx="857920" cy="62330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TextBox 331"/>
          <p:cNvSpPr txBox="1"/>
          <p:nvPr/>
        </p:nvSpPr>
        <p:spPr>
          <a:xfrm>
            <a:off x="6586052" y="3337223"/>
            <a:ext cx="1980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ea typeface="华文仿宋" panose="02010600040101010101" pitchFamily="2" charset="-122"/>
              </a:rPr>
              <a:t>平行光管方位调节螺丝</a:t>
            </a:r>
          </a:p>
        </p:txBody>
      </p:sp>
      <p:sp>
        <p:nvSpPr>
          <p:cNvPr id="336" name="TextBox 335"/>
          <p:cNvSpPr txBox="1"/>
          <p:nvPr/>
        </p:nvSpPr>
        <p:spPr>
          <a:xfrm>
            <a:off x="7407351" y="1791420"/>
            <a:ext cx="162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ea typeface="华文仿宋" panose="02010600040101010101" pitchFamily="2" charset="-122"/>
              </a:rPr>
              <a:t>狭缝套筒固定螺丝</a:t>
            </a:r>
          </a:p>
        </p:txBody>
      </p:sp>
      <p:cxnSp>
        <p:nvCxnSpPr>
          <p:cNvPr id="338" name="直接连接符 337"/>
          <p:cNvCxnSpPr>
            <a:stCxn id="336" idx="2"/>
            <a:endCxn id="193" idx="0"/>
          </p:cNvCxnSpPr>
          <p:nvPr/>
        </p:nvCxnSpPr>
        <p:spPr>
          <a:xfrm>
            <a:off x="8217830" y="2099197"/>
            <a:ext cx="154472" cy="18723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864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五、实验步骤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内容占位符 4"/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342900" indent="-342900">
                  <a:lnSpc>
                    <a:spcPct val="150000"/>
                  </a:lnSpc>
                  <a:spcBef>
                    <a:spcPts val="0"/>
                  </a:spcBef>
                  <a:buFont typeface="+mj-lt"/>
                  <a:buAutoNum type="arabicPeriod" startAt="9"/>
                </a:pPr>
                <a:r>
                  <a:rPr lang="zh-CN" altLang="en-US" sz="1800" dirty="0" smtClean="0">
                    <a:solidFill>
                      <a:schemeClr val="tx1"/>
                    </a:solidFill>
                  </a:rPr>
                  <a:t>测量最小偏向角</a:t>
                </a:r>
                <a:endParaRPr lang="en-US" altLang="zh-CN" sz="1800" dirty="0">
                  <a:solidFill>
                    <a:schemeClr val="tx1"/>
                  </a:solidFill>
                </a:endParaRPr>
              </a:p>
              <a:p>
                <a:pPr marL="0" indent="457200">
                  <a:lnSpc>
                    <a:spcPct val="150000"/>
                  </a:lnSpc>
                  <a:spcBef>
                    <a:spcPts val="0"/>
                  </a:spcBef>
                  <a:buNone/>
                </a:pPr>
                <a:r>
                  <a:rPr lang="zh-CN" altLang="en-US" sz="1600" dirty="0">
                    <a:solidFill>
                      <a:schemeClr val="tx1"/>
                    </a:solidFill>
                  </a:rPr>
                  <a:t>按如图所示的方位放置三棱镜，从预估出射光传播路径的逆方向裸眼观察，</a:t>
                </a:r>
                <a:r>
                  <a:rPr lang="zh-CN" altLang="en-US" sz="1600" dirty="0">
                    <a:solidFill>
                      <a:srgbClr val="FF0000"/>
                    </a:solidFill>
                  </a:rPr>
                  <a:t>找到平行光管经三棱镜所成的像</a:t>
                </a:r>
                <a:r>
                  <a:rPr lang="zh-CN" altLang="en-US" sz="1600" dirty="0">
                    <a:solidFill>
                      <a:schemeClr val="tx1"/>
                    </a:solidFill>
                  </a:rPr>
                  <a:t>；将望远镜转至与平行光管的像正对位置，可在望远镜中再次观察到单缝。</a:t>
                </a:r>
                <a:endParaRPr lang="en-US" altLang="zh-CN" sz="1600" dirty="0">
                  <a:solidFill>
                    <a:schemeClr val="tx1"/>
                  </a:solidFill>
                </a:endParaRPr>
              </a:p>
              <a:p>
                <a:pPr marL="0" indent="457200">
                  <a:lnSpc>
                    <a:spcPct val="150000"/>
                  </a:lnSpc>
                  <a:spcBef>
                    <a:spcPts val="0"/>
                  </a:spcBef>
                  <a:buNone/>
                </a:pPr>
                <a:r>
                  <a:rPr lang="zh-CN" altLang="en-US" sz="1600" dirty="0">
                    <a:solidFill>
                      <a:schemeClr val="tx1"/>
                    </a:solidFill>
                  </a:rPr>
                  <a:t>松开</a:t>
                </a:r>
                <a:r>
                  <a:rPr lang="zh-CN" altLang="en-US" sz="1600" dirty="0">
                    <a:solidFill>
                      <a:srgbClr val="FF0000"/>
                    </a:solidFill>
                  </a:rPr>
                  <a:t>游标盘固定螺丝</a:t>
                </a:r>
                <a:r>
                  <a:rPr lang="zh-CN" altLang="en-US" sz="1600" dirty="0">
                    <a:solidFill>
                      <a:schemeClr val="tx1"/>
                    </a:solidFill>
                  </a:rPr>
                  <a:t>，缓慢</a:t>
                </a:r>
                <a:r>
                  <a:rPr lang="zh-CN" altLang="en-US" sz="1600" b="1" dirty="0">
                    <a:solidFill>
                      <a:srgbClr val="FF0000"/>
                    </a:solidFill>
                  </a:rPr>
                  <a:t>转动游标盘</a:t>
                </a:r>
                <a:r>
                  <a:rPr lang="zh-CN" altLang="en-US" sz="1600" dirty="0">
                    <a:solidFill>
                      <a:schemeClr val="tx1"/>
                    </a:solidFill>
                  </a:rPr>
                  <a:t>（载物台一起转动），使望远镜中的“单缝”向偏向角减小的方向移动，直至到达拐点位置，</a:t>
                </a:r>
                <a:r>
                  <a:rPr lang="zh-CN" altLang="en-US" sz="1600" dirty="0">
                    <a:solidFill>
                      <a:srgbClr val="FF0000"/>
                    </a:solidFill>
                  </a:rPr>
                  <a:t>锁定游标盘</a:t>
                </a:r>
                <a:r>
                  <a:rPr lang="zh-CN" altLang="en-US" sz="1600" dirty="0">
                    <a:solidFill>
                      <a:schemeClr val="tx1"/>
                    </a:solidFill>
                  </a:rPr>
                  <a:t>。</a:t>
                </a:r>
                <a:endParaRPr lang="en-US" altLang="zh-CN" sz="1600" dirty="0">
                  <a:solidFill>
                    <a:schemeClr val="tx1"/>
                  </a:solidFill>
                </a:endParaRPr>
              </a:p>
              <a:p>
                <a:pPr marL="0" indent="457200">
                  <a:lnSpc>
                    <a:spcPct val="150000"/>
                  </a:lnSpc>
                  <a:spcBef>
                    <a:spcPts val="0"/>
                  </a:spcBef>
                  <a:buNone/>
                </a:pPr>
                <a:r>
                  <a:rPr lang="zh-CN" altLang="en-US" sz="1600" dirty="0">
                    <a:solidFill>
                      <a:schemeClr val="tx1"/>
                    </a:solidFill>
                  </a:rPr>
                  <a:t>调整望远镜位置，使单缝的像与竖直叉丝重合，记下左、右游标读数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𝜃</m:t>
                        </m:r>
                      </m:e>
                      <m:sub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zh-CN" altLang="en-US" sz="1600" i="1">
                        <a:solidFill>
                          <a:schemeClr val="tx1"/>
                        </a:solidFill>
                        <a:latin typeface="Cambria Math"/>
                      </a:rPr>
                      <m:t>、</m:t>
                    </m:r>
                    <m:sSubSup>
                      <m:sSubSupPr>
                        <m:ctrlPr>
                          <a:rPr lang="en-US" altLang="zh-CN" sz="16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zh-CN" altLang="en-US" sz="16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𝜃</m:t>
                        </m:r>
                      </m:e>
                      <m:sub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zh-CN" altLang="en-US" sz="1600" dirty="0">
                    <a:solidFill>
                      <a:schemeClr val="tx1"/>
                    </a:solidFill>
                  </a:rPr>
                  <a:t>；取下三棱镜，将望远镜转至正对平行光管，使单缝的像与竖直吃阿斯重合，记下左、右游标读数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𝜃</m:t>
                        </m:r>
                      </m:e>
                      <m:sub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zh-CN" altLang="en-US" sz="1600" i="1">
                        <a:solidFill>
                          <a:schemeClr val="tx1"/>
                        </a:solidFill>
                        <a:latin typeface="Cambria Math"/>
                      </a:rPr>
                      <m:t>、</m:t>
                    </m:r>
                    <m:sSubSup>
                      <m:sSubSupPr>
                        <m:ctrlP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zh-CN" alt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𝜃</m:t>
                        </m:r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′</m:t>
                        </m:r>
                      </m:e>
                      <m:sub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  <m:sup/>
                    </m:sSubSup>
                  </m:oMath>
                </a14:m>
                <a:r>
                  <a:rPr lang="zh-CN" altLang="en-US" sz="1600" dirty="0">
                    <a:solidFill>
                      <a:schemeClr val="tx1"/>
                    </a:solidFill>
                  </a:rPr>
                  <a:t>。则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𝛿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min</m:t>
                        </m:r>
                      </m:sub>
                    </m:sSub>
                    <m:r>
                      <a:rPr lang="en-US" altLang="zh-CN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altLang="zh-CN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d>
                      <m:dPr>
                        <m:begChr m:val="|"/>
                        <m:endChr m:val="|"/>
                        <m:ctrlP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CN" alt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𝜃</m:t>
                            </m:r>
                          </m:e>
                          <m:sub>
                            <m:r>
                              <a:rPr lang="en-US" altLang="zh-CN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CN" alt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𝜃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zh-CN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altLang="zh-CN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zh-CN" alt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𝜃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  <m:sup>
                            <m:r>
                              <a:rPr lang="en-US" altLang="zh-CN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sSubSup>
                          <m:sSubSupPr>
                            <m:ctrlPr>
                              <a:rPr lang="en-US" altLang="zh-CN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zh-CN" alt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𝜃</m:t>
                            </m:r>
                          </m:e>
                          <m:sub>
                            <m:r>
                              <a:rPr lang="en-US" altLang="zh-CN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zh-CN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</m:e>
                    </m:d>
                    <m:r>
                      <a:rPr lang="en-US" altLang="zh-CN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zh-CN" altLang="en-US" sz="1600" dirty="0">
                    <a:solidFill>
                      <a:schemeClr val="tx1"/>
                    </a:solidFill>
                  </a:rPr>
                  <a:t>，重复测量三次，求平均值。</a:t>
                </a:r>
                <a:endParaRPr lang="en-US" altLang="zh-CN" sz="1600" dirty="0">
                  <a:solidFill>
                    <a:schemeClr val="tx1"/>
                  </a:solidFill>
                </a:endParaRPr>
              </a:p>
              <a:p>
                <a:pPr marL="0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:endParaRPr lang="en-US" altLang="zh-CN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内容占位符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4"/>
                <a:stretch>
                  <a:fillRect l="-5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组合 6"/>
          <p:cNvGrpSpPr/>
          <p:nvPr/>
        </p:nvGrpSpPr>
        <p:grpSpPr>
          <a:xfrm>
            <a:off x="6511682" y="1891730"/>
            <a:ext cx="5145165" cy="1963098"/>
            <a:chOff x="6511682" y="2217034"/>
            <a:chExt cx="5145165" cy="1963098"/>
          </a:xfrm>
        </p:grpSpPr>
        <p:sp>
          <p:nvSpPr>
            <p:cNvPr id="8" name="等腰三角形 7"/>
            <p:cNvSpPr>
              <a:spLocks noChangeAspect="1"/>
            </p:cNvSpPr>
            <p:nvPr/>
          </p:nvSpPr>
          <p:spPr>
            <a:xfrm>
              <a:off x="9407002" y="2327405"/>
              <a:ext cx="299638" cy="8440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华文仿宋" panose="02010600040101010101" pitchFamily="2" charset="-122"/>
              </a:endParaRPr>
            </a:p>
          </p:txBody>
        </p:sp>
        <p:grpSp>
          <p:nvGrpSpPr>
            <p:cNvPr id="9" name="Group 3"/>
            <p:cNvGrpSpPr>
              <a:grpSpLocks/>
            </p:cNvGrpSpPr>
            <p:nvPr/>
          </p:nvGrpSpPr>
          <p:grpSpPr bwMode="auto">
            <a:xfrm>
              <a:off x="6511682" y="2217034"/>
              <a:ext cx="5145165" cy="1963098"/>
              <a:chOff x="4703" y="2083"/>
              <a:chExt cx="5145165" cy="3307"/>
            </a:xfrm>
          </p:grpSpPr>
          <p:sp>
            <p:nvSpPr>
              <p:cNvPr id="15" name="Oval 313"/>
              <p:cNvSpPr>
                <a:spLocks noChangeAspect="1" noChangeArrowheads="1"/>
              </p:cNvSpPr>
              <p:nvPr/>
            </p:nvSpPr>
            <p:spPr bwMode="auto">
              <a:xfrm>
                <a:off x="2986149" y="3128"/>
                <a:ext cx="75575" cy="119"/>
              </a:xfrm>
              <a:prstGeom prst="ellipse">
                <a:avLst/>
              </a:prstGeom>
              <a:solidFill>
                <a:srgbClr val="DDDDDD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  <p:grpSp>
            <p:nvGrpSpPr>
              <p:cNvPr id="16" name="Group 33"/>
              <p:cNvGrpSpPr>
                <a:grpSpLocks/>
              </p:cNvGrpSpPr>
              <p:nvPr/>
            </p:nvGrpSpPr>
            <p:grpSpPr bwMode="auto">
              <a:xfrm>
                <a:off x="1491804" y="2083"/>
                <a:ext cx="3658064" cy="3307"/>
                <a:chOff x="2471" y="7031"/>
                <a:chExt cx="5760" cy="3307"/>
              </a:xfrm>
            </p:grpSpPr>
            <p:grpSp>
              <p:nvGrpSpPr>
                <p:cNvPr id="26" name="Group 39"/>
                <p:cNvGrpSpPr>
                  <a:grpSpLocks noChangeAspect="1"/>
                </p:cNvGrpSpPr>
                <p:nvPr/>
              </p:nvGrpSpPr>
              <p:grpSpPr bwMode="auto">
                <a:xfrm>
                  <a:off x="2471" y="7031"/>
                  <a:ext cx="5760" cy="3307"/>
                  <a:chOff x="2428" y="3191"/>
                  <a:chExt cx="7198" cy="4133"/>
                </a:xfrm>
              </p:grpSpPr>
              <p:grpSp>
                <p:nvGrpSpPr>
                  <p:cNvPr id="32" name="Group 30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9206" y="3302"/>
                    <a:ext cx="420" cy="403"/>
                    <a:chOff x="9206" y="3302"/>
                    <a:chExt cx="420" cy="403"/>
                  </a:xfrm>
                </p:grpSpPr>
                <p:sp>
                  <p:nvSpPr>
                    <p:cNvPr id="299" name="AutoShape 312" descr="窄横线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16200000" flipH="1">
                      <a:off x="9245" y="3323"/>
                      <a:ext cx="402" cy="360"/>
                    </a:xfrm>
                    <a:prstGeom prst="can">
                      <a:avLst>
                        <a:gd name="adj" fmla="val 25829"/>
                      </a:avLst>
                    </a:prstGeom>
                    <a:pattFill prst="narHorz">
                      <a:fgClr>
                        <a:srgbClr val="969696"/>
                      </a:fgClr>
                      <a:bgClr>
                        <a:srgbClr val="1E1E1E"/>
                      </a:bgClr>
                    </a:patt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00" name="Freeform 311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9212" y="3302"/>
                      <a:ext cx="138" cy="195"/>
                    </a:xfrm>
                    <a:custGeom>
                      <a:avLst/>
                      <a:gdLst>
                        <a:gd name="T0" fmla="*/ 0 w 147"/>
                        <a:gd name="T1" fmla="*/ 36 h 195"/>
                        <a:gd name="T2" fmla="*/ 96 w 147"/>
                        <a:gd name="T3" fmla="*/ 0 h 195"/>
                        <a:gd name="T4" fmla="*/ 123 w 147"/>
                        <a:gd name="T5" fmla="*/ 36 h 195"/>
                        <a:gd name="T6" fmla="*/ 138 w 147"/>
                        <a:gd name="T7" fmla="*/ 84 h 195"/>
                        <a:gd name="T8" fmla="*/ 147 w 147"/>
                        <a:gd name="T9" fmla="*/ 135 h 195"/>
                        <a:gd name="T10" fmla="*/ 147 w 147"/>
                        <a:gd name="T11" fmla="*/ 195 h 195"/>
                        <a:gd name="T12" fmla="*/ 0 w 147"/>
                        <a:gd name="T13" fmla="*/ 195 h 195"/>
                        <a:gd name="T14" fmla="*/ 0 w 147"/>
                        <a:gd name="T15" fmla="*/ 36 h 19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147" h="195">
                          <a:moveTo>
                            <a:pt x="0" y="36"/>
                          </a:moveTo>
                          <a:lnTo>
                            <a:pt x="96" y="0"/>
                          </a:lnTo>
                          <a:cubicBezTo>
                            <a:pt x="116" y="0"/>
                            <a:pt x="116" y="22"/>
                            <a:pt x="123" y="36"/>
                          </a:cubicBezTo>
                          <a:cubicBezTo>
                            <a:pt x="130" y="50"/>
                            <a:pt x="134" y="68"/>
                            <a:pt x="138" y="84"/>
                          </a:cubicBezTo>
                          <a:cubicBezTo>
                            <a:pt x="142" y="100"/>
                            <a:pt x="146" y="117"/>
                            <a:pt x="147" y="135"/>
                          </a:cubicBezTo>
                          <a:lnTo>
                            <a:pt x="147" y="195"/>
                          </a:lnTo>
                          <a:lnTo>
                            <a:pt x="0" y="195"/>
                          </a:lnTo>
                          <a:lnTo>
                            <a:pt x="0" y="36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rgbClr val="C0C0C0"/>
                        </a:gs>
                        <a:gs pos="100000">
                          <a:srgbClr val="C0C0C0">
                            <a:gamma/>
                            <a:shade val="66275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01" name="Freeform 310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9206" y="3488"/>
                      <a:ext cx="147" cy="216"/>
                    </a:xfrm>
                    <a:custGeom>
                      <a:avLst/>
                      <a:gdLst>
                        <a:gd name="T0" fmla="*/ 0 w 147"/>
                        <a:gd name="T1" fmla="*/ 180 h 216"/>
                        <a:gd name="T2" fmla="*/ 90 w 147"/>
                        <a:gd name="T3" fmla="*/ 216 h 216"/>
                        <a:gd name="T4" fmla="*/ 127 w 147"/>
                        <a:gd name="T5" fmla="*/ 181 h 216"/>
                        <a:gd name="T6" fmla="*/ 139 w 147"/>
                        <a:gd name="T7" fmla="*/ 130 h 216"/>
                        <a:gd name="T8" fmla="*/ 145 w 147"/>
                        <a:gd name="T9" fmla="*/ 79 h 216"/>
                        <a:gd name="T10" fmla="*/ 147 w 147"/>
                        <a:gd name="T11" fmla="*/ 3 h 216"/>
                        <a:gd name="T12" fmla="*/ 8 w 147"/>
                        <a:gd name="T13" fmla="*/ 0 h 216"/>
                        <a:gd name="T14" fmla="*/ 0 w 147"/>
                        <a:gd name="T15" fmla="*/ 180 h 21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147" h="216">
                          <a:moveTo>
                            <a:pt x="0" y="180"/>
                          </a:moveTo>
                          <a:lnTo>
                            <a:pt x="90" y="216"/>
                          </a:lnTo>
                          <a:cubicBezTo>
                            <a:pt x="111" y="216"/>
                            <a:pt x="119" y="195"/>
                            <a:pt x="127" y="181"/>
                          </a:cubicBezTo>
                          <a:cubicBezTo>
                            <a:pt x="135" y="167"/>
                            <a:pt x="136" y="147"/>
                            <a:pt x="139" y="130"/>
                          </a:cubicBezTo>
                          <a:cubicBezTo>
                            <a:pt x="142" y="113"/>
                            <a:pt x="144" y="100"/>
                            <a:pt x="145" y="79"/>
                          </a:cubicBezTo>
                          <a:lnTo>
                            <a:pt x="147" y="3"/>
                          </a:lnTo>
                          <a:lnTo>
                            <a:pt x="8" y="0"/>
                          </a:lnTo>
                          <a:lnTo>
                            <a:pt x="0" y="180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rgbClr val="808080"/>
                        </a:gs>
                        <a:gs pos="100000">
                          <a:srgbClr val="808080">
                            <a:gamma/>
                            <a:shade val="10196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FF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02" name="Freeform 30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9215" y="3494"/>
                      <a:ext cx="135" cy="211"/>
                    </a:xfrm>
                    <a:custGeom>
                      <a:avLst/>
                      <a:gdLst>
                        <a:gd name="T0" fmla="*/ 0 w 135"/>
                        <a:gd name="T1" fmla="*/ 0 h 211"/>
                        <a:gd name="T2" fmla="*/ 0 w 135"/>
                        <a:gd name="T3" fmla="*/ 171 h 211"/>
                        <a:gd name="T4" fmla="*/ 82 w 135"/>
                        <a:gd name="T5" fmla="*/ 210 h 211"/>
                        <a:gd name="T6" fmla="*/ 118 w 135"/>
                        <a:gd name="T7" fmla="*/ 175 h 211"/>
                        <a:gd name="T8" fmla="*/ 124 w 135"/>
                        <a:gd name="T9" fmla="*/ 124 h 211"/>
                        <a:gd name="T10" fmla="*/ 132 w 135"/>
                        <a:gd name="T11" fmla="*/ 78 h 211"/>
                        <a:gd name="T12" fmla="*/ 135 w 135"/>
                        <a:gd name="T13" fmla="*/ 0 h 21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</a:cxnLst>
                      <a:rect l="0" t="0" r="r" b="b"/>
                      <a:pathLst>
                        <a:path w="135" h="211">
                          <a:moveTo>
                            <a:pt x="0" y="0"/>
                          </a:moveTo>
                          <a:lnTo>
                            <a:pt x="0" y="171"/>
                          </a:lnTo>
                          <a:lnTo>
                            <a:pt x="82" y="210"/>
                          </a:lnTo>
                          <a:cubicBezTo>
                            <a:pt x="102" y="211"/>
                            <a:pt x="111" y="189"/>
                            <a:pt x="118" y="175"/>
                          </a:cubicBezTo>
                          <a:cubicBezTo>
                            <a:pt x="125" y="161"/>
                            <a:pt x="122" y="140"/>
                            <a:pt x="124" y="124"/>
                          </a:cubicBezTo>
                          <a:cubicBezTo>
                            <a:pt x="126" y="108"/>
                            <a:pt x="130" y="99"/>
                            <a:pt x="132" y="78"/>
                          </a:cubicBezTo>
                          <a:lnTo>
                            <a:pt x="135" y="0"/>
                          </a:lnTo>
                        </a:path>
                      </a:pathLst>
                    </a:cu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gradFill rotWithShape="0">
                            <a:gsLst>
                              <a:gs pos="0">
                                <a:srgbClr val="808080"/>
                              </a:gs>
                              <a:gs pos="100000">
                                <a:srgbClr val="808080">
                                  <a:gamma/>
                                  <a:shade val="10196"/>
                                  <a:invGamma/>
                                </a:srgbClr>
                              </a:gs>
                            </a:gsLst>
                            <a:lin ang="5400000" scaled="1"/>
                          </a:gra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03" name="Line 308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228" y="3306"/>
                      <a:ext cx="81" cy="33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04" name="Line 307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9225" y="3666"/>
                      <a:ext cx="81" cy="33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grpSp>
                <p:nvGrpSpPr>
                  <p:cNvPr id="33" name="Group 30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787" y="4650"/>
                    <a:ext cx="218" cy="197"/>
                    <a:chOff x="3157" y="8707"/>
                    <a:chExt cx="218" cy="197"/>
                  </a:xfrm>
                </p:grpSpPr>
                <p:grpSp>
                  <p:nvGrpSpPr>
                    <p:cNvPr id="295" name="Group 303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3157" y="8707"/>
                      <a:ext cx="143" cy="197"/>
                      <a:chOff x="3157" y="8707"/>
                      <a:chExt cx="143" cy="197"/>
                    </a:xfrm>
                  </p:grpSpPr>
                  <p:sp>
                    <p:nvSpPr>
                      <p:cNvPr id="297" name="Oval 305" descr="窄横线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157" y="8707"/>
                        <a:ext cx="109" cy="197"/>
                      </a:xfrm>
                      <a:prstGeom prst="ellipse">
                        <a:avLst/>
                      </a:prstGeom>
                      <a:pattFill prst="narHorz">
                        <a:fgClr>
                          <a:srgbClr val="000000"/>
                        </a:fgClr>
                        <a:bgClr>
                          <a:srgbClr val="FFFFFF"/>
                        </a:bgClr>
                      </a:patt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98" name="Oval 304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191" y="8707"/>
                        <a:ext cx="109" cy="197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sp>
                  <p:nvSpPr>
                    <p:cNvPr id="296" name="AutoShape 302"/>
                    <p:cNvSpPr>
                      <a:spLocks noChangeAspect="1" noChangeArrowheads="1"/>
                    </p:cNvSpPr>
                    <p:nvPr/>
                  </p:nvSpPr>
                  <p:spPr bwMode="auto">
                    <a:xfrm flipH="1">
                      <a:off x="3241" y="8767"/>
                      <a:ext cx="134" cy="83"/>
                    </a:xfrm>
                    <a:prstGeom prst="flowChartDelay">
                      <a:avLst/>
                    </a:prstGeom>
                    <a:solidFill>
                      <a:srgbClr val="969696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grpSp>
                <p:nvGrpSpPr>
                  <p:cNvPr id="34" name="Group 298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172" y="3737"/>
                    <a:ext cx="145" cy="122"/>
                    <a:chOff x="3305" y="8708"/>
                    <a:chExt cx="252" cy="228"/>
                  </a:xfrm>
                </p:grpSpPr>
                <p:sp>
                  <p:nvSpPr>
                    <p:cNvPr id="293" name="Oval 30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347" y="8708"/>
                      <a:ext cx="210" cy="210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94" name="Oval 29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305" y="8726"/>
                      <a:ext cx="210" cy="210"/>
                    </a:xfrm>
                    <a:prstGeom prst="ellipse">
                      <a:avLst/>
                    </a:prstGeom>
                    <a:solidFill>
                      <a:srgbClr val="80808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grpSp>
                <p:nvGrpSpPr>
                  <p:cNvPr id="35" name="Group 295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100" y="4577"/>
                    <a:ext cx="252" cy="228"/>
                    <a:chOff x="3305" y="8708"/>
                    <a:chExt cx="252" cy="228"/>
                  </a:xfrm>
                </p:grpSpPr>
                <p:sp>
                  <p:nvSpPr>
                    <p:cNvPr id="291" name="Oval 29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347" y="8708"/>
                      <a:ext cx="210" cy="210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92" name="Oval 296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305" y="8726"/>
                      <a:ext cx="210" cy="210"/>
                    </a:xfrm>
                    <a:prstGeom prst="ellipse">
                      <a:avLst/>
                    </a:prstGeom>
                    <a:solidFill>
                      <a:srgbClr val="80808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sp>
                <p:nvSpPr>
                  <p:cNvPr id="36" name="Rectangle 29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820" y="5781"/>
                    <a:ext cx="285" cy="143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C0C0C0"/>
                      </a:gs>
                      <a:gs pos="100000">
                        <a:srgbClr val="C0C0C0">
                          <a:gamma/>
                          <a:shade val="66667"/>
                          <a:invGamma/>
                        </a:srgbClr>
                      </a:gs>
                    </a:gsLst>
                    <a:lin ang="27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7" name="Freeform 293"/>
                  <p:cNvSpPr>
                    <a:spLocks noChangeAspect="1"/>
                  </p:cNvSpPr>
                  <p:nvPr/>
                </p:nvSpPr>
                <p:spPr bwMode="auto">
                  <a:xfrm>
                    <a:off x="3763" y="5703"/>
                    <a:ext cx="3042" cy="1621"/>
                  </a:xfrm>
                  <a:custGeom>
                    <a:avLst/>
                    <a:gdLst>
                      <a:gd name="T0" fmla="*/ 17 w 3042"/>
                      <a:gd name="T1" fmla="*/ 657 h 1621"/>
                      <a:gd name="T2" fmla="*/ 77 w 3042"/>
                      <a:gd name="T3" fmla="*/ 393 h 1621"/>
                      <a:gd name="T4" fmla="*/ 137 w 3042"/>
                      <a:gd name="T5" fmla="*/ 258 h 1621"/>
                      <a:gd name="T6" fmla="*/ 152 w 3042"/>
                      <a:gd name="T7" fmla="*/ 183 h 1621"/>
                      <a:gd name="T8" fmla="*/ 272 w 3042"/>
                      <a:gd name="T9" fmla="*/ 108 h 1621"/>
                      <a:gd name="T10" fmla="*/ 512 w 3042"/>
                      <a:gd name="T11" fmla="*/ 123 h 1621"/>
                      <a:gd name="T12" fmla="*/ 707 w 3042"/>
                      <a:gd name="T13" fmla="*/ 168 h 1621"/>
                      <a:gd name="T14" fmla="*/ 974 w 3042"/>
                      <a:gd name="T15" fmla="*/ 186 h 1621"/>
                      <a:gd name="T16" fmla="*/ 1238 w 3042"/>
                      <a:gd name="T17" fmla="*/ 165 h 1621"/>
                      <a:gd name="T18" fmla="*/ 1265 w 3042"/>
                      <a:gd name="T19" fmla="*/ 0 h 1621"/>
                      <a:gd name="T20" fmla="*/ 1364 w 3042"/>
                      <a:gd name="T21" fmla="*/ 54 h 1621"/>
                      <a:gd name="T22" fmla="*/ 1457 w 3042"/>
                      <a:gd name="T23" fmla="*/ 87 h 1621"/>
                      <a:gd name="T24" fmla="*/ 1547 w 3042"/>
                      <a:gd name="T25" fmla="*/ 99 h 1621"/>
                      <a:gd name="T26" fmla="*/ 1703 w 3042"/>
                      <a:gd name="T27" fmla="*/ 108 h 1621"/>
                      <a:gd name="T28" fmla="*/ 1844 w 3042"/>
                      <a:gd name="T29" fmla="*/ 93 h 1621"/>
                      <a:gd name="T30" fmla="*/ 1922 w 3042"/>
                      <a:gd name="T31" fmla="*/ 72 h 1621"/>
                      <a:gd name="T32" fmla="*/ 2021 w 3042"/>
                      <a:gd name="T33" fmla="*/ 60 h 1621"/>
                      <a:gd name="T34" fmla="*/ 2081 w 3042"/>
                      <a:gd name="T35" fmla="*/ 54 h 1621"/>
                      <a:gd name="T36" fmla="*/ 2123 w 3042"/>
                      <a:gd name="T37" fmla="*/ 51 h 1621"/>
                      <a:gd name="T38" fmla="*/ 2177 w 3042"/>
                      <a:gd name="T39" fmla="*/ 108 h 1621"/>
                      <a:gd name="T40" fmla="*/ 2225 w 3042"/>
                      <a:gd name="T41" fmla="*/ 54 h 1621"/>
                      <a:gd name="T42" fmla="*/ 2429 w 3042"/>
                      <a:gd name="T43" fmla="*/ 51 h 1621"/>
                      <a:gd name="T44" fmla="*/ 2729 w 3042"/>
                      <a:gd name="T45" fmla="*/ 81 h 1621"/>
                      <a:gd name="T46" fmla="*/ 2969 w 3042"/>
                      <a:gd name="T47" fmla="*/ 186 h 1621"/>
                      <a:gd name="T48" fmla="*/ 3032 w 3042"/>
                      <a:gd name="T49" fmla="*/ 447 h 1621"/>
                      <a:gd name="T50" fmla="*/ 2912 w 3042"/>
                      <a:gd name="T51" fmla="*/ 468 h 1621"/>
                      <a:gd name="T52" fmla="*/ 2777 w 3042"/>
                      <a:gd name="T53" fmla="*/ 447 h 1621"/>
                      <a:gd name="T54" fmla="*/ 2507 w 3042"/>
                      <a:gd name="T55" fmla="*/ 633 h 1621"/>
                      <a:gd name="T56" fmla="*/ 2429 w 3042"/>
                      <a:gd name="T57" fmla="*/ 981 h 1621"/>
                      <a:gd name="T58" fmla="*/ 2519 w 3042"/>
                      <a:gd name="T59" fmla="*/ 1296 h 1621"/>
                      <a:gd name="T60" fmla="*/ 2462 w 3042"/>
                      <a:gd name="T61" fmla="*/ 1503 h 1621"/>
                      <a:gd name="T62" fmla="*/ 2279 w 3042"/>
                      <a:gd name="T63" fmla="*/ 1611 h 1621"/>
                      <a:gd name="T64" fmla="*/ 1997 w 3042"/>
                      <a:gd name="T65" fmla="*/ 1563 h 1621"/>
                      <a:gd name="T66" fmla="*/ 1802 w 3042"/>
                      <a:gd name="T67" fmla="*/ 1473 h 1621"/>
                      <a:gd name="T68" fmla="*/ 1727 w 3042"/>
                      <a:gd name="T69" fmla="*/ 1383 h 1621"/>
                      <a:gd name="T70" fmla="*/ 1682 w 3042"/>
                      <a:gd name="T71" fmla="*/ 1248 h 1621"/>
                      <a:gd name="T72" fmla="*/ 1469 w 3042"/>
                      <a:gd name="T73" fmla="*/ 966 h 1621"/>
                      <a:gd name="T74" fmla="*/ 1019 w 3042"/>
                      <a:gd name="T75" fmla="*/ 726 h 1621"/>
                      <a:gd name="T76" fmla="*/ 449 w 3042"/>
                      <a:gd name="T77" fmla="*/ 696 h 1621"/>
                      <a:gd name="T78" fmla="*/ 179 w 3042"/>
                      <a:gd name="T79" fmla="*/ 741 h 1621"/>
                      <a:gd name="T80" fmla="*/ 17 w 3042"/>
                      <a:gd name="T81" fmla="*/ 657 h 16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</a:cxnLst>
                    <a:rect l="0" t="0" r="r" b="b"/>
                    <a:pathLst>
                      <a:path w="3042" h="1621">
                        <a:moveTo>
                          <a:pt x="17" y="657"/>
                        </a:moveTo>
                        <a:cubicBezTo>
                          <a:pt x="0" y="599"/>
                          <a:pt x="57" y="459"/>
                          <a:pt x="77" y="393"/>
                        </a:cubicBezTo>
                        <a:cubicBezTo>
                          <a:pt x="97" y="327"/>
                          <a:pt x="125" y="293"/>
                          <a:pt x="137" y="258"/>
                        </a:cubicBezTo>
                        <a:cubicBezTo>
                          <a:pt x="149" y="223"/>
                          <a:pt x="130" y="208"/>
                          <a:pt x="152" y="183"/>
                        </a:cubicBezTo>
                        <a:cubicBezTo>
                          <a:pt x="174" y="158"/>
                          <a:pt x="212" y="118"/>
                          <a:pt x="272" y="108"/>
                        </a:cubicBezTo>
                        <a:cubicBezTo>
                          <a:pt x="332" y="98"/>
                          <a:pt x="440" y="113"/>
                          <a:pt x="512" y="123"/>
                        </a:cubicBezTo>
                        <a:cubicBezTo>
                          <a:pt x="584" y="133"/>
                          <a:pt x="630" y="158"/>
                          <a:pt x="707" y="168"/>
                        </a:cubicBezTo>
                        <a:cubicBezTo>
                          <a:pt x="784" y="178"/>
                          <a:pt x="886" y="186"/>
                          <a:pt x="974" y="186"/>
                        </a:cubicBezTo>
                        <a:cubicBezTo>
                          <a:pt x="1062" y="186"/>
                          <a:pt x="1190" y="196"/>
                          <a:pt x="1238" y="165"/>
                        </a:cubicBezTo>
                        <a:lnTo>
                          <a:pt x="1265" y="0"/>
                        </a:lnTo>
                        <a:lnTo>
                          <a:pt x="1364" y="54"/>
                        </a:lnTo>
                        <a:lnTo>
                          <a:pt x="1457" y="87"/>
                        </a:lnTo>
                        <a:lnTo>
                          <a:pt x="1547" y="99"/>
                        </a:lnTo>
                        <a:cubicBezTo>
                          <a:pt x="1588" y="102"/>
                          <a:pt x="1654" y="109"/>
                          <a:pt x="1703" y="108"/>
                        </a:cubicBezTo>
                        <a:cubicBezTo>
                          <a:pt x="1752" y="107"/>
                          <a:pt x="1808" y="99"/>
                          <a:pt x="1844" y="93"/>
                        </a:cubicBezTo>
                        <a:cubicBezTo>
                          <a:pt x="1880" y="87"/>
                          <a:pt x="1893" y="77"/>
                          <a:pt x="1922" y="72"/>
                        </a:cubicBezTo>
                        <a:cubicBezTo>
                          <a:pt x="1951" y="67"/>
                          <a:pt x="1995" y="63"/>
                          <a:pt x="2021" y="60"/>
                        </a:cubicBezTo>
                        <a:cubicBezTo>
                          <a:pt x="2047" y="57"/>
                          <a:pt x="2064" y="56"/>
                          <a:pt x="2081" y="54"/>
                        </a:cubicBezTo>
                        <a:lnTo>
                          <a:pt x="2123" y="51"/>
                        </a:lnTo>
                        <a:lnTo>
                          <a:pt x="2177" y="108"/>
                        </a:lnTo>
                        <a:lnTo>
                          <a:pt x="2225" y="54"/>
                        </a:lnTo>
                        <a:cubicBezTo>
                          <a:pt x="2267" y="44"/>
                          <a:pt x="2345" y="47"/>
                          <a:pt x="2429" y="51"/>
                        </a:cubicBezTo>
                        <a:cubicBezTo>
                          <a:pt x="2513" y="55"/>
                          <a:pt x="2639" y="59"/>
                          <a:pt x="2729" y="81"/>
                        </a:cubicBezTo>
                        <a:cubicBezTo>
                          <a:pt x="2819" y="103"/>
                          <a:pt x="2919" y="125"/>
                          <a:pt x="2969" y="186"/>
                        </a:cubicBezTo>
                        <a:cubicBezTo>
                          <a:pt x="3019" y="247"/>
                          <a:pt x="3042" y="400"/>
                          <a:pt x="3032" y="447"/>
                        </a:cubicBezTo>
                        <a:cubicBezTo>
                          <a:pt x="3022" y="494"/>
                          <a:pt x="2954" y="468"/>
                          <a:pt x="2912" y="468"/>
                        </a:cubicBezTo>
                        <a:cubicBezTo>
                          <a:pt x="2870" y="468"/>
                          <a:pt x="2844" y="420"/>
                          <a:pt x="2777" y="447"/>
                        </a:cubicBezTo>
                        <a:cubicBezTo>
                          <a:pt x="2710" y="474"/>
                          <a:pt x="2565" y="544"/>
                          <a:pt x="2507" y="633"/>
                        </a:cubicBezTo>
                        <a:cubicBezTo>
                          <a:pt x="2449" y="722"/>
                          <a:pt x="2427" y="871"/>
                          <a:pt x="2429" y="981"/>
                        </a:cubicBezTo>
                        <a:cubicBezTo>
                          <a:pt x="2431" y="1091"/>
                          <a:pt x="2514" y="1209"/>
                          <a:pt x="2519" y="1296"/>
                        </a:cubicBezTo>
                        <a:cubicBezTo>
                          <a:pt x="2524" y="1383"/>
                          <a:pt x="2502" y="1451"/>
                          <a:pt x="2462" y="1503"/>
                        </a:cubicBezTo>
                        <a:cubicBezTo>
                          <a:pt x="2422" y="1555"/>
                          <a:pt x="2357" y="1601"/>
                          <a:pt x="2279" y="1611"/>
                        </a:cubicBezTo>
                        <a:cubicBezTo>
                          <a:pt x="2201" y="1621"/>
                          <a:pt x="2076" y="1586"/>
                          <a:pt x="1997" y="1563"/>
                        </a:cubicBezTo>
                        <a:cubicBezTo>
                          <a:pt x="1918" y="1540"/>
                          <a:pt x="1847" y="1503"/>
                          <a:pt x="1802" y="1473"/>
                        </a:cubicBezTo>
                        <a:cubicBezTo>
                          <a:pt x="1757" y="1443"/>
                          <a:pt x="1747" y="1421"/>
                          <a:pt x="1727" y="1383"/>
                        </a:cubicBezTo>
                        <a:cubicBezTo>
                          <a:pt x="1707" y="1345"/>
                          <a:pt x="1725" y="1317"/>
                          <a:pt x="1682" y="1248"/>
                        </a:cubicBezTo>
                        <a:cubicBezTo>
                          <a:pt x="1639" y="1179"/>
                          <a:pt x="1579" y="1053"/>
                          <a:pt x="1469" y="966"/>
                        </a:cubicBezTo>
                        <a:cubicBezTo>
                          <a:pt x="1359" y="879"/>
                          <a:pt x="1189" y="771"/>
                          <a:pt x="1019" y="726"/>
                        </a:cubicBezTo>
                        <a:cubicBezTo>
                          <a:pt x="849" y="681"/>
                          <a:pt x="589" y="693"/>
                          <a:pt x="449" y="696"/>
                        </a:cubicBezTo>
                        <a:cubicBezTo>
                          <a:pt x="309" y="699"/>
                          <a:pt x="251" y="748"/>
                          <a:pt x="179" y="741"/>
                        </a:cubicBezTo>
                        <a:cubicBezTo>
                          <a:pt x="107" y="734"/>
                          <a:pt x="34" y="715"/>
                          <a:pt x="17" y="657"/>
                        </a:cubicBez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8" name="Freeform 292"/>
                  <p:cNvSpPr>
                    <a:spLocks noChangeAspect="1"/>
                  </p:cNvSpPr>
                  <p:nvPr/>
                </p:nvSpPr>
                <p:spPr bwMode="auto">
                  <a:xfrm>
                    <a:off x="3898" y="5811"/>
                    <a:ext cx="1162" cy="277"/>
                  </a:xfrm>
                  <a:custGeom>
                    <a:avLst/>
                    <a:gdLst>
                      <a:gd name="T0" fmla="*/ 182 w 1162"/>
                      <a:gd name="T1" fmla="*/ 270 h 277"/>
                      <a:gd name="T2" fmla="*/ 17 w 1162"/>
                      <a:gd name="T3" fmla="*/ 225 h 277"/>
                      <a:gd name="T4" fmla="*/ 77 w 1162"/>
                      <a:gd name="T5" fmla="*/ 60 h 277"/>
                      <a:gd name="T6" fmla="*/ 482 w 1162"/>
                      <a:gd name="T7" fmla="*/ 0 h 277"/>
                      <a:gd name="T8" fmla="*/ 677 w 1162"/>
                      <a:gd name="T9" fmla="*/ 60 h 277"/>
                      <a:gd name="T10" fmla="*/ 917 w 1162"/>
                      <a:gd name="T11" fmla="*/ 45 h 277"/>
                      <a:gd name="T12" fmla="*/ 1142 w 1162"/>
                      <a:gd name="T13" fmla="*/ 75 h 277"/>
                      <a:gd name="T14" fmla="*/ 1037 w 1162"/>
                      <a:gd name="T15" fmla="*/ 120 h 277"/>
                      <a:gd name="T16" fmla="*/ 707 w 1162"/>
                      <a:gd name="T17" fmla="*/ 225 h 277"/>
                      <a:gd name="T18" fmla="*/ 362 w 1162"/>
                      <a:gd name="T19" fmla="*/ 270 h 277"/>
                      <a:gd name="T20" fmla="*/ 182 w 1162"/>
                      <a:gd name="T21" fmla="*/ 270 h 2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162" h="277">
                        <a:moveTo>
                          <a:pt x="182" y="270"/>
                        </a:moveTo>
                        <a:cubicBezTo>
                          <a:pt x="125" y="263"/>
                          <a:pt x="34" y="260"/>
                          <a:pt x="17" y="225"/>
                        </a:cubicBezTo>
                        <a:cubicBezTo>
                          <a:pt x="0" y="190"/>
                          <a:pt x="0" y="97"/>
                          <a:pt x="77" y="60"/>
                        </a:cubicBezTo>
                        <a:cubicBezTo>
                          <a:pt x="154" y="23"/>
                          <a:pt x="382" y="0"/>
                          <a:pt x="482" y="0"/>
                        </a:cubicBezTo>
                        <a:cubicBezTo>
                          <a:pt x="582" y="0"/>
                          <a:pt x="605" y="53"/>
                          <a:pt x="677" y="60"/>
                        </a:cubicBezTo>
                        <a:cubicBezTo>
                          <a:pt x="749" y="67"/>
                          <a:pt x="840" y="43"/>
                          <a:pt x="917" y="45"/>
                        </a:cubicBezTo>
                        <a:cubicBezTo>
                          <a:pt x="994" y="47"/>
                          <a:pt x="1122" y="63"/>
                          <a:pt x="1142" y="75"/>
                        </a:cubicBezTo>
                        <a:cubicBezTo>
                          <a:pt x="1162" y="87"/>
                          <a:pt x="1109" y="95"/>
                          <a:pt x="1037" y="120"/>
                        </a:cubicBezTo>
                        <a:cubicBezTo>
                          <a:pt x="965" y="145"/>
                          <a:pt x="819" y="200"/>
                          <a:pt x="707" y="225"/>
                        </a:cubicBezTo>
                        <a:cubicBezTo>
                          <a:pt x="595" y="250"/>
                          <a:pt x="449" y="263"/>
                          <a:pt x="362" y="270"/>
                        </a:cubicBezTo>
                        <a:cubicBezTo>
                          <a:pt x="275" y="277"/>
                          <a:pt x="219" y="270"/>
                          <a:pt x="182" y="270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C0C0C0">
                          <a:gamma/>
                          <a:shade val="36471"/>
                          <a:invGamma/>
                        </a:srgbClr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9" name="Freeform 291"/>
                  <p:cNvSpPr>
                    <a:spLocks noChangeAspect="1"/>
                  </p:cNvSpPr>
                  <p:nvPr/>
                </p:nvSpPr>
                <p:spPr bwMode="auto">
                  <a:xfrm>
                    <a:off x="4080" y="6261"/>
                    <a:ext cx="1440" cy="390"/>
                  </a:xfrm>
                  <a:custGeom>
                    <a:avLst/>
                    <a:gdLst>
                      <a:gd name="T0" fmla="*/ 0 w 1440"/>
                      <a:gd name="T1" fmla="*/ 30 h 390"/>
                      <a:gd name="T2" fmla="*/ 870 w 1440"/>
                      <a:gd name="T3" fmla="*/ 60 h 390"/>
                      <a:gd name="T4" fmla="*/ 1440 w 1440"/>
                      <a:gd name="T5" fmla="*/ 390 h 39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1440" h="390">
                        <a:moveTo>
                          <a:pt x="0" y="30"/>
                        </a:moveTo>
                        <a:cubicBezTo>
                          <a:pt x="315" y="15"/>
                          <a:pt x="630" y="0"/>
                          <a:pt x="870" y="60"/>
                        </a:cubicBezTo>
                        <a:cubicBezTo>
                          <a:pt x="1110" y="120"/>
                          <a:pt x="1345" y="335"/>
                          <a:pt x="1440" y="39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40" name="Freeform 290"/>
                  <p:cNvSpPr>
                    <a:spLocks noChangeAspect="1"/>
                  </p:cNvSpPr>
                  <p:nvPr/>
                </p:nvSpPr>
                <p:spPr bwMode="auto">
                  <a:xfrm>
                    <a:off x="4095" y="6201"/>
                    <a:ext cx="1440" cy="390"/>
                  </a:xfrm>
                  <a:custGeom>
                    <a:avLst/>
                    <a:gdLst>
                      <a:gd name="T0" fmla="*/ 0 w 1440"/>
                      <a:gd name="T1" fmla="*/ 30 h 390"/>
                      <a:gd name="T2" fmla="*/ 870 w 1440"/>
                      <a:gd name="T3" fmla="*/ 60 h 390"/>
                      <a:gd name="T4" fmla="*/ 1440 w 1440"/>
                      <a:gd name="T5" fmla="*/ 390 h 39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1440" h="390">
                        <a:moveTo>
                          <a:pt x="0" y="30"/>
                        </a:moveTo>
                        <a:cubicBezTo>
                          <a:pt x="315" y="15"/>
                          <a:pt x="630" y="0"/>
                          <a:pt x="870" y="60"/>
                        </a:cubicBezTo>
                        <a:cubicBezTo>
                          <a:pt x="1110" y="120"/>
                          <a:pt x="1345" y="335"/>
                          <a:pt x="1440" y="39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41" name="Freeform 289"/>
                  <p:cNvSpPr>
                    <a:spLocks noChangeAspect="1"/>
                  </p:cNvSpPr>
                  <p:nvPr/>
                </p:nvSpPr>
                <p:spPr bwMode="auto">
                  <a:xfrm>
                    <a:off x="4110" y="6231"/>
                    <a:ext cx="1440" cy="390"/>
                  </a:xfrm>
                  <a:custGeom>
                    <a:avLst/>
                    <a:gdLst>
                      <a:gd name="T0" fmla="*/ 0 w 1440"/>
                      <a:gd name="T1" fmla="*/ 30 h 390"/>
                      <a:gd name="T2" fmla="*/ 870 w 1440"/>
                      <a:gd name="T3" fmla="*/ 60 h 390"/>
                      <a:gd name="T4" fmla="*/ 1440 w 1440"/>
                      <a:gd name="T5" fmla="*/ 390 h 39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1440" h="390">
                        <a:moveTo>
                          <a:pt x="0" y="30"/>
                        </a:moveTo>
                        <a:cubicBezTo>
                          <a:pt x="315" y="15"/>
                          <a:pt x="630" y="0"/>
                          <a:pt x="870" y="60"/>
                        </a:cubicBezTo>
                        <a:cubicBezTo>
                          <a:pt x="1110" y="120"/>
                          <a:pt x="1345" y="335"/>
                          <a:pt x="1440" y="39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42" name="Freeform 288"/>
                  <p:cNvSpPr>
                    <a:spLocks noChangeAspect="1"/>
                  </p:cNvSpPr>
                  <p:nvPr/>
                </p:nvSpPr>
                <p:spPr bwMode="auto">
                  <a:xfrm>
                    <a:off x="4140" y="6321"/>
                    <a:ext cx="1440" cy="405"/>
                  </a:xfrm>
                  <a:custGeom>
                    <a:avLst/>
                    <a:gdLst>
                      <a:gd name="T0" fmla="*/ 0 w 1440"/>
                      <a:gd name="T1" fmla="*/ 15 h 405"/>
                      <a:gd name="T2" fmla="*/ 345 w 1440"/>
                      <a:gd name="T3" fmla="*/ 0 h 405"/>
                      <a:gd name="T4" fmla="*/ 510 w 1440"/>
                      <a:gd name="T5" fmla="*/ 15 h 405"/>
                      <a:gd name="T6" fmla="*/ 870 w 1440"/>
                      <a:gd name="T7" fmla="*/ 75 h 405"/>
                      <a:gd name="T8" fmla="*/ 1200 w 1440"/>
                      <a:gd name="T9" fmla="*/ 240 h 405"/>
                      <a:gd name="T10" fmla="*/ 1440 w 1440"/>
                      <a:gd name="T11" fmla="*/ 405 h 4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440" h="405">
                        <a:moveTo>
                          <a:pt x="0" y="15"/>
                        </a:moveTo>
                        <a:cubicBezTo>
                          <a:pt x="57" y="13"/>
                          <a:pt x="260" y="0"/>
                          <a:pt x="345" y="0"/>
                        </a:cubicBezTo>
                        <a:cubicBezTo>
                          <a:pt x="430" y="0"/>
                          <a:pt x="423" y="3"/>
                          <a:pt x="510" y="15"/>
                        </a:cubicBezTo>
                        <a:cubicBezTo>
                          <a:pt x="597" y="27"/>
                          <a:pt x="755" y="37"/>
                          <a:pt x="870" y="75"/>
                        </a:cubicBezTo>
                        <a:cubicBezTo>
                          <a:pt x="985" y="113"/>
                          <a:pt x="1105" y="185"/>
                          <a:pt x="1200" y="240"/>
                        </a:cubicBezTo>
                        <a:cubicBezTo>
                          <a:pt x="1295" y="295"/>
                          <a:pt x="1390" y="371"/>
                          <a:pt x="1440" y="405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43" name="Freeform 287"/>
                  <p:cNvSpPr>
                    <a:spLocks noChangeAspect="1"/>
                  </p:cNvSpPr>
                  <p:nvPr/>
                </p:nvSpPr>
                <p:spPr bwMode="auto">
                  <a:xfrm>
                    <a:off x="5130" y="6471"/>
                    <a:ext cx="585" cy="585"/>
                  </a:xfrm>
                  <a:custGeom>
                    <a:avLst/>
                    <a:gdLst>
                      <a:gd name="T0" fmla="*/ 0 w 585"/>
                      <a:gd name="T1" fmla="*/ 0 h 585"/>
                      <a:gd name="T2" fmla="*/ 150 w 585"/>
                      <a:gd name="T3" fmla="*/ 105 h 585"/>
                      <a:gd name="T4" fmla="*/ 345 w 585"/>
                      <a:gd name="T5" fmla="*/ 240 h 585"/>
                      <a:gd name="T6" fmla="*/ 585 w 585"/>
                      <a:gd name="T7" fmla="*/ 585 h 5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585" h="585">
                        <a:moveTo>
                          <a:pt x="0" y="0"/>
                        </a:moveTo>
                        <a:cubicBezTo>
                          <a:pt x="25" y="17"/>
                          <a:pt x="93" y="65"/>
                          <a:pt x="150" y="105"/>
                        </a:cubicBezTo>
                        <a:cubicBezTo>
                          <a:pt x="207" y="145"/>
                          <a:pt x="272" y="160"/>
                          <a:pt x="345" y="240"/>
                        </a:cubicBezTo>
                        <a:cubicBezTo>
                          <a:pt x="418" y="320"/>
                          <a:pt x="535" y="513"/>
                          <a:pt x="585" y="585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44" name="Arc 286"/>
                  <p:cNvSpPr>
                    <a:spLocks noChangeAspect="1"/>
                  </p:cNvSpPr>
                  <p:nvPr/>
                </p:nvSpPr>
                <p:spPr bwMode="auto">
                  <a:xfrm flipV="1">
                    <a:off x="5016" y="5772"/>
                    <a:ext cx="932" cy="186"/>
                  </a:xfrm>
                  <a:custGeom>
                    <a:avLst/>
                    <a:gdLst>
                      <a:gd name="G0" fmla="+- 20600 0 0"/>
                      <a:gd name="G1" fmla="+- 21600 0 0"/>
                      <a:gd name="G2" fmla="+- 21600 0 0"/>
                      <a:gd name="T0" fmla="*/ 0 w 42200"/>
                      <a:gd name="T1" fmla="*/ 15105 h 21600"/>
                      <a:gd name="T2" fmla="*/ 42200 w 42200"/>
                      <a:gd name="T3" fmla="*/ 21480 h 21600"/>
                      <a:gd name="T4" fmla="*/ 20600 w 422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2200" h="21600" fill="none" extrusionOk="0">
                        <a:moveTo>
                          <a:pt x="-1" y="15104"/>
                        </a:moveTo>
                        <a:cubicBezTo>
                          <a:pt x="2834" y="6113"/>
                          <a:pt x="11172" y="-1"/>
                          <a:pt x="20600" y="0"/>
                        </a:cubicBezTo>
                        <a:cubicBezTo>
                          <a:pt x="32482" y="0"/>
                          <a:pt x="42133" y="9597"/>
                          <a:pt x="42199" y="21480"/>
                        </a:cubicBezTo>
                      </a:path>
                      <a:path w="42200" h="21600" stroke="0" extrusionOk="0">
                        <a:moveTo>
                          <a:pt x="-1" y="15104"/>
                        </a:moveTo>
                        <a:cubicBezTo>
                          <a:pt x="2834" y="6113"/>
                          <a:pt x="11172" y="-1"/>
                          <a:pt x="20600" y="0"/>
                        </a:cubicBezTo>
                        <a:cubicBezTo>
                          <a:pt x="32482" y="0"/>
                          <a:pt x="42133" y="9597"/>
                          <a:pt x="42199" y="21480"/>
                        </a:cubicBezTo>
                        <a:lnTo>
                          <a:pt x="2060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C0C0C0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45" name="Freeform 285"/>
                  <p:cNvSpPr>
                    <a:spLocks noChangeAspect="1"/>
                  </p:cNvSpPr>
                  <p:nvPr/>
                </p:nvSpPr>
                <p:spPr bwMode="auto">
                  <a:xfrm>
                    <a:off x="6053" y="5952"/>
                    <a:ext cx="530" cy="834"/>
                  </a:xfrm>
                  <a:custGeom>
                    <a:avLst/>
                    <a:gdLst>
                      <a:gd name="T0" fmla="*/ 22 w 530"/>
                      <a:gd name="T1" fmla="*/ 639 h 834"/>
                      <a:gd name="T2" fmla="*/ 37 w 530"/>
                      <a:gd name="T3" fmla="*/ 294 h 834"/>
                      <a:gd name="T4" fmla="*/ 187 w 530"/>
                      <a:gd name="T5" fmla="*/ 99 h 834"/>
                      <a:gd name="T6" fmla="*/ 442 w 530"/>
                      <a:gd name="T7" fmla="*/ 9 h 834"/>
                      <a:gd name="T8" fmla="*/ 530 w 530"/>
                      <a:gd name="T9" fmla="*/ 154 h 834"/>
                      <a:gd name="T10" fmla="*/ 292 w 530"/>
                      <a:gd name="T11" fmla="*/ 279 h 834"/>
                      <a:gd name="T12" fmla="*/ 142 w 530"/>
                      <a:gd name="T13" fmla="*/ 549 h 834"/>
                      <a:gd name="T14" fmla="*/ 172 w 530"/>
                      <a:gd name="T15" fmla="*/ 819 h 834"/>
                      <a:gd name="T16" fmla="*/ 22 w 530"/>
                      <a:gd name="T17" fmla="*/ 639 h 8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530" h="834">
                        <a:moveTo>
                          <a:pt x="22" y="639"/>
                        </a:moveTo>
                        <a:cubicBezTo>
                          <a:pt x="0" y="552"/>
                          <a:pt x="10" y="384"/>
                          <a:pt x="37" y="294"/>
                        </a:cubicBezTo>
                        <a:cubicBezTo>
                          <a:pt x="64" y="204"/>
                          <a:pt x="120" y="146"/>
                          <a:pt x="187" y="99"/>
                        </a:cubicBezTo>
                        <a:cubicBezTo>
                          <a:pt x="254" y="52"/>
                          <a:pt x="385" y="0"/>
                          <a:pt x="442" y="9"/>
                        </a:cubicBezTo>
                        <a:lnTo>
                          <a:pt x="530" y="154"/>
                        </a:lnTo>
                        <a:lnTo>
                          <a:pt x="292" y="279"/>
                        </a:lnTo>
                        <a:lnTo>
                          <a:pt x="142" y="549"/>
                        </a:lnTo>
                        <a:lnTo>
                          <a:pt x="172" y="819"/>
                        </a:lnTo>
                        <a:cubicBezTo>
                          <a:pt x="152" y="834"/>
                          <a:pt x="53" y="677"/>
                          <a:pt x="22" y="639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FF">
                          <a:gamma/>
                          <a:shade val="60784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27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46" name="Freeform 284"/>
                  <p:cNvSpPr>
                    <a:spLocks noChangeAspect="1"/>
                  </p:cNvSpPr>
                  <p:nvPr/>
                </p:nvSpPr>
                <p:spPr bwMode="auto">
                  <a:xfrm>
                    <a:off x="5730" y="6906"/>
                    <a:ext cx="299" cy="415"/>
                  </a:xfrm>
                  <a:custGeom>
                    <a:avLst/>
                    <a:gdLst>
                      <a:gd name="T0" fmla="*/ 95 w 299"/>
                      <a:gd name="T1" fmla="*/ 111 h 415"/>
                      <a:gd name="T2" fmla="*/ 150 w 299"/>
                      <a:gd name="T3" fmla="*/ 0 h 415"/>
                      <a:gd name="T4" fmla="*/ 270 w 299"/>
                      <a:gd name="T5" fmla="*/ 60 h 415"/>
                      <a:gd name="T6" fmla="*/ 299 w 299"/>
                      <a:gd name="T7" fmla="*/ 167 h 415"/>
                      <a:gd name="T8" fmla="*/ 252 w 299"/>
                      <a:gd name="T9" fmla="*/ 321 h 415"/>
                      <a:gd name="T10" fmla="*/ 189 w 299"/>
                      <a:gd name="T11" fmla="*/ 406 h 415"/>
                      <a:gd name="T12" fmla="*/ 0 w 299"/>
                      <a:gd name="T13" fmla="*/ 378 h 4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9" h="415">
                        <a:moveTo>
                          <a:pt x="95" y="111"/>
                        </a:moveTo>
                        <a:lnTo>
                          <a:pt x="150" y="0"/>
                        </a:lnTo>
                        <a:lnTo>
                          <a:pt x="270" y="60"/>
                        </a:lnTo>
                        <a:lnTo>
                          <a:pt x="299" y="167"/>
                        </a:lnTo>
                        <a:lnTo>
                          <a:pt x="252" y="321"/>
                        </a:lnTo>
                        <a:lnTo>
                          <a:pt x="189" y="406"/>
                        </a:lnTo>
                        <a:cubicBezTo>
                          <a:pt x="147" y="415"/>
                          <a:pt x="39" y="383"/>
                          <a:pt x="0" y="378"/>
                        </a:cubicBezTo>
                      </a:path>
                    </a:pathLst>
                  </a:custGeom>
                  <a:gradFill rotWithShape="0">
                    <a:gsLst>
                      <a:gs pos="0">
                        <a:srgbClr val="C0C0C0">
                          <a:gamma/>
                          <a:shade val="48627"/>
                          <a:invGamma/>
                        </a:srgbClr>
                      </a:gs>
                      <a:gs pos="100000">
                        <a:srgbClr val="C0C0C0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47" name="Freeform 283"/>
                  <p:cNvSpPr>
                    <a:spLocks noChangeAspect="1"/>
                  </p:cNvSpPr>
                  <p:nvPr/>
                </p:nvSpPr>
                <p:spPr bwMode="auto">
                  <a:xfrm>
                    <a:off x="4065" y="6156"/>
                    <a:ext cx="1845" cy="1110"/>
                  </a:xfrm>
                  <a:custGeom>
                    <a:avLst/>
                    <a:gdLst>
                      <a:gd name="T0" fmla="*/ 0 w 1845"/>
                      <a:gd name="T1" fmla="*/ 120 h 1110"/>
                      <a:gd name="T2" fmla="*/ 225 w 1845"/>
                      <a:gd name="T3" fmla="*/ 45 h 1110"/>
                      <a:gd name="T4" fmla="*/ 495 w 1845"/>
                      <a:gd name="T5" fmla="*/ 0 h 1110"/>
                      <a:gd name="T6" fmla="*/ 990 w 1845"/>
                      <a:gd name="T7" fmla="*/ 60 h 1110"/>
                      <a:gd name="T8" fmla="*/ 1365 w 1845"/>
                      <a:gd name="T9" fmla="*/ 240 h 1110"/>
                      <a:gd name="T10" fmla="*/ 1500 w 1845"/>
                      <a:gd name="T11" fmla="*/ 315 h 1110"/>
                      <a:gd name="T12" fmla="*/ 1665 w 1845"/>
                      <a:gd name="T13" fmla="*/ 480 h 1110"/>
                      <a:gd name="T14" fmla="*/ 1815 w 1845"/>
                      <a:gd name="T15" fmla="*/ 720 h 1110"/>
                      <a:gd name="T16" fmla="*/ 1845 w 1845"/>
                      <a:gd name="T17" fmla="*/ 825 h 1110"/>
                      <a:gd name="T18" fmla="*/ 1770 w 1845"/>
                      <a:gd name="T19" fmla="*/ 1020 h 1110"/>
                      <a:gd name="T20" fmla="*/ 1725 w 1845"/>
                      <a:gd name="T21" fmla="*/ 1110 h 1110"/>
                      <a:gd name="T22" fmla="*/ 1545 w 1845"/>
                      <a:gd name="T23" fmla="*/ 1020 h 1110"/>
                      <a:gd name="T24" fmla="*/ 1440 w 1845"/>
                      <a:gd name="T25" fmla="*/ 915 h 1110"/>
                      <a:gd name="T26" fmla="*/ 1380 w 1845"/>
                      <a:gd name="T27" fmla="*/ 735 h 1110"/>
                      <a:gd name="T28" fmla="*/ 1005 w 1845"/>
                      <a:gd name="T29" fmla="*/ 375 h 1110"/>
                      <a:gd name="T30" fmla="*/ 525 w 1845"/>
                      <a:gd name="T31" fmla="*/ 240 h 1110"/>
                      <a:gd name="T32" fmla="*/ 282 w 1845"/>
                      <a:gd name="T33" fmla="*/ 231 h 1110"/>
                      <a:gd name="T34" fmla="*/ 144 w 1845"/>
                      <a:gd name="T35" fmla="*/ 216 h 1110"/>
                      <a:gd name="T36" fmla="*/ 120 w 1845"/>
                      <a:gd name="T37" fmla="*/ 228 h 1110"/>
                      <a:gd name="T38" fmla="*/ 63 w 1845"/>
                      <a:gd name="T39" fmla="*/ 204 h 1110"/>
                      <a:gd name="T40" fmla="*/ 9 w 1845"/>
                      <a:gd name="T41" fmla="*/ 231 h 1110"/>
                      <a:gd name="T42" fmla="*/ 0 w 1845"/>
                      <a:gd name="T43" fmla="*/ 120 h 111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1845" h="1110">
                        <a:moveTo>
                          <a:pt x="0" y="120"/>
                        </a:moveTo>
                        <a:lnTo>
                          <a:pt x="225" y="45"/>
                        </a:lnTo>
                        <a:lnTo>
                          <a:pt x="495" y="0"/>
                        </a:lnTo>
                        <a:lnTo>
                          <a:pt x="990" y="60"/>
                        </a:lnTo>
                        <a:lnTo>
                          <a:pt x="1365" y="240"/>
                        </a:lnTo>
                        <a:cubicBezTo>
                          <a:pt x="1450" y="282"/>
                          <a:pt x="1450" y="275"/>
                          <a:pt x="1500" y="315"/>
                        </a:cubicBezTo>
                        <a:cubicBezTo>
                          <a:pt x="1550" y="355"/>
                          <a:pt x="1613" y="413"/>
                          <a:pt x="1665" y="480"/>
                        </a:cubicBezTo>
                        <a:lnTo>
                          <a:pt x="1815" y="720"/>
                        </a:lnTo>
                        <a:lnTo>
                          <a:pt x="1845" y="825"/>
                        </a:lnTo>
                        <a:lnTo>
                          <a:pt x="1770" y="1020"/>
                        </a:lnTo>
                        <a:lnTo>
                          <a:pt x="1725" y="1110"/>
                        </a:lnTo>
                        <a:cubicBezTo>
                          <a:pt x="1688" y="1110"/>
                          <a:pt x="1593" y="1053"/>
                          <a:pt x="1545" y="1020"/>
                        </a:cubicBezTo>
                        <a:cubicBezTo>
                          <a:pt x="1497" y="987"/>
                          <a:pt x="1467" y="963"/>
                          <a:pt x="1440" y="915"/>
                        </a:cubicBezTo>
                        <a:cubicBezTo>
                          <a:pt x="1413" y="867"/>
                          <a:pt x="1452" y="825"/>
                          <a:pt x="1380" y="735"/>
                        </a:cubicBezTo>
                        <a:cubicBezTo>
                          <a:pt x="1308" y="645"/>
                          <a:pt x="1147" y="457"/>
                          <a:pt x="1005" y="375"/>
                        </a:cubicBezTo>
                        <a:cubicBezTo>
                          <a:pt x="863" y="293"/>
                          <a:pt x="645" y="264"/>
                          <a:pt x="525" y="240"/>
                        </a:cubicBezTo>
                        <a:lnTo>
                          <a:pt x="282" y="231"/>
                        </a:lnTo>
                        <a:lnTo>
                          <a:pt x="144" y="216"/>
                        </a:lnTo>
                        <a:lnTo>
                          <a:pt x="120" y="228"/>
                        </a:lnTo>
                        <a:lnTo>
                          <a:pt x="63" y="204"/>
                        </a:lnTo>
                        <a:lnTo>
                          <a:pt x="9" y="231"/>
                        </a:lnTo>
                        <a:lnTo>
                          <a:pt x="0" y="12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FF"/>
                      </a:gs>
                      <a:gs pos="50000">
                        <a:srgbClr val="FFFF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189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48" name="Rectangle 28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035" y="6204"/>
                    <a:ext cx="318" cy="189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C0C0C0"/>
                      </a:gs>
                      <a:gs pos="100000">
                        <a:srgbClr val="C0C0C0">
                          <a:gamma/>
                          <a:shade val="60784"/>
                          <a:invGamma/>
                        </a:srgbClr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49" name="Rectangle 28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140" y="6156"/>
                    <a:ext cx="261" cy="140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C0C0C0"/>
                      </a:gs>
                      <a:gs pos="100000">
                        <a:srgbClr val="C0C0C0">
                          <a:gamma/>
                          <a:shade val="66667"/>
                          <a:invGamma/>
                        </a:srgbClr>
                      </a:gs>
                    </a:gsLst>
                    <a:lin ang="27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50" name="Rectangle 28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368" y="6066"/>
                    <a:ext cx="285" cy="143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C0C0C0"/>
                      </a:gs>
                      <a:gs pos="100000">
                        <a:srgbClr val="C0C0C0">
                          <a:gamma/>
                          <a:shade val="66667"/>
                          <a:invGamma/>
                        </a:srgbClr>
                      </a:gs>
                    </a:gsLst>
                    <a:lin ang="27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51" name="Rectangle 27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239" y="6141"/>
                    <a:ext cx="240" cy="98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C0C0C0"/>
                      </a:gs>
                      <a:gs pos="100000">
                        <a:srgbClr val="C0C0C0">
                          <a:gamma/>
                          <a:shade val="66667"/>
                          <a:invGamma/>
                        </a:srgbClr>
                      </a:gs>
                    </a:gsLst>
                    <a:lin ang="27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52" name="Rectangle 27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470" y="6081"/>
                    <a:ext cx="210" cy="10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C0C0C0"/>
                      </a:gs>
                      <a:gs pos="100000">
                        <a:srgbClr val="C0C0C0">
                          <a:gamma/>
                          <a:shade val="75686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53" name="AutoShape 27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971" y="5564"/>
                    <a:ext cx="318" cy="420"/>
                  </a:xfrm>
                  <a:prstGeom prst="can">
                    <a:avLst>
                      <a:gd name="adj" fmla="val 56603"/>
                    </a:avLst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54" name="Line 27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232" y="4034"/>
                    <a:ext cx="6" cy="1614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grpSp>
                <p:nvGrpSpPr>
                  <p:cNvPr id="55" name="Group 27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004" y="4706"/>
                    <a:ext cx="240" cy="1014"/>
                    <a:chOff x="6474" y="3695"/>
                    <a:chExt cx="240" cy="667"/>
                  </a:xfrm>
                </p:grpSpPr>
                <p:sp>
                  <p:nvSpPr>
                    <p:cNvPr id="287" name="Rectangle 27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528" y="3695"/>
                      <a:ext cx="138" cy="667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  <a:gs pos="5000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88" name="Rectangle 27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654" y="3695"/>
                      <a:ext cx="60" cy="667"/>
                    </a:xfrm>
                    <a:prstGeom prst="rect">
                      <a:avLst/>
                    </a:prstGeom>
                    <a:solidFill>
                      <a:srgbClr val="80808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69696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89" name="Rectangle 27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510" y="3695"/>
                      <a:ext cx="78" cy="667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1019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69696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90" name="Rectangle 27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474" y="3695"/>
                      <a:ext cx="36" cy="667"/>
                    </a:xfrm>
                    <a:prstGeom prst="rect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69696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sp>
                <p:nvSpPr>
                  <p:cNvPr id="56" name="Freeform 270"/>
                  <p:cNvSpPr>
                    <a:spLocks noChangeAspect="1"/>
                  </p:cNvSpPr>
                  <p:nvPr/>
                </p:nvSpPr>
                <p:spPr bwMode="auto">
                  <a:xfrm>
                    <a:off x="4002" y="5655"/>
                    <a:ext cx="251" cy="78"/>
                  </a:xfrm>
                  <a:custGeom>
                    <a:avLst/>
                    <a:gdLst>
                      <a:gd name="T0" fmla="*/ 0 w 251"/>
                      <a:gd name="T1" fmla="*/ 60 h 93"/>
                      <a:gd name="T2" fmla="*/ 6 w 251"/>
                      <a:gd name="T3" fmla="*/ 0 h 93"/>
                      <a:gd name="T4" fmla="*/ 45 w 251"/>
                      <a:gd name="T5" fmla="*/ 28 h 93"/>
                      <a:gd name="T6" fmla="*/ 79 w 251"/>
                      <a:gd name="T7" fmla="*/ 43 h 93"/>
                      <a:gd name="T8" fmla="*/ 129 w 251"/>
                      <a:gd name="T9" fmla="*/ 53 h 93"/>
                      <a:gd name="T10" fmla="*/ 194 w 251"/>
                      <a:gd name="T11" fmla="*/ 43 h 93"/>
                      <a:gd name="T12" fmla="*/ 226 w 251"/>
                      <a:gd name="T13" fmla="*/ 28 h 93"/>
                      <a:gd name="T14" fmla="*/ 251 w 251"/>
                      <a:gd name="T15" fmla="*/ 2 h 93"/>
                      <a:gd name="T16" fmla="*/ 249 w 251"/>
                      <a:gd name="T17" fmla="*/ 66 h 93"/>
                      <a:gd name="T18" fmla="*/ 210 w 251"/>
                      <a:gd name="T19" fmla="*/ 78 h 93"/>
                      <a:gd name="T20" fmla="*/ 150 w 251"/>
                      <a:gd name="T21" fmla="*/ 87 h 93"/>
                      <a:gd name="T22" fmla="*/ 87 w 251"/>
                      <a:gd name="T23" fmla="*/ 84 h 93"/>
                      <a:gd name="T24" fmla="*/ 48 w 251"/>
                      <a:gd name="T25" fmla="*/ 93 h 93"/>
                      <a:gd name="T26" fmla="*/ 0 w 251"/>
                      <a:gd name="T27" fmla="*/ 60 h 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251" h="93">
                        <a:moveTo>
                          <a:pt x="0" y="60"/>
                        </a:moveTo>
                        <a:lnTo>
                          <a:pt x="6" y="0"/>
                        </a:lnTo>
                        <a:lnTo>
                          <a:pt x="45" y="28"/>
                        </a:lnTo>
                        <a:lnTo>
                          <a:pt x="79" y="43"/>
                        </a:lnTo>
                        <a:lnTo>
                          <a:pt x="129" y="53"/>
                        </a:lnTo>
                        <a:lnTo>
                          <a:pt x="194" y="43"/>
                        </a:lnTo>
                        <a:lnTo>
                          <a:pt x="226" y="28"/>
                        </a:lnTo>
                        <a:lnTo>
                          <a:pt x="251" y="2"/>
                        </a:lnTo>
                        <a:lnTo>
                          <a:pt x="249" y="66"/>
                        </a:lnTo>
                        <a:lnTo>
                          <a:pt x="210" y="78"/>
                        </a:lnTo>
                        <a:lnTo>
                          <a:pt x="150" y="87"/>
                        </a:lnTo>
                        <a:lnTo>
                          <a:pt x="87" y="84"/>
                        </a:lnTo>
                        <a:lnTo>
                          <a:pt x="48" y="93"/>
                        </a:lnTo>
                        <a:lnTo>
                          <a:pt x="0" y="60"/>
                        </a:lnTo>
                        <a:close/>
                      </a:path>
                    </a:pathLst>
                  </a:custGeom>
                  <a:solidFill>
                    <a:srgbClr val="96969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FFFFFF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57" name="Arc 269"/>
                  <p:cNvSpPr>
                    <a:spLocks noChangeAspect="1"/>
                  </p:cNvSpPr>
                  <p:nvPr/>
                </p:nvSpPr>
                <p:spPr bwMode="auto">
                  <a:xfrm>
                    <a:off x="4006" y="5624"/>
                    <a:ext cx="244" cy="79"/>
                  </a:xfrm>
                  <a:custGeom>
                    <a:avLst/>
                    <a:gdLst>
                      <a:gd name="G0" fmla="+- 21299 0 0"/>
                      <a:gd name="G1" fmla="+- 0 0 0"/>
                      <a:gd name="G2" fmla="+- 21600 0 0"/>
                      <a:gd name="T0" fmla="*/ 42853 w 42853"/>
                      <a:gd name="T1" fmla="*/ 1413 h 21600"/>
                      <a:gd name="T2" fmla="*/ 0 w 42853"/>
                      <a:gd name="T3" fmla="*/ 3592 h 21600"/>
                      <a:gd name="T4" fmla="*/ 21299 w 42853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2853" h="21600" fill="none" extrusionOk="0">
                        <a:moveTo>
                          <a:pt x="42852" y="1412"/>
                        </a:moveTo>
                        <a:cubicBezTo>
                          <a:pt x="42108" y="12769"/>
                          <a:pt x="32679" y="21599"/>
                          <a:pt x="21299" y="21600"/>
                        </a:cubicBezTo>
                        <a:cubicBezTo>
                          <a:pt x="10755" y="21600"/>
                          <a:pt x="1753" y="13988"/>
                          <a:pt x="-1" y="3592"/>
                        </a:cubicBezTo>
                      </a:path>
                      <a:path w="42853" h="21600" stroke="0" extrusionOk="0">
                        <a:moveTo>
                          <a:pt x="42852" y="1412"/>
                        </a:moveTo>
                        <a:cubicBezTo>
                          <a:pt x="42108" y="12769"/>
                          <a:pt x="32679" y="21599"/>
                          <a:pt x="21299" y="21600"/>
                        </a:cubicBezTo>
                        <a:cubicBezTo>
                          <a:pt x="10755" y="21600"/>
                          <a:pt x="1753" y="13988"/>
                          <a:pt x="-1" y="3592"/>
                        </a:cubicBezTo>
                        <a:lnTo>
                          <a:pt x="21299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58" name="Line 2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010" y="4058"/>
                    <a:ext cx="0" cy="157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59" name="Line 2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4178" y="5645"/>
                    <a:ext cx="72" cy="6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grpSp>
                <p:nvGrpSpPr>
                  <p:cNvPr id="60" name="Group 242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978" y="3746"/>
                    <a:ext cx="1302" cy="966"/>
                    <a:chOff x="1118" y="3665"/>
                    <a:chExt cx="1302" cy="966"/>
                  </a:xfrm>
                </p:grpSpPr>
                <p:sp>
                  <p:nvSpPr>
                    <p:cNvPr id="263" name="Rectangle 266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118" y="3785"/>
                      <a:ext cx="216" cy="78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FFFFFF"/>
                        </a:gs>
                        <a:gs pos="10000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</a:gsLst>
                      <a:lin ang="0" scaled="1"/>
                    </a:gra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64" name="Rectangle 26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118" y="3689"/>
                      <a:ext cx="222" cy="96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FFFFFF"/>
                        </a:gs>
                        <a:gs pos="10000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</a:gsLst>
                      <a:lin ang="0" scaled="1"/>
                    </a:gra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65" name="Freeform 26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310" y="3692"/>
                      <a:ext cx="774" cy="105"/>
                    </a:xfrm>
                    <a:custGeom>
                      <a:avLst/>
                      <a:gdLst>
                        <a:gd name="T0" fmla="*/ 0 w 774"/>
                        <a:gd name="T1" fmla="*/ 0 h 105"/>
                        <a:gd name="T2" fmla="*/ 774 w 774"/>
                        <a:gd name="T3" fmla="*/ 15 h 105"/>
                        <a:gd name="T4" fmla="*/ 771 w 774"/>
                        <a:gd name="T5" fmla="*/ 105 h 105"/>
                        <a:gd name="T6" fmla="*/ 0 w 774"/>
                        <a:gd name="T7" fmla="*/ 90 h 105"/>
                        <a:gd name="T8" fmla="*/ 0 w 774"/>
                        <a:gd name="T9" fmla="*/ 0 h 10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774" h="105">
                          <a:moveTo>
                            <a:pt x="0" y="0"/>
                          </a:moveTo>
                          <a:lnTo>
                            <a:pt x="774" y="15"/>
                          </a:lnTo>
                          <a:lnTo>
                            <a:pt x="771" y="105"/>
                          </a:lnTo>
                          <a:lnTo>
                            <a:pt x="0" y="9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66" name="Rectangle 26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142" y="3863"/>
                      <a:ext cx="954" cy="126"/>
                    </a:xfrm>
                    <a:prstGeom prst="rect">
                      <a:avLst/>
                    </a:prstGeom>
                    <a:solidFill>
                      <a:srgbClr val="808080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67" name="AutoShape 262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-10800000">
                      <a:off x="1304" y="3989"/>
                      <a:ext cx="852" cy="618"/>
                    </a:xfrm>
                    <a:prstGeom prst="rtTriangle">
                      <a:avLst/>
                    </a:prstGeom>
                    <a:solidFill>
                      <a:srgbClr val="C0C0C0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68" name="Freeform 261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258" y="3665"/>
                      <a:ext cx="162" cy="303"/>
                    </a:xfrm>
                    <a:custGeom>
                      <a:avLst/>
                      <a:gdLst>
                        <a:gd name="T0" fmla="*/ 0 w 162"/>
                        <a:gd name="T1" fmla="*/ 21 h 300"/>
                        <a:gd name="T2" fmla="*/ 0 w 162"/>
                        <a:gd name="T3" fmla="*/ 300 h 300"/>
                        <a:gd name="T4" fmla="*/ 162 w 162"/>
                        <a:gd name="T5" fmla="*/ 261 h 300"/>
                        <a:gd name="T6" fmla="*/ 162 w 162"/>
                        <a:gd name="T7" fmla="*/ 0 h 300"/>
                        <a:gd name="T8" fmla="*/ 0 w 162"/>
                        <a:gd name="T9" fmla="*/ 21 h 3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162" h="300">
                          <a:moveTo>
                            <a:pt x="0" y="21"/>
                          </a:moveTo>
                          <a:lnTo>
                            <a:pt x="0" y="300"/>
                          </a:lnTo>
                          <a:lnTo>
                            <a:pt x="162" y="261"/>
                          </a:lnTo>
                          <a:lnTo>
                            <a:pt x="162" y="0"/>
                          </a:lnTo>
                          <a:lnTo>
                            <a:pt x="0" y="21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69" name="Rectangle 26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096" y="3689"/>
                      <a:ext cx="162" cy="276"/>
                    </a:xfrm>
                    <a:prstGeom prst="rect">
                      <a:avLst/>
                    </a:prstGeom>
                    <a:solidFill>
                      <a:srgbClr val="808080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70" name="AutoShape 259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-5993332">
                      <a:off x="2108" y="3707"/>
                      <a:ext cx="66" cy="126"/>
                    </a:xfrm>
                    <a:prstGeom prst="can">
                      <a:avLst>
                        <a:gd name="adj" fmla="val 64052"/>
                      </a:avLst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</a:gsLst>
                      <a:lin ang="27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grpSp>
                  <p:nvGrpSpPr>
                    <p:cNvPr id="271" name="Group 256"/>
                    <p:cNvGrpSpPr>
                      <a:grpSpLocks noChangeAspect="1"/>
                    </p:cNvGrpSpPr>
                    <p:nvPr/>
                  </p:nvGrpSpPr>
                  <p:grpSpPr bwMode="auto">
                    <a:xfrm rot="-460987">
                      <a:off x="2012" y="3701"/>
                      <a:ext cx="162" cy="150"/>
                      <a:chOff x="3780" y="3810"/>
                      <a:chExt cx="150" cy="150"/>
                    </a:xfrm>
                  </p:grpSpPr>
                  <p:sp>
                    <p:nvSpPr>
                      <p:cNvPr id="285" name="Oval 258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804" y="3810"/>
                        <a:ext cx="126" cy="150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>
                              <a:gamma/>
                              <a:shade val="23529"/>
                              <a:invGamma/>
                            </a:srgbClr>
                          </a:gs>
                          <a:gs pos="100000">
                            <a:srgbClr val="FFFFFF"/>
                          </a:gs>
                        </a:gsLst>
                        <a:lin ang="18900000" scaled="1"/>
                      </a:gradFill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86" name="Oval 257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780" y="3810"/>
                        <a:ext cx="126" cy="150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31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grpSp>
                  <p:nvGrpSpPr>
                    <p:cNvPr id="272" name="Group 251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2144" y="3964"/>
                      <a:ext cx="240" cy="667"/>
                      <a:chOff x="6474" y="3695"/>
                      <a:chExt cx="240" cy="667"/>
                    </a:xfrm>
                  </p:grpSpPr>
                  <p:sp>
                    <p:nvSpPr>
                      <p:cNvPr id="281" name="Rectangle 255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6528" y="3695"/>
                        <a:ext cx="138" cy="667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  <a:gs pos="5000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82" name="Rectangle 254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6654" y="3695"/>
                        <a:ext cx="60" cy="667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6969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83" name="Rectangle 253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6510" y="3695"/>
                        <a:ext cx="78" cy="667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FF">
                              <a:gamma/>
                              <a:shade val="10196"/>
                              <a:invGamma/>
                            </a:srgbClr>
                          </a:gs>
                          <a:gs pos="100000">
                            <a:srgbClr val="FFFFFF"/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6969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84" name="Rectangle 252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6474" y="3695"/>
                        <a:ext cx="36" cy="667"/>
                      </a:xfrm>
                      <a:prstGeom prst="rect">
                        <a:avLst/>
                      </a:prstGeom>
                      <a:solidFill>
                        <a:srgbClr val="00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6969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sp>
                  <p:nvSpPr>
                    <p:cNvPr id="273" name="Freeform 250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276" y="3917"/>
                      <a:ext cx="135" cy="61"/>
                    </a:xfrm>
                    <a:custGeom>
                      <a:avLst/>
                      <a:gdLst>
                        <a:gd name="T0" fmla="*/ 18 w 135"/>
                        <a:gd name="T1" fmla="*/ 15 h 63"/>
                        <a:gd name="T2" fmla="*/ 135 w 135"/>
                        <a:gd name="T3" fmla="*/ 0 h 63"/>
                        <a:gd name="T4" fmla="*/ 114 w 135"/>
                        <a:gd name="T5" fmla="*/ 12 h 63"/>
                        <a:gd name="T6" fmla="*/ 102 w 135"/>
                        <a:gd name="T7" fmla="*/ 24 h 63"/>
                        <a:gd name="T8" fmla="*/ 96 w 135"/>
                        <a:gd name="T9" fmla="*/ 48 h 63"/>
                        <a:gd name="T10" fmla="*/ 69 w 135"/>
                        <a:gd name="T11" fmla="*/ 63 h 63"/>
                        <a:gd name="T12" fmla="*/ 60 w 135"/>
                        <a:gd name="T13" fmla="*/ 39 h 63"/>
                        <a:gd name="T14" fmla="*/ 15 w 135"/>
                        <a:gd name="T15" fmla="*/ 30 h 63"/>
                        <a:gd name="T16" fmla="*/ 0 w 135"/>
                        <a:gd name="T17" fmla="*/ 21 h 63"/>
                        <a:gd name="T18" fmla="*/ 18 w 135"/>
                        <a:gd name="T19" fmla="*/ 15 h 6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135" h="63">
                          <a:moveTo>
                            <a:pt x="18" y="15"/>
                          </a:moveTo>
                          <a:lnTo>
                            <a:pt x="135" y="0"/>
                          </a:lnTo>
                          <a:lnTo>
                            <a:pt x="114" y="12"/>
                          </a:lnTo>
                          <a:lnTo>
                            <a:pt x="102" y="24"/>
                          </a:lnTo>
                          <a:lnTo>
                            <a:pt x="96" y="48"/>
                          </a:lnTo>
                          <a:lnTo>
                            <a:pt x="69" y="63"/>
                          </a:lnTo>
                          <a:lnTo>
                            <a:pt x="60" y="39"/>
                          </a:lnTo>
                          <a:lnTo>
                            <a:pt x="15" y="30"/>
                          </a:lnTo>
                          <a:lnTo>
                            <a:pt x="0" y="21"/>
                          </a:lnTo>
                          <a:lnTo>
                            <a:pt x="18" y="15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solidFill>
                        <a:srgbClr val="80808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74" name="Line 249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2270" y="3952"/>
                      <a:ext cx="48" cy="12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75" name="Line 248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>
                      <a:off x="2378" y="3923"/>
                      <a:ext cx="36" cy="29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76" name="Rectangle 24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196" y="3989"/>
                      <a:ext cx="72" cy="186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C0C0C0">
                            <a:gamma/>
                            <a:shade val="46275"/>
                            <a:invGamma/>
                          </a:srgbClr>
                        </a:gs>
                        <a:gs pos="100000">
                          <a:srgbClr val="C0C0C0"/>
                        </a:gs>
                      </a:gsLst>
                      <a:lin ang="0" scaled="1"/>
                    </a:gra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77" name="Rectangle 246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148" y="4145"/>
                      <a:ext cx="168" cy="66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78" name="Rectangle 24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148" y="3863"/>
                      <a:ext cx="108" cy="126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50196"/>
                            <a:invGamma/>
                          </a:srgbClr>
                        </a:gs>
                      </a:gsLst>
                      <a:lin ang="0" scaled="1"/>
                    </a:gradFill>
                    <a:ln w="9525">
                      <a:solidFill>
                        <a:srgbClr val="80808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79" name="Freeform 24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146" y="3863"/>
                      <a:ext cx="111" cy="126"/>
                    </a:xfrm>
                    <a:custGeom>
                      <a:avLst/>
                      <a:gdLst>
                        <a:gd name="T0" fmla="*/ 111 w 111"/>
                        <a:gd name="T1" fmla="*/ 1 h 124"/>
                        <a:gd name="T2" fmla="*/ 2 w 111"/>
                        <a:gd name="T3" fmla="*/ 0 h 124"/>
                        <a:gd name="T4" fmla="*/ 0 w 111"/>
                        <a:gd name="T5" fmla="*/ 124 h 124"/>
                        <a:gd name="T6" fmla="*/ 111 w 111"/>
                        <a:gd name="T7" fmla="*/ 121 h 12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111" h="124">
                          <a:moveTo>
                            <a:pt x="111" y="1"/>
                          </a:moveTo>
                          <a:lnTo>
                            <a:pt x="2" y="0"/>
                          </a:lnTo>
                          <a:lnTo>
                            <a:pt x="0" y="124"/>
                          </a:lnTo>
                          <a:lnTo>
                            <a:pt x="111" y="121"/>
                          </a:lnTo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80" name="Line 24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2102" y="3953"/>
                      <a:ext cx="15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grpSp>
                <p:nvGrpSpPr>
                  <p:cNvPr id="61" name="Group 17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428" y="3266"/>
                    <a:ext cx="2373" cy="589"/>
                    <a:chOff x="1801" y="7316"/>
                    <a:chExt cx="2373" cy="589"/>
                  </a:xfrm>
                </p:grpSpPr>
                <p:sp>
                  <p:nvSpPr>
                    <p:cNvPr id="195" name="Freeform 241"/>
                    <p:cNvSpPr>
                      <a:spLocks noChangeAspect="1"/>
                    </p:cNvSpPr>
                    <p:nvPr/>
                  </p:nvSpPr>
                  <p:spPr bwMode="auto">
                    <a:xfrm rot="21540000">
                      <a:off x="3525" y="7748"/>
                      <a:ext cx="88" cy="143"/>
                    </a:xfrm>
                    <a:custGeom>
                      <a:avLst/>
                      <a:gdLst>
                        <a:gd name="T0" fmla="*/ 0 w 162"/>
                        <a:gd name="T1" fmla="*/ 21 h 300"/>
                        <a:gd name="T2" fmla="*/ 0 w 162"/>
                        <a:gd name="T3" fmla="*/ 300 h 300"/>
                        <a:gd name="T4" fmla="*/ 162 w 162"/>
                        <a:gd name="T5" fmla="*/ 261 h 300"/>
                        <a:gd name="T6" fmla="*/ 162 w 162"/>
                        <a:gd name="T7" fmla="*/ 0 h 300"/>
                        <a:gd name="T8" fmla="*/ 0 w 162"/>
                        <a:gd name="T9" fmla="*/ 21 h 3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162" h="300">
                          <a:moveTo>
                            <a:pt x="0" y="21"/>
                          </a:moveTo>
                          <a:lnTo>
                            <a:pt x="0" y="300"/>
                          </a:lnTo>
                          <a:lnTo>
                            <a:pt x="162" y="261"/>
                          </a:lnTo>
                          <a:lnTo>
                            <a:pt x="162" y="0"/>
                          </a:lnTo>
                          <a:lnTo>
                            <a:pt x="0" y="21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solidFill>
                        <a:srgbClr val="C0C0C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grpSp>
                  <p:nvGrpSpPr>
                    <p:cNvPr id="196" name="Group 237"/>
                    <p:cNvGrpSpPr>
                      <a:grpSpLocks noChangeAspect="1"/>
                    </p:cNvGrpSpPr>
                    <p:nvPr/>
                  </p:nvGrpSpPr>
                  <p:grpSpPr bwMode="auto">
                    <a:xfrm rot="21540000">
                      <a:off x="3531" y="7840"/>
                      <a:ext cx="36" cy="54"/>
                      <a:chOff x="3672" y="3564"/>
                      <a:chExt cx="36" cy="54"/>
                    </a:xfrm>
                  </p:grpSpPr>
                  <p:sp>
                    <p:nvSpPr>
                      <p:cNvPr id="260" name="Oval 240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78" y="3564"/>
                        <a:ext cx="30" cy="5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46667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61" name="Oval 239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72" y="3564"/>
                        <a:ext cx="24" cy="5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56471"/>
                              <a:invGamma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62" name="Oval 238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90" y="3582"/>
                        <a:ext cx="12" cy="18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C0C0C0"/>
                          </a:gs>
                          <a:gs pos="100000">
                            <a:srgbClr val="C0C0C0">
                              <a:gamma/>
                              <a:shade val="0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grpSp>
                  <p:nvGrpSpPr>
                    <p:cNvPr id="197" name="Group 233"/>
                    <p:cNvGrpSpPr>
                      <a:grpSpLocks noChangeAspect="1"/>
                    </p:cNvGrpSpPr>
                    <p:nvPr/>
                  </p:nvGrpSpPr>
                  <p:grpSpPr bwMode="auto">
                    <a:xfrm rot="21540000">
                      <a:off x="3576" y="7827"/>
                      <a:ext cx="36" cy="54"/>
                      <a:chOff x="3672" y="3564"/>
                      <a:chExt cx="36" cy="54"/>
                    </a:xfrm>
                  </p:grpSpPr>
                  <p:sp>
                    <p:nvSpPr>
                      <p:cNvPr id="257" name="Oval 236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78" y="3564"/>
                        <a:ext cx="30" cy="5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46667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58" name="Oval 235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72" y="3564"/>
                        <a:ext cx="24" cy="5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56471"/>
                              <a:invGamma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59" name="Oval 234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90" y="3582"/>
                        <a:ext cx="12" cy="18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C0C0C0"/>
                          </a:gs>
                          <a:gs pos="100000">
                            <a:srgbClr val="C0C0C0">
                              <a:gamma/>
                              <a:shade val="0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sp>
                  <p:nvSpPr>
                    <p:cNvPr id="198" name="Freeform 232"/>
                    <p:cNvSpPr>
                      <a:spLocks noChangeAspect="1"/>
                    </p:cNvSpPr>
                    <p:nvPr/>
                  </p:nvSpPr>
                  <p:spPr bwMode="auto">
                    <a:xfrm rot="21540000">
                      <a:off x="3519" y="7785"/>
                      <a:ext cx="105" cy="120"/>
                    </a:xfrm>
                    <a:custGeom>
                      <a:avLst/>
                      <a:gdLst>
                        <a:gd name="T0" fmla="*/ 0 w 105"/>
                        <a:gd name="T1" fmla="*/ 12 h 120"/>
                        <a:gd name="T2" fmla="*/ 0 w 105"/>
                        <a:gd name="T3" fmla="*/ 120 h 120"/>
                        <a:gd name="T4" fmla="*/ 105 w 105"/>
                        <a:gd name="T5" fmla="*/ 99 h 120"/>
                        <a:gd name="T6" fmla="*/ 105 w 105"/>
                        <a:gd name="T7" fmla="*/ 0 h 12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105" h="120">
                          <a:moveTo>
                            <a:pt x="0" y="12"/>
                          </a:moveTo>
                          <a:lnTo>
                            <a:pt x="0" y="120"/>
                          </a:lnTo>
                          <a:lnTo>
                            <a:pt x="105" y="99"/>
                          </a:lnTo>
                          <a:lnTo>
                            <a:pt x="105" y="0"/>
                          </a:lnTo>
                        </a:path>
                      </a:pathLst>
                    </a:cu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grpSp>
                  <p:nvGrpSpPr>
                    <p:cNvPr id="199" name="Group 174"/>
                    <p:cNvGrpSpPr>
                      <a:grpSpLocks noChangeAspect="1"/>
                    </p:cNvGrpSpPr>
                    <p:nvPr/>
                  </p:nvGrpSpPr>
                  <p:grpSpPr bwMode="auto">
                    <a:xfrm rot="21540000">
                      <a:off x="1801" y="7316"/>
                      <a:ext cx="2373" cy="522"/>
                      <a:chOff x="572" y="3185"/>
                      <a:chExt cx="2373" cy="522"/>
                    </a:xfrm>
                  </p:grpSpPr>
                  <p:sp>
                    <p:nvSpPr>
                      <p:cNvPr id="200" name="AutoShape 231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 rot="-10800000" flipH="1" flipV="1">
                        <a:off x="2108" y="3668"/>
                        <a:ext cx="324" cy="18"/>
                      </a:xfrm>
                      <a:prstGeom prst="parallelogram">
                        <a:avLst>
                          <a:gd name="adj" fmla="val 883250"/>
                        </a:avLst>
                      </a:prstGeom>
                      <a:solidFill>
                        <a:srgbClr val="FFFFFF"/>
                      </a:solidFill>
                      <a:ln w="3175">
                        <a:solidFill>
                          <a:srgbClr val="80808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01" name="Rectangle 230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1109" y="3233"/>
                        <a:ext cx="18" cy="54"/>
                      </a:xfrm>
                      <a:prstGeom prst="rect">
                        <a:avLst/>
                      </a:prstGeom>
                      <a:solidFill>
                        <a:srgbClr val="333333"/>
                      </a:solidFill>
                      <a:ln w="9525">
                        <a:solidFill>
                          <a:srgbClr val="333333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02" name="Rectangle 229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1097" y="3221"/>
                        <a:ext cx="42" cy="42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FF">
                              <a:gamma/>
                              <a:shade val="0"/>
                              <a:invGamma/>
                            </a:srgbClr>
                          </a:gs>
                          <a:gs pos="100000">
                            <a:srgbClr val="FFFFFF"/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808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03" name="Rectangle 228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1070" y="3185"/>
                        <a:ext cx="96" cy="42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DDDDDD">
                              <a:gamma/>
                              <a:shade val="10196"/>
                              <a:invGamma/>
                            </a:srgbClr>
                          </a:gs>
                          <a:gs pos="100000">
                            <a:srgbClr val="DDDDDD"/>
                          </a:gs>
                        </a:gsLst>
                        <a:lin ang="0" scaled="1"/>
                      </a:gradFill>
                      <a:ln w="31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grpSp>
                    <p:nvGrpSpPr>
                      <p:cNvPr id="204" name="Group 222"/>
                      <p:cNvGrpSpPr>
                        <a:grpSpLocks noChangeAspect="1"/>
                      </p:cNvGrpSpPr>
                      <p:nvPr/>
                    </p:nvGrpSpPr>
                    <p:grpSpPr bwMode="auto">
                      <a:xfrm>
                        <a:off x="572" y="3191"/>
                        <a:ext cx="408" cy="516"/>
                        <a:chOff x="1884" y="3282"/>
                        <a:chExt cx="408" cy="516"/>
                      </a:xfrm>
                    </p:grpSpPr>
                    <p:sp>
                      <p:nvSpPr>
                        <p:cNvPr id="252" name="Oval 227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884" y="3288"/>
                          <a:ext cx="228" cy="504"/>
                        </a:xfrm>
                        <a:prstGeom prst="ellipse">
                          <a:avLst/>
                        </a:prstGeom>
                        <a:gradFill rotWithShape="0">
                          <a:gsLst>
                            <a:gs pos="0">
                              <a:srgbClr val="808080"/>
                            </a:gs>
                            <a:gs pos="100000">
                              <a:srgbClr val="808080">
                                <a:gamma/>
                                <a:shade val="46275"/>
                                <a:invGamma/>
                              </a:srgbClr>
                            </a:gs>
                          </a:gsLst>
                          <a:lin ang="5400000" scaled="1"/>
                        </a:gradFill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53" name="Rectangle 226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1998" y="3288"/>
                          <a:ext cx="174" cy="510"/>
                        </a:xfrm>
                        <a:prstGeom prst="rect">
                          <a:avLst/>
                        </a:prstGeom>
                        <a:gradFill rotWithShape="0">
                          <a:gsLst>
                            <a:gs pos="0">
                              <a:srgbClr val="808080"/>
                            </a:gs>
                            <a:gs pos="100000">
                              <a:srgbClr val="808080">
                                <a:gamma/>
                                <a:shade val="46275"/>
                                <a:invGamma/>
                              </a:srgbClr>
                            </a:gs>
                          </a:gsLst>
                          <a:lin ang="5400000" scaled="1"/>
                        </a:gra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54" name="Oval 225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2064" y="3282"/>
                          <a:ext cx="228" cy="516"/>
                        </a:xfrm>
                        <a:prstGeom prst="ellipse">
                          <a:avLst/>
                        </a:prstGeom>
                        <a:solidFill>
                          <a:srgbClr val="808080"/>
                        </a:solidFill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55" name="Line 224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 flipV="1">
                          <a:off x="1998" y="3282"/>
                          <a:ext cx="168" cy="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56" name="Line 223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1992" y="3792"/>
                          <a:ext cx="174" cy="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</p:grpSp>
                  <p:grpSp>
                    <p:nvGrpSpPr>
                      <p:cNvPr id="205" name="Group 217"/>
                      <p:cNvGrpSpPr>
                        <a:grpSpLocks noChangeAspect="1"/>
                      </p:cNvGrpSpPr>
                      <p:nvPr/>
                    </p:nvGrpSpPr>
                    <p:grpSpPr bwMode="auto">
                      <a:xfrm>
                        <a:off x="824" y="3336"/>
                        <a:ext cx="282" cy="228"/>
                        <a:chOff x="3156" y="1843"/>
                        <a:chExt cx="282" cy="228"/>
                      </a:xfrm>
                    </p:grpSpPr>
                    <p:sp>
                      <p:nvSpPr>
                        <p:cNvPr id="248" name="Oval 221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3156" y="1843"/>
                          <a:ext cx="101" cy="228"/>
                        </a:xfrm>
                        <a:prstGeom prst="ellipse">
                          <a:avLst/>
                        </a:prstGeom>
                        <a:gradFill rotWithShape="0">
                          <a:gsLst>
                            <a:gs pos="0">
                              <a:srgbClr val="808080"/>
                            </a:gs>
                            <a:gs pos="100000">
                              <a:srgbClr val="808080">
                                <a:gamma/>
                                <a:shade val="13333"/>
                                <a:invGamma/>
                              </a:srgbClr>
                            </a:gs>
                          </a:gsLst>
                          <a:lin ang="5400000" scaled="1"/>
                        </a:gradFill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49" name="Rectangle 220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3204" y="1843"/>
                          <a:ext cx="174" cy="227"/>
                        </a:xfrm>
                        <a:prstGeom prst="rect">
                          <a:avLst/>
                        </a:prstGeom>
                        <a:gradFill rotWithShape="0">
                          <a:gsLst>
                            <a:gs pos="0">
                              <a:srgbClr val="808080"/>
                            </a:gs>
                            <a:gs pos="100000">
                              <a:srgbClr val="808080">
                                <a:gamma/>
                                <a:shade val="13333"/>
                                <a:invGamma/>
                              </a:srgbClr>
                            </a:gs>
                          </a:gsLst>
                          <a:lin ang="5400000" scaled="1"/>
                        </a:gra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FFFFFF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50" name="Line 219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3204" y="1843"/>
                          <a:ext cx="234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51" name="Line 218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3198" y="2071"/>
                          <a:ext cx="222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</p:grpSp>
                  <p:grpSp>
                    <p:nvGrpSpPr>
                      <p:cNvPr id="206" name="Group 212"/>
                      <p:cNvGrpSpPr>
                        <a:grpSpLocks noChangeAspect="1"/>
                      </p:cNvGrpSpPr>
                      <p:nvPr/>
                    </p:nvGrpSpPr>
                    <p:grpSpPr bwMode="auto">
                      <a:xfrm>
                        <a:off x="980" y="3283"/>
                        <a:ext cx="207" cy="333"/>
                        <a:chOff x="2292" y="3378"/>
                        <a:chExt cx="207" cy="333"/>
                      </a:xfrm>
                    </p:grpSpPr>
                    <p:sp>
                      <p:nvSpPr>
                        <p:cNvPr id="244" name="Oval 216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2292" y="3378"/>
                          <a:ext cx="147" cy="333"/>
                        </a:xfrm>
                        <a:prstGeom prst="ellipse">
                          <a:avLst/>
                        </a:prstGeom>
                        <a:gradFill rotWithShape="0">
                          <a:gsLst>
                            <a:gs pos="0">
                              <a:srgbClr val="FFFFFF"/>
                            </a:gs>
                            <a:gs pos="100000">
                              <a:srgbClr val="FFFFFF">
                                <a:gamma/>
                                <a:shade val="43137"/>
                                <a:invGamma/>
                              </a:srgbClr>
                            </a:gs>
                          </a:gsLst>
                          <a:lin ang="5400000" scaled="1"/>
                        </a:gradFill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45" name="Rectangle 215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2364" y="3390"/>
                          <a:ext cx="126" cy="318"/>
                        </a:xfrm>
                        <a:prstGeom prst="rect">
                          <a:avLst/>
                        </a:prstGeom>
                        <a:gradFill rotWithShape="0">
                          <a:gsLst>
                            <a:gs pos="0">
                              <a:srgbClr val="FFFFFF"/>
                            </a:gs>
                            <a:gs pos="100000">
                              <a:srgbClr val="FFFFFF">
                                <a:gamma/>
                                <a:shade val="43137"/>
                                <a:invGamma/>
                              </a:srgbClr>
                            </a:gs>
                          </a:gsLst>
                          <a:lin ang="5400000" scaled="1"/>
                        </a:gra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46" name="Line 214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2373" y="3711"/>
                          <a:ext cx="126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47" name="Line 213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2370" y="3378"/>
                          <a:ext cx="126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</p:grpSp>
                  <p:grpSp>
                    <p:nvGrpSpPr>
                      <p:cNvPr id="207" name="Group 206"/>
                      <p:cNvGrpSpPr>
                        <a:grpSpLocks noChangeAspect="1"/>
                      </p:cNvGrpSpPr>
                      <p:nvPr/>
                    </p:nvGrpSpPr>
                    <p:grpSpPr bwMode="auto">
                      <a:xfrm>
                        <a:off x="1082" y="3233"/>
                        <a:ext cx="312" cy="433"/>
                        <a:chOff x="2394" y="3324"/>
                        <a:chExt cx="312" cy="433"/>
                      </a:xfrm>
                    </p:grpSpPr>
                    <p:sp>
                      <p:nvSpPr>
                        <p:cNvPr id="239" name="Oval 211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2394" y="3324"/>
                          <a:ext cx="204" cy="433"/>
                        </a:xfrm>
                        <a:prstGeom prst="ellipse">
                          <a:avLst/>
                        </a:prstGeom>
                        <a:gradFill rotWithShape="0">
                          <a:gsLst>
                            <a:gs pos="0">
                              <a:srgbClr val="FFFFFF"/>
                            </a:gs>
                            <a:gs pos="100000">
                              <a:srgbClr val="FFFFFF">
                                <a:gamma/>
                                <a:shade val="43137"/>
                                <a:invGamma/>
                              </a:srgbClr>
                            </a:gs>
                          </a:gsLst>
                          <a:lin ang="5400000" scaled="1"/>
                        </a:gradFill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40" name="Rectangle 210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2484" y="3324"/>
                          <a:ext cx="138" cy="432"/>
                        </a:xfrm>
                        <a:prstGeom prst="rect">
                          <a:avLst/>
                        </a:prstGeom>
                        <a:gradFill rotWithShape="0">
                          <a:gsLst>
                            <a:gs pos="0">
                              <a:srgbClr val="FFFFFF"/>
                            </a:gs>
                            <a:gs pos="100000">
                              <a:srgbClr val="FFFFFF">
                                <a:gamma/>
                                <a:shade val="43137"/>
                                <a:invGamma/>
                              </a:srgbClr>
                            </a:gs>
                          </a:gsLst>
                          <a:lin ang="5400000" scaled="1"/>
                        </a:gra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41" name="Oval 209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2502" y="3324"/>
                          <a:ext cx="204" cy="433"/>
                        </a:xfrm>
                        <a:prstGeom prst="ellipse">
                          <a:avLst/>
                        </a:prstGeom>
                        <a:gradFill rotWithShape="0">
                          <a:gsLst>
                            <a:gs pos="0">
                              <a:srgbClr val="FFFFFF"/>
                            </a:gs>
                            <a:gs pos="100000">
                              <a:srgbClr val="FFFFFF">
                                <a:gamma/>
                                <a:shade val="46275"/>
                                <a:invGamma/>
                              </a:srgbClr>
                            </a:gs>
                          </a:gsLst>
                          <a:lin ang="2700000" scaled="1"/>
                        </a:gradFill>
                        <a:ln w="9525">
                          <a:solidFill>
                            <a:srgbClr val="333333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42" name="Line 208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 flipV="1">
                          <a:off x="2484" y="3324"/>
                          <a:ext cx="120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43" name="Line 207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2478" y="3756"/>
                          <a:ext cx="126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</p:grpSp>
                  <p:sp>
                    <p:nvSpPr>
                      <p:cNvPr id="208" name="Oval 205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1226" y="3283"/>
                        <a:ext cx="147" cy="333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09" name="Rectangle 204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1298" y="3295"/>
                        <a:ext cx="126" cy="318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10" name="Line 20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307" y="3616"/>
                        <a:ext cx="126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11" name="Line 20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304" y="3283"/>
                        <a:ext cx="126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12" name="Line 201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556" y="3455"/>
                        <a:ext cx="954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13" name="Freeform 200"/>
                      <p:cNvSpPr>
                        <a:spLocks noChangeAspect="1"/>
                      </p:cNvSpPr>
                      <p:nvPr/>
                    </p:nvSpPr>
                    <p:spPr bwMode="auto">
                      <a:xfrm flipV="1">
                        <a:off x="1292" y="3275"/>
                        <a:ext cx="873" cy="348"/>
                      </a:xfrm>
                      <a:custGeom>
                        <a:avLst/>
                        <a:gdLst>
                          <a:gd name="T0" fmla="*/ 0 w 873"/>
                          <a:gd name="T1" fmla="*/ 12 h 348"/>
                          <a:gd name="T2" fmla="*/ 873 w 873"/>
                          <a:gd name="T3" fmla="*/ 0 h 348"/>
                          <a:gd name="T4" fmla="*/ 873 w 873"/>
                          <a:gd name="T5" fmla="*/ 348 h 348"/>
                          <a:gd name="T6" fmla="*/ 6 w 873"/>
                          <a:gd name="T7" fmla="*/ 336 h 34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</a:cxnLst>
                        <a:rect l="0" t="0" r="r" b="b"/>
                        <a:pathLst>
                          <a:path w="873" h="348">
                            <a:moveTo>
                              <a:pt x="0" y="12"/>
                            </a:moveTo>
                            <a:lnTo>
                              <a:pt x="873" y="0"/>
                            </a:lnTo>
                            <a:lnTo>
                              <a:pt x="873" y="348"/>
                            </a:lnTo>
                            <a:lnTo>
                              <a:pt x="6" y="336"/>
                            </a:lnTo>
                          </a:path>
                        </a:pathLst>
                      </a:cu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14" name="Oval 199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108" y="3221"/>
                        <a:ext cx="215" cy="457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0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15" name="Rectangle 198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203" y="3221"/>
                        <a:ext cx="145" cy="456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0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16" name="Oval 197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222" y="3221"/>
                        <a:ext cx="215" cy="457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27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17" name="Line 196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2203" y="3221"/>
                        <a:ext cx="126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18" name="Line 19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2197" y="3677"/>
                        <a:ext cx="132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19" name="Oval 194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270" y="3275"/>
                        <a:ext cx="154" cy="348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20" name="Freeform 193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342" y="3269"/>
                        <a:ext cx="405" cy="360"/>
                      </a:xfrm>
                      <a:custGeom>
                        <a:avLst/>
                        <a:gdLst>
                          <a:gd name="T0" fmla="*/ 6 w 405"/>
                          <a:gd name="T1" fmla="*/ 10 h 360"/>
                          <a:gd name="T2" fmla="*/ 405 w 405"/>
                          <a:gd name="T3" fmla="*/ 0 h 360"/>
                          <a:gd name="T4" fmla="*/ 396 w 405"/>
                          <a:gd name="T5" fmla="*/ 360 h 360"/>
                          <a:gd name="T6" fmla="*/ 0 w 405"/>
                          <a:gd name="T7" fmla="*/ 350 h 36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</a:cxnLst>
                        <a:rect l="0" t="0" r="r" b="b"/>
                        <a:pathLst>
                          <a:path w="405" h="360">
                            <a:moveTo>
                              <a:pt x="6" y="10"/>
                            </a:moveTo>
                            <a:lnTo>
                              <a:pt x="405" y="0"/>
                            </a:lnTo>
                            <a:lnTo>
                              <a:pt x="396" y="360"/>
                            </a:lnTo>
                            <a:lnTo>
                              <a:pt x="0" y="350"/>
                            </a:lnTo>
                          </a:path>
                        </a:pathLst>
                      </a:cu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21" name="Line 19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2810" y="3257"/>
                        <a:ext cx="0" cy="33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FFFF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22" name="Oval 191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582" y="3269"/>
                        <a:ext cx="156" cy="359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969696"/>
                          </a:gs>
                          <a:gs pos="100000">
                            <a:srgbClr val="969696">
                              <a:gamma/>
                              <a:shade val="20000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23" name="Rectangle 190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661" y="3269"/>
                        <a:ext cx="207" cy="359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969696"/>
                          </a:gs>
                          <a:gs pos="100000">
                            <a:srgbClr val="969696">
                              <a:gamma/>
                              <a:shade val="20000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24" name="Oval 189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789" y="3269"/>
                        <a:ext cx="156" cy="359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25" name="Line 18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2661" y="3269"/>
                        <a:ext cx="201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26" name="Line 18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2655" y="3628"/>
                        <a:ext cx="213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27" name="Arc 186"/>
                      <p:cNvSpPr>
                        <a:spLocks noChangeAspect="1"/>
                      </p:cNvSpPr>
                      <p:nvPr/>
                    </p:nvSpPr>
                    <p:spPr bwMode="auto">
                      <a:xfrm flipH="1">
                        <a:off x="2810" y="3299"/>
                        <a:ext cx="84" cy="299"/>
                      </a:xfrm>
                      <a:custGeom>
                        <a:avLst/>
                        <a:gdLst>
                          <a:gd name="G0" fmla="+- 20684 0 0"/>
                          <a:gd name="G1" fmla="+- 21600 0 0"/>
                          <a:gd name="G2" fmla="+- 21600 0 0"/>
                          <a:gd name="T0" fmla="*/ 8497 w 42284"/>
                          <a:gd name="T1" fmla="*/ 3766 h 43200"/>
                          <a:gd name="T2" fmla="*/ 0 w 42284"/>
                          <a:gd name="T3" fmla="*/ 27825 h 43200"/>
                          <a:gd name="T4" fmla="*/ 20684 w 42284"/>
                          <a:gd name="T5" fmla="*/ 21600 h 432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42284" h="43200" fill="none" extrusionOk="0">
                            <a:moveTo>
                              <a:pt x="8497" y="3766"/>
                            </a:moveTo>
                            <a:cubicBezTo>
                              <a:pt x="12087" y="1312"/>
                              <a:pt x="16335" y="-1"/>
                              <a:pt x="20684" y="0"/>
                            </a:cubicBezTo>
                            <a:cubicBezTo>
                              <a:pt x="32613" y="0"/>
                              <a:pt x="42284" y="9670"/>
                              <a:pt x="42284" y="21600"/>
                            </a:cubicBezTo>
                            <a:cubicBezTo>
                              <a:pt x="42284" y="33529"/>
                              <a:pt x="32613" y="43200"/>
                              <a:pt x="20684" y="43200"/>
                            </a:cubicBezTo>
                            <a:cubicBezTo>
                              <a:pt x="11152" y="43200"/>
                              <a:pt x="2747" y="36952"/>
                              <a:pt x="0" y="27824"/>
                            </a:cubicBezTo>
                          </a:path>
                          <a:path w="42284" h="43200" stroke="0" extrusionOk="0">
                            <a:moveTo>
                              <a:pt x="8497" y="3766"/>
                            </a:moveTo>
                            <a:cubicBezTo>
                              <a:pt x="12087" y="1312"/>
                              <a:pt x="16335" y="-1"/>
                              <a:pt x="20684" y="0"/>
                            </a:cubicBezTo>
                            <a:cubicBezTo>
                              <a:pt x="32613" y="0"/>
                              <a:pt x="42284" y="9670"/>
                              <a:pt x="42284" y="21600"/>
                            </a:cubicBezTo>
                            <a:cubicBezTo>
                              <a:pt x="42284" y="33529"/>
                              <a:pt x="32613" y="43200"/>
                              <a:pt x="20684" y="43200"/>
                            </a:cubicBezTo>
                            <a:cubicBezTo>
                              <a:pt x="11152" y="43200"/>
                              <a:pt x="2747" y="36952"/>
                              <a:pt x="0" y="27824"/>
                            </a:cubicBezTo>
                            <a:lnTo>
                              <a:pt x="20684" y="2160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28" name="Arc 185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2834" y="3303"/>
                        <a:ext cx="66" cy="294"/>
                      </a:xfrm>
                      <a:custGeom>
                        <a:avLst/>
                        <a:gdLst>
                          <a:gd name="G0" fmla="+- 0 0 0"/>
                          <a:gd name="G1" fmla="+- 20892 0 0"/>
                          <a:gd name="G2" fmla="+- 21600 0 0"/>
                          <a:gd name="T0" fmla="*/ 5485 w 21600"/>
                          <a:gd name="T1" fmla="*/ 0 h 41671"/>
                          <a:gd name="T2" fmla="*/ 5900 w 21600"/>
                          <a:gd name="T3" fmla="*/ 41671 h 41671"/>
                          <a:gd name="T4" fmla="*/ 0 w 21600"/>
                          <a:gd name="T5" fmla="*/ 20892 h 41671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41671" fill="none" extrusionOk="0">
                            <a:moveTo>
                              <a:pt x="5484" y="0"/>
                            </a:moveTo>
                            <a:cubicBezTo>
                              <a:pt x="14980" y="2492"/>
                              <a:pt x="21600" y="11075"/>
                              <a:pt x="21600" y="20892"/>
                            </a:cubicBezTo>
                            <a:cubicBezTo>
                              <a:pt x="21600" y="30549"/>
                              <a:pt x="15189" y="39032"/>
                              <a:pt x="5899" y="41670"/>
                            </a:cubicBezTo>
                          </a:path>
                          <a:path w="21600" h="41671" stroke="0" extrusionOk="0">
                            <a:moveTo>
                              <a:pt x="5484" y="0"/>
                            </a:moveTo>
                            <a:cubicBezTo>
                              <a:pt x="14980" y="2492"/>
                              <a:pt x="21600" y="11075"/>
                              <a:pt x="21600" y="20892"/>
                            </a:cubicBezTo>
                            <a:cubicBezTo>
                              <a:pt x="21600" y="30549"/>
                              <a:pt x="15189" y="39032"/>
                              <a:pt x="5899" y="41670"/>
                            </a:cubicBezTo>
                            <a:lnTo>
                              <a:pt x="0" y="2089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29" name="Oval 184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789" y="3269"/>
                        <a:ext cx="156" cy="359"/>
                      </a:xfrm>
                      <a:prstGeom prst="ellipse">
                        <a:avLst/>
                      </a:prstGeom>
                      <a:noFill/>
                      <a:ln w="19050" cmpd="dbl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rgbClr val="FFFFFF"/>
                                </a:gs>
                                <a:gs pos="100000">
                                  <a:srgbClr val="FFFFFF">
                                    <a:gamma/>
                                    <a:shade val="43137"/>
                                    <a:invGamma/>
                                  </a:srgbClr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grpSp>
                    <p:nvGrpSpPr>
                      <p:cNvPr id="230" name="Group 180"/>
                      <p:cNvGrpSpPr>
                        <a:grpSpLocks noChangeAspect="1"/>
                      </p:cNvGrpSpPr>
                      <p:nvPr/>
                    </p:nvGrpSpPr>
                    <p:grpSpPr bwMode="auto">
                      <a:xfrm>
                        <a:off x="2300" y="3647"/>
                        <a:ext cx="36" cy="54"/>
                        <a:chOff x="3672" y="3564"/>
                        <a:chExt cx="36" cy="54"/>
                      </a:xfrm>
                    </p:grpSpPr>
                    <p:sp>
                      <p:nvSpPr>
                        <p:cNvPr id="236" name="Oval 183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3678" y="3564"/>
                          <a:ext cx="30" cy="54"/>
                        </a:xfrm>
                        <a:prstGeom prst="ellipse">
                          <a:avLst/>
                        </a:prstGeom>
                        <a:gradFill rotWithShape="0">
                          <a:gsLst>
                            <a:gs pos="0">
                              <a:srgbClr val="808080"/>
                            </a:gs>
                            <a:gs pos="100000">
                              <a:srgbClr val="808080">
                                <a:gamma/>
                                <a:shade val="46667"/>
                                <a:invGamma/>
                              </a:srgbClr>
                            </a:gs>
                          </a:gsLst>
                          <a:lin ang="0" scaled="1"/>
                        </a:gra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37" name="Oval 182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3672" y="3564"/>
                          <a:ext cx="24" cy="54"/>
                        </a:xfrm>
                        <a:prstGeom prst="ellipse">
                          <a:avLst/>
                        </a:prstGeom>
                        <a:gradFill rotWithShape="0">
                          <a:gsLst>
                            <a:gs pos="0">
                              <a:srgbClr val="FFFFFF"/>
                            </a:gs>
                            <a:gs pos="100000">
                              <a:srgbClr val="FFFFFF">
                                <a:gamma/>
                                <a:shade val="56471"/>
                                <a:invGamma/>
                              </a:srgbClr>
                            </a:gs>
                          </a:gsLst>
                          <a:path path="shape">
                            <a:fillToRect l="50000" t="50000" r="50000" b="50000"/>
                          </a:path>
                        </a:gra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38" name="Oval 181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3690" y="3582"/>
                          <a:ext cx="12" cy="18"/>
                        </a:xfrm>
                        <a:prstGeom prst="ellipse">
                          <a:avLst/>
                        </a:prstGeom>
                        <a:gradFill rotWithShape="0">
                          <a:gsLst>
                            <a:gs pos="0">
                              <a:srgbClr val="C0C0C0"/>
                            </a:gs>
                            <a:gs pos="100000">
                              <a:srgbClr val="C0C0C0">
                                <a:gamma/>
                                <a:shade val="0"/>
                                <a:invGamma/>
                              </a:srgbClr>
                            </a:gs>
                          </a:gsLst>
                          <a:lin ang="0" scaled="1"/>
                        </a:gra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</p:grpSp>
                  <p:grpSp>
                    <p:nvGrpSpPr>
                      <p:cNvPr id="231" name="Group 176"/>
                      <p:cNvGrpSpPr>
                        <a:grpSpLocks noChangeAspect="1"/>
                      </p:cNvGrpSpPr>
                      <p:nvPr/>
                    </p:nvGrpSpPr>
                    <p:grpSpPr bwMode="auto">
                      <a:xfrm>
                        <a:off x="2345" y="3641"/>
                        <a:ext cx="36" cy="54"/>
                        <a:chOff x="3672" y="3564"/>
                        <a:chExt cx="36" cy="54"/>
                      </a:xfrm>
                    </p:grpSpPr>
                    <p:sp>
                      <p:nvSpPr>
                        <p:cNvPr id="233" name="Oval 179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3678" y="3564"/>
                          <a:ext cx="30" cy="54"/>
                        </a:xfrm>
                        <a:prstGeom prst="ellipse">
                          <a:avLst/>
                        </a:prstGeom>
                        <a:gradFill rotWithShape="0">
                          <a:gsLst>
                            <a:gs pos="0">
                              <a:srgbClr val="808080"/>
                            </a:gs>
                            <a:gs pos="100000">
                              <a:srgbClr val="808080">
                                <a:gamma/>
                                <a:shade val="46667"/>
                                <a:invGamma/>
                              </a:srgbClr>
                            </a:gs>
                          </a:gsLst>
                          <a:lin ang="0" scaled="1"/>
                        </a:gra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34" name="Oval 178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3672" y="3564"/>
                          <a:ext cx="24" cy="54"/>
                        </a:xfrm>
                        <a:prstGeom prst="ellipse">
                          <a:avLst/>
                        </a:prstGeom>
                        <a:gradFill rotWithShape="0">
                          <a:gsLst>
                            <a:gs pos="0">
                              <a:srgbClr val="FFFFFF"/>
                            </a:gs>
                            <a:gs pos="100000">
                              <a:srgbClr val="FFFFFF">
                                <a:gamma/>
                                <a:shade val="56471"/>
                                <a:invGamma/>
                              </a:srgbClr>
                            </a:gs>
                          </a:gsLst>
                          <a:path path="shape">
                            <a:fillToRect l="50000" t="50000" r="50000" b="50000"/>
                          </a:path>
                        </a:gra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  <p:sp>
                      <p:nvSpPr>
                        <p:cNvPr id="235" name="Oval 177"/>
                        <p:cNvSpPr>
                          <a:spLocks noChangeAspect="1" noChangeArrowheads="1"/>
                        </p:cNvSpPr>
                        <p:nvPr/>
                      </p:nvSpPr>
                      <p:spPr bwMode="auto">
                        <a:xfrm>
                          <a:off x="3690" y="3582"/>
                          <a:ext cx="12" cy="18"/>
                        </a:xfrm>
                        <a:prstGeom prst="ellipse">
                          <a:avLst/>
                        </a:prstGeom>
                        <a:gradFill rotWithShape="0">
                          <a:gsLst>
                            <a:gs pos="0">
                              <a:srgbClr val="C0C0C0"/>
                            </a:gs>
                            <a:gs pos="100000">
                              <a:srgbClr val="C0C0C0">
                                <a:gamma/>
                                <a:shade val="0"/>
                                <a:invGamma/>
                              </a:srgbClr>
                            </a:gs>
                          </a:gsLst>
                          <a:lin ang="0" scaled="1"/>
                        </a:gra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CN" altLang="en-US" dirty="0">
                            <a:ea typeface="华文仿宋" panose="02010600040101010101" pitchFamily="2" charset="-122"/>
                          </a:endParaRPr>
                        </a:p>
                      </p:txBody>
                    </p:sp>
                  </p:grpSp>
                  <p:sp>
                    <p:nvSpPr>
                      <p:cNvPr id="232" name="Line 17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208" y="3677"/>
                        <a:ext cx="42" cy="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</p:grpSp>
              <p:sp>
                <p:nvSpPr>
                  <p:cNvPr id="62" name="Rectangle 17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028" y="4670"/>
                    <a:ext cx="72" cy="186"/>
                  </a:xfrm>
                  <a:prstGeom prst="rect">
                    <a:avLst/>
                  </a:prstGeom>
                  <a:solidFill>
                    <a:srgbClr val="C0C0C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grpSp>
                <p:nvGrpSpPr>
                  <p:cNvPr id="63" name="Group 169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920" y="4658"/>
                    <a:ext cx="252" cy="228"/>
                    <a:chOff x="3305" y="8708"/>
                    <a:chExt cx="252" cy="228"/>
                  </a:xfrm>
                </p:grpSpPr>
                <p:sp>
                  <p:nvSpPr>
                    <p:cNvPr id="193" name="Oval 17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347" y="8708"/>
                      <a:ext cx="210" cy="210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194" name="Oval 17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305" y="8726"/>
                      <a:ext cx="210" cy="210"/>
                    </a:xfrm>
                    <a:prstGeom prst="ellipse">
                      <a:avLst/>
                    </a:prstGeom>
                    <a:solidFill>
                      <a:srgbClr val="80808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sp>
                <p:nvSpPr>
                  <p:cNvPr id="64" name="Line 16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4052" y="4856"/>
                    <a:ext cx="66" cy="24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65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4010" y="4658"/>
                    <a:ext cx="60" cy="12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grpSp>
                <p:nvGrpSpPr>
                  <p:cNvPr id="66" name="Group 16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010" y="4760"/>
                    <a:ext cx="45" cy="40"/>
                    <a:chOff x="3240" y="4689"/>
                    <a:chExt cx="153" cy="136"/>
                  </a:xfrm>
                </p:grpSpPr>
                <p:sp>
                  <p:nvSpPr>
                    <p:cNvPr id="190" name="Oval 166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266" y="4689"/>
                      <a:ext cx="127" cy="127"/>
                    </a:xfrm>
                    <a:prstGeom prst="ellipse">
                      <a:avLst/>
                    </a:pr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191" name="Rectangle 16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306" y="4696"/>
                      <a:ext cx="43" cy="113"/>
                    </a:xfrm>
                    <a:prstGeom prst="rect">
                      <a:avLst/>
                    </a:prstGeom>
                    <a:solidFill>
                      <a:srgbClr val="969696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192" name="Oval 16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240" y="4698"/>
                      <a:ext cx="128" cy="127"/>
                    </a:xfrm>
                    <a:prstGeom prst="ellipse">
                      <a:avLst/>
                    </a:prstGeom>
                    <a:solidFill>
                      <a:srgbClr val="808080"/>
                    </a:solidFill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grpSp>
                <p:nvGrpSpPr>
                  <p:cNvPr id="67" name="Group 159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898" y="4736"/>
                    <a:ext cx="153" cy="136"/>
                    <a:chOff x="3240" y="4689"/>
                    <a:chExt cx="153" cy="136"/>
                  </a:xfrm>
                </p:grpSpPr>
                <p:sp>
                  <p:nvSpPr>
                    <p:cNvPr id="187" name="Oval 16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266" y="4689"/>
                      <a:ext cx="127" cy="127"/>
                    </a:xfrm>
                    <a:prstGeom prst="ellipse">
                      <a:avLst/>
                    </a:pr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188" name="Rectangle 16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306" y="4696"/>
                      <a:ext cx="43" cy="113"/>
                    </a:xfrm>
                    <a:prstGeom prst="rect">
                      <a:avLst/>
                    </a:prstGeom>
                    <a:solidFill>
                      <a:srgbClr val="969696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189" name="Oval 16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240" y="4698"/>
                      <a:ext cx="128" cy="127"/>
                    </a:xfrm>
                    <a:prstGeom prst="ellipse">
                      <a:avLst/>
                    </a:prstGeom>
                    <a:solidFill>
                      <a:srgbClr val="808080"/>
                    </a:solidFill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sp>
                <p:nvSpPr>
                  <p:cNvPr id="68" name="Freeform 158"/>
                  <p:cNvSpPr>
                    <a:spLocks noChangeAspect="1"/>
                  </p:cNvSpPr>
                  <p:nvPr/>
                </p:nvSpPr>
                <p:spPr bwMode="auto">
                  <a:xfrm>
                    <a:off x="4200" y="5250"/>
                    <a:ext cx="870" cy="697"/>
                  </a:xfrm>
                  <a:custGeom>
                    <a:avLst/>
                    <a:gdLst>
                      <a:gd name="T0" fmla="*/ 870 w 870"/>
                      <a:gd name="T1" fmla="*/ 198 h 697"/>
                      <a:gd name="T2" fmla="*/ 858 w 870"/>
                      <a:gd name="T3" fmla="*/ 245 h 697"/>
                      <a:gd name="T4" fmla="*/ 811 w 870"/>
                      <a:gd name="T5" fmla="*/ 597 h 697"/>
                      <a:gd name="T6" fmla="*/ 802 w 870"/>
                      <a:gd name="T7" fmla="*/ 627 h 697"/>
                      <a:gd name="T8" fmla="*/ 766 w 870"/>
                      <a:gd name="T9" fmla="*/ 647 h 697"/>
                      <a:gd name="T10" fmla="*/ 715 w 870"/>
                      <a:gd name="T11" fmla="*/ 656 h 697"/>
                      <a:gd name="T12" fmla="*/ 142 w 870"/>
                      <a:gd name="T13" fmla="*/ 697 h 697"/>
                      <a:gd name="T14" fmla="*/ 64 w 870"/>
                      <a:gd name="T15" fmla="*/ 688 h 697"/>
                      <a:gd name="T16" fmla="*/ 14 w 870"/>
                      <a:gd name="T17" fmla="*/ 676 h 697"/>
                      <a:gd name="T18" fmla="*/ 0 w 870"/>
                      <a:gd name="T19" fmla="*/ 0 h 697"/>
                      <a:gd name="T20" fmla="*/ 185 w 870"/>
                      <a:gd name="T21" fmla="*/ 103 h 697"/>
                      <a:gd name="T22" fmla="*/ 357 w 870"/>
                      <a:gd name="T23" fmla="*/ 139 h 697"/>
                      <a:gd name="T24" fmla="*/ 588 w 870"/>
                      <a:gd name="T25" fmla="*/ 175 h 697"/>
                      <a:gd name="T26" fmla="*/ 870 w 870"/>
                      <a:gd name="T27" fmla="*/ 198 h 69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870" h="697">
                        <a:moveTo>
                          <a:pt x="870" y="198"/>
                        </a:moveTo>
                        <a:cubicBezTo>
                          <a:pt x="870" y="195"/>
                          <a:pt x="865" y="231"/>
                          <a:pt x="858" y="245"/>
                        </a:cubicBezTo>
                        <a:lnTo>
                          <a:pt x="811" y="597"/>
                        </a:lnTo>
                        <a:lnTo>
                          <a:pt x="802" y="627"/>
                        </a:lnTo>
                        <a:lnTo>
                          <a:pt x="766" y="647"/>
                        </a:lnTo>
                        <a:lnTo>
                          <a:pt x="715" y="656"/>
                        </a:lnTo>
                        <a:lnTo>
                          <a:pt x="142" y="697"/>
                        </a:lnTo>
                        <a:lnTo>
                          <a:pt x="64" y="688"/>
                        </a:lnTo>
                        <a:lnTo>
                          <a:pt x="14" y="676"/>
                        </a:lnTo>
                        <a:lnTo>
                          <a:pt x="0" y="0"/>
                        </a:lnTo>
                        <a:lnTo>
                          <a:pt x="185" y="103"/>
                        </a:lnTo>
                        <a:lnTo>
                          <a:pt x="357" y="139"/>
                        </a:lnTo>
                        <a:lnTo>
                          <a:pt x="588" y="175"/>
                        </a:lnTo>
                        <a:lnTo>
                          <a:pt x="870" y="198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69" name="AutoShape 157"/>
                  <p:cNvSpPr>
                    <a:spLocks noChangeAspect="1" noChangeArrowheads="1"/>
                  </p:cNvSpPr>
                  <p:nvPr/>
                </p:nvSpPr>
                <p:spPr bwMode="auto">
                  <a:xfrm flipV="1">
                    <a:off x="8270" y="3737"/>
                    <a:ext cx="54" cy="60"/>
                  </a:xfrm>
                  <a:custGeom>
                    <a:avLst/>
                    <a:gdLst>
                      <a:gd name="G0" fmla="+- 7999 0 0"/>
                      <a:gd name="G1" fmla="+- 21600 0 7999"/>
                      <a:gd name="G2" fmla="*/ 7999 1 2"/>
                      <a:gd name="G3" fmla="+- 21600 0 G2"/>
                      <a:gd name="G4" fmla="+/ 7999 21600 2"/>
                      <a:gd name="G5" fmla="+/ G1 0 2"/>
                      <a:gd name="G6" fmla="*/ 21600 21600 7999"/>
                      <a:gd name="G7" fmla="*/ G6 1 2"/>
                      <a:gd name="G8" fmla="+- 21600 0 G7"/>
                      <a:gd name="G9" fmla="*/ 21600 1 2"/>
                      <a:gd name="G10" fmla="+- 7999 0 G9"/>
                      <a:gd name="G11" fmla="?: G10 G8 0"/>
                      <a:gd name="G12" fmla="?: G10 G7 21600"/>
                      <a:gd name="T0" fmla="*/ 17600 w 21600"/>
                      <a:gd name="T1" fmla="*/ 10800 h 21600"/>
                      <a:gd name="T2" fmla="*/ 10800 w 21600"/>
                      <a:gd name="T3" fmla="*/ 21600 h 21600"/>
                      <a:gd name="T4" fmla="*/ 4000 w 21600"/>
                      <a:gd name="T5" fmla="*/ 10800 h 21600"/>
                      <a:gd name="T6" fmla="*/ 10800 w 21600"/>
                      <a:gd name="T7" fmla="*/ 0 h 21600"/>
                      <a:gd name="T8" fmla="*/ 5800 w 21600"/>
                      <a:gd name="T9" fmla="*/ 5800 h 21600"/>
                      <a:gd name="T10" fmla="*/ 15800 w 21600"/>
                      <a:gd name="T11" fmla="*/ 158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7999" y="21600"/>
                        </a:lnTo>
                        <a:lnTo>
                          <a:pt x="1360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70" name="Rectangle 15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750" y="5136"/>
                    <a:ext cx="210" cy="83"/>
                  </a:xfrm>
                  <a:prstGeom prst="rect">
                    <a:avLst/>
                  </a:prstGeom>
                  <a:solidFill>
                    <a:srgbClr val="333333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71" name="Rectangle 155"/>
                  <p:cNvSpPr>
                    <a:spLocks noChangeAspect="1" noChangeArrowheads="1"/>
                  </p:cNvSpPr>
                  <p:nvPr/>
                </p:nvSpPr>
                <p:spPr bwMode="auto">
                  <a:xfrm rot="90901">
                    <a:off x="5847" y="5252"/>
                    <a:ext cx="1136" cy="331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72" name="AutoShape 15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65" y="5331"/>
                    <a:ext cx="315" cy="165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969696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73" name="AutoShape 15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865" y="4227"/>
                    <a:ext cx="57" cy="397"/>
                  </a:xfrm>
                  <a:prstGeom prst="can">
                    <a:avLst>
                      <a:gd name="adj" fmla="val 43853"/>
                    </a:avLst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74" name="Rectangle 152"/>
                  <p:cNvSpPr>
                    <a:spLocks noChangeAspect="1" noChangeArrowheads="1"/>
                  </p:cNvSpPr>
                  <p:nvPr/>
                </p:nvSpPr>
                <p:spPr bwMode="auto">
                  <a:xfrm rot="105487">
                    <a:off x="5865" y="5521"/>
                    <a:ext cx="1035" cy="126"/>
                  </a:xfrm>
                  <a:prstGeom prst="rect">
                    <a:avLst/>
                  </a:prstGeom>
                  <a:solidFill>
                    <a:srgbClr val="969696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75" name="Oval 15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031" y="5534"/>
                    <a:ext cx="909" cy="277"/>
                  </a:xfrm>
                  <a:prstGeom prst="ellips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76" name="AutoShape 150"/>
                  <p:cNvSpPr>
                    <a:spLocks noChangeAspect="1" noChangeArrowheads="1"/>
                  </p:cNvSpPr>
                  <p:nvPr/>
                </p:nvSpPr>
                <p:spPr bwMode="auto">
                  <a:xfrm flipV="1">
                    <a:off x="5025" y="5533"/>
                    <a:ext cx="885" cy="185"/>
                  </a:xfrm>
                  <a:custGeom>
                    <a:avLst/>
                    <a:gdLst>
                      <a:gd name="G0" fmla="+- 1487 0 0"/>
                      <a:gd name="G1" fmla="+- 21600 0 1487"/>
                      <a:gd name="G2" fmla="*/ 1487 1 2"/>
                      <a:gd name="G3" fmla="+- 21600 0 G2"/>
                      <a:gd name="G4" fmla="+/ 1487 21600 2"/>
                      <a:gd name="G5" fmla="+/ G1 0 2"/>
                      <a:gd name="G6" fmla="*/ 21600 21600 1487"/>
                      <a:gd name="G7" fmla="*/ G6 1 2"/>
                      <a:gd name="G8" fmla="+- 21600 0 G7"/>
                      <a:gd name="G9" fmla="*/ 21600 1 2"/>
                      <a:gd name="G10" fmla="+- 1487 0 G9"/>
                      <a:gd name="G11" fmla="?: G10 G8 0"/>
                      <a:gd name="G12" fmla="?: G10 G7 21600"/>
                      <a:gd name="T0" fmla="*/ 20856 w 21600"/>
                      <a:gd name="T1" fmla="*/ 10800 h 21600"/>
                      <a:gd name="T2" fmla="*/ 10800 w 21600"/>
                      <a:gd name="T3" fmla="*/ 21600 h 21600"/>
                      <a:gd name="T4" fmla="*/ 744 w 21600"/>
                      <a:gd name="T5" fmla="*/ 10800 h 21600"/>
                      <a:gd name="T6" fmla="*/ 10800 w 21600"/>
                      <a:gd name="T7" fmla="*/ 0 h 21600"/>
                      <a:gd name="T8" fmla="*/ 2544 w 21600"/>
                      <a:gd name="T9" fmla="*/ 2544 h 21600"/>
                      <a:gd name="T10" fmla="*/ 19056 w 21600"/>
                      <a:gd name="T11" fmla="*/ 19056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1487" y="21600"/>
                        </a:lnTo>
                        <a:lnTo>
                          <a:pt x="20113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77" name="Oval 14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085" y="5402"/>
                    <a:ext cx="765" cy="224"/>
                  </a:xfrm>
                  <a:prstGeom prst="ellips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78" name="AutoShape 148"/>
                  <p:cNvSpPr>
                    <a:spLocks noChangeAspect="1" noChangeArrowheads="1"/>
                  </p:cNvSpPr>
                  <p:nvPr/>
                </p:nvSpPr>
                <p:spPr bwMode="auto">
                  <a:xfrm rot="16200000" flipH="1">
                    <a:off x="6305" y="5122"/>
                    <a:ext cx="185" cy="1035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79" name="Line 147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6918" y="5655"/>
                    <a:ext cx="24" cy="87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80" name="Rectangle 14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100" y="5404"/>
                    <a:ext cx="765" cy="126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81" name="Line 14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100" y="5376"/>
                    <a:ext cx="0" cy="15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82" name="Line 14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865" y="5376"/>
                    <a:ext cx="0" cy="15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83" name="Oval 14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095" y="4881"/>
                    <a:ext cx="2775" cy="60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84" name="Rectangle 14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095" y="4941"/>
                    <a:ext cx="2775" cy="270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85" name="Oval 14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095" y="4656"/>
                    <a:ext cx="2760" cy="608"/>
                  </a:xfrm>
                  <a:prstGeom prst="ellips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86" name="Line 140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095" y="4986"/>
                    <a:ext cx="0" cy="24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87" name="Line 139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6855" y="4986"/>
                    <a:ext cx="0" cy="24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88" name="Oval 13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218" y="4731"/>
                    <a:ext cx="2523" cy="466"/>
                  </a:xfrm>
                  <a:prstGeom prst="ellipse">
                    <a:avLst/>
                  </a:prstGeom>
                  <a:solidFill>
                    <a:srgbClr val="969696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89" name="AutoShape 13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160" y="4626"/>
                    <a:ext cx="690" cy="405"/>
                  </a:xfrm>
                  <a:prstGeom prst="can">
                    <a:avLst>
                      <a:gd name="adj" fmla="val 50000"/>
                    </a:avLst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90" name="AutoShape 13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220" y="4101"/>
                    <a:ext cx="555" cy="705"/>
                  </a:xfrm>
                  <a:prstGeom prst="can">
                    <a:avLst>
                      <a:gd name="adj" fmla="val 28681"/>
                    </a:avLst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91" name="AutoShape 13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757" y="4419"/>
                    <a:ext cx="180" cy="113"/>
                  </a:xfrm>
                  <a:prstGeom prst="can">
                    <a:avLst>
                      <a:gd name="adj" fmla="val 50000"/>
                    </a:avLst>
                  </a:prstGeom>
                  <a:gradFill rotWithShape="0">
                    <a:gsLst>
                      <a:gs pos="0">
                        <a:srgbClr val="C0C0C0">
                          <a:gamma/>
                          <a:shade val="46275"/>
                          <a:invGamma/>
                        </a:srgbClr>
                      </a:gs>
                      <a:gs pos="100000">
                        <a:srgbClr val="C0C0C0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92" name="AutoShape 13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811" y="4023"/>
                    <a:ext cx="71" cy="435"/>
                  </a:xfrm>
                  <a:prstGeom prst="can">
                    <a:avLst>
                      <a:gd name="adj" fmla="val 39427"/>
                    </a:avLst>
                  </a:prstGeom>
                  <a:gradFill rotWithShape="0">
                    <a:gsLst>
                      <a:gs pos="0">
                        <a:srgbClr val="C0C0C0">
                          <a:gamma/>
                          <a:shade val="46275"/>
                          <a:invGamma/>
                        </a:srgbClr>
                      </a:gs>
                      <a:gs pos="100000">
                        <a:srgbClr val="C0C0C0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93" name="AutoShape 13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986" y="4413"/>
                    <a:ext cx="180" cy="101"/>
                  </a:xfrm>
                  <a:prstGeom prst="can">
                    <a:avLst>
                      <a:gd name="adj" fmla="val 50000"/>
                    </a:avLst>
                  </a:prstGeom>
                  <a:gradFill rotWithShape="0">
                    <a:gsLst>
                      <a:gs pos="0">
                        <a:srgbClr val="C0C0C0">
                          <a:gamma/>
                          <a:shade val="46275"/>
                          <a:invGamma/>
                        </a:srgbClr>
                      </a:gs>
                      <a:gs pos="100000">
                        <a:srgbClr val="C0C0C0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94" name="AutoShape 13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037" y="4054"/>
                    <a:ext cx="71" cy="389"/>
                  </a:xfrm>
                  <a:prstGeom prst="can">
                    <a:avLst>
                      <a:gd name="adj" fmla="val 29576"/>
                    </a:avLst>
                  </a:prstGeom>
                  <a:gradFill rotWithShape="0">
                    <a:gsLst>
                      <a:gs pos="0">
                        <a:srgbClr val="C0C0C0">
                          <a:gamma/>
                          <a:shade val="46275"/>
                          <a:invGamma/>
                        </a:srgbClr>
                      </a:gs>
                      <a:gs pos="100000">
                        <a:srgbClr val="C0C0C0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95" name="AutoShape 13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965" y="4056"/>
                    <a:ext cx="1035" cy="270"/>
                  </a:xfrm>
                  <a:prstGeom prst="can">
                    <a:avLst>
                      <a:gd name="adj" fmla="val 50000"/>
                    </a:avLst>
                  </a:prstGeom>
                  <a:gradFill rotWithShape="0">
                    <a:gsLst>
                      <a:gs pos="0">
                        <a:srgbClr val="B2B2B2">
                          <a:gamma/>
                          <a:shade val="46275"/>
                          <a:invGamma/>
                        </a:srgbClr>
                      </a:gs>
                      <a:gs pos="50000">
                        <a:srgbClr val="B2B2B2"/>
                      </a:gs>
                      <a:gs pos="100000">
                        <a:srgbClr val="B2B2B2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96" name="AutoShape 13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862" y="3894"/>
                    <a:ext cx="57" cy="216"/>
                  </a:xfrm>
                  <a:prstGeom prst="can">
                    <a:avLst>
                      <a:gd name="adj" fmla="val 52632"/>
                    </a:avLst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97" name="AutoShape 12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037" y="3944"/>
                    <a:ext cx="71" cy="193"/>
                  </a:xfrm>
                  <a:prstGeom prst="can">
                    <a:avLst>
                      <a:gd name="adj" fmla="val 40850"/>
                    </a:avLst>
                  </a:prstGeom>
                  <a:gradFill rotWithShape="0">
                    <a:gsLst>
                      <a:gs pos="0">
                        <a:srgbClr val="C0C0C0">
                          <a:gamma/>
                          <a:shade val="46275"/>
                          <a:invGamma/>
                        </a:srgbClr>
                      </a:gs>
                      <a:gs pos="100000">
                        <a:srgbClr val="C0C0C0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98" name="AutoShape 12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811" y="3936"/>
                    <a:ext cx="71" cy="216"/>
                  </a:xfrm>
                  <a:prstGeom prst="can">
                    <a:avLst>
                      <a:gd name="adj" fmla="val 42254"/>
                    </a:avLst>
                  </a:prstGeom>
                  <a:gradFill rotWithShape="0">
                    <a:gsLst>
                      <a:gs pos="0">
                        <a:srgbClr val="C0C0C0">
                          <a:gamma/>
                          <a:shade val="46275"/>
                          <a:invGamma/>
                        </a:srgbClr>
                      </a:gs>
                      <a:gs pos="100000">
                        <a:srgbClr val="C0C0C0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99" name="AutoShape 12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589" y="3876"/>
                    <a:ext cx="71" cy="216"/>
                  </a:xfrm>
                  <a:prstGeom prst="can">
                    <a:avLst>
                      <a:gd name="adj" fmla="val 54930"/>
                    </a:avLst>
                  </a:prstGeom>
                  <a:gradFill rotWithShape="0">
                    <a:gsLst>
                      <a:gs pos="0">
                        <a:srgbClr val="C0C0C0">
                          <a:gamma/>
                          <a:shade val="46275"/>
                          <a:invGamma/>
                        </a:srgbClr>
                      </a:gs>
                      <a:gs pos="100000">
                        <a:srgbClr val="C0C0C0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00" name="AutoShape 12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427" y="3918"/>
                    <a:ext cx="128" cy="216"/>
                  </a:xfrm>
                  <a:prstGeom prst="can">
                    <a:avLst>
                      <a:gd name="adj" fmla="val 25781"/>
                    </a:avLst>
                  </a:prstGeom>
                  <a:gradFill rotWithShape="0">
                    <a:gsLst>
                      <a:gs pos="0">
                        <a:srgbClr val="C0C0C0">
                          <a:gamma/>
                          <a:shade val="46275"/>
                          <a:invGamma/>
                        </a:srgbClr>
                      </a:gs>
                      <a:gs pos="50000">
                        <a:srgbClr val="C0C0C0"/>
                      </a:gs>
                      <a:gs pos="100000">
                        <a:srgbClr val="C0C0C0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01" name="AutoShape 12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971" y="3753"/>
                    <a:ext cx="1035" cy="270"/>
                  </a:xfrm>
                  <a:prstGeom prst="can">
                    <a:avLst>
                      <a:gd name="adj" fmla="val 50000"/>
                    </a:avLst>
                  </a:prstGeom>
                  <a:gradFill rotWithShape="0">
                    <a:gsLst>
                      <a:gs pos="0">
                        <a:srgbClr val="B2B2B2">
                          <a:gamma/>
                          <a:shade val="46275"/>
                          <a:invGamma/>
                        </a:srgbClr>
                      </a:gs>
                      <a:gs pos="50000">
                        <a:srgbClr val="B2B2B2"/>
                      </a:gs>
                      <a:gs pos="100000">
                        <a:srgbClr val="B2B2B2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02" name="AutoShape 12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868" y="3511"/>
                    <a:ext cx="80" cy="303"/>
                  </a:xfrm>
                  <a:prstGeom prst="can">
                    <a:avLst>
                      <a:gd name="adj" fmla="val 52632"/>
                    </a:avLst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03" name="AutoShape 122" descr="窄竖线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861" y="3319"/>
                    <a:ext cx="101" cy="222"/>
                  </a:xfrm>
                  <a:prstGeom prst="can">
                    <a:avLst>
                      <a:gd name="adj" fmla="val 37621"/>
                    </a:avLst>
                  </a:prstGeom>
                  <a:pattFill prst="narVert">
                    <a:fgClr>
                      <a:srgbClr val="969696"/>
                    </a:fgClr>
                    <a:bgClr>
                      <a:srgbClr val="323232"/>
                    </a:bgClr>
                  </a:patt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04" name="Oval 12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864" y="3484"/>
                    <a:ext cx="98" cy="4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C0C0C0">
                          <a:gamma/>
                          <a:shade val="24314"/>
                          <a:invGamma/>
                        </a:srgbClr>
                      </a:gs>
                      <a:gs pos="100000">
                        <a:srgbClr val="C0C0C0"/>
                      </a:gs>
                    </a:gsLst>
                    <a:lin ang="189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05" name="AutoShape 120"/>
                  <p:cNvSpPr>
                    <a:spLocks noChangeAspect="1" noChangeArrowheads="1"/>
                  </p:cNvSpPr>
                  <p:nvPr/>
                </p:nvSpPr>
                <p:spPr bwMode="auto">
                  <a:xfrm rot="1227070" flipV="1">
                    <a:off x="6932" y="5460"/>
                    <a:ext cx="182" cy="214"/>
                  </a:xfrm>
                  <a:prstGeom prst="can">
                    <a:avLst>
                      <a:gd name="adj" fmla="val 58791"/>
                    </a:avLst>
                  </a:prstGeom>
                  <a:solidFill>
                    <a:srgbClr val="969696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06" name="Rectangle 119"/>
                  <p:cNvSpPr>
                    <a:spLocks noChangeAspect="1" noChangeArrowheads="1"/>
                  </p:cNvSpPr>
                  <p:nvPr/>
                </p:nvSpPr>
                <p:spPr bwMode="auto">
                  <a:xfrm flipH="1">
                    <a:off x="6920" y="3770"/>
                    <a:ext cx="162" cy="381"/>
                  </a:xfrm>
                  <a:prstGeom prst="rect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grpSp>
                <p:nvGrpSpPr>
                  <p:cNvPr id="107" name="Group 116"/>
                  <p:cNvGrpSpPr>
                    <a:grpSpLocks noChangeAspect="1"/>
                  </p:cNvGrpSpPr>
                  <p:nvPr/>
                </p:nvGrpSpPr>
                <p:grpSpPr bwMode="auto">
                  <a:xfrm rot="-460987">
                    <a:off x="6907" y="3803"/>
                    <a:ext cx="177" cy="150"/>
                    <a:chOff x="3780" y="3810"/>
                    <a:chExt cx="150" cy="150"/>
                  </a:xfrm>
                </p:grpSpPr>
                <p:sp>
                  <p:nvSpPr>
                    <p:cNvPr id="185" name="Oval 11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804" y="3810"/>
                      <a:ext cx="126" cy="150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23529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18900000" scaled="1"/>
                    </a:gradFill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186" name="Oval 11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780" y="3810"/>
                      <a:ext cx="126" cy="150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sp>
                <p:nvSpPr>
                  <p:cNvPr id="108" name="AutoShape 11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930" y="5181"/>
                    <a:ext cx="173" cy="390"/>
                  </a:xfrm>
                  <a:prstGeom prst="cube">
                    <a:avLst>
                      <a:gd name="adj" fmla="val 21389"/>
                    </a:avLst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09" name="Rectangle 114"/>
                  <p:cNvSpPr>
                    <a:spLocks noChangeAspect="1" noChangeArrowheads="1"/>
                  </p:cNvSpPr>
                  <p:nvPr/>
                </p:nvSpPr>
                <p:spPr bwMode="auto">
                  <a:xfrm flipH="1">
                    <a:off x="8178" y="3908"/>
                    <a:ext cx="236" cy="78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10" name="Rectangle 113"/>
                  <p:cNvSpPr>
                    <a:spLocks noChangeAspect="1" noChangeArrowheads="1"/>
                  </p:cNvSpPr>
                  <p:nvPr/>
                </p:nvSpPr>
                <p:spPr bwMode="auto">
                  <a:xfrm flipH="1">
                    <a:off x="8172" y="3812"/>
                    <a:ext cx="242" cy="96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11" name="Rectangle 112"/>
                  <p:cNvSpPr>
                    <a:spLocks noChangeAspect="1" noChangeArrowheads="1"/>
                  </p:cNvSpPr>
                  <p:nvPr/>
                </p:nvSpPr>
                <p:spPr bwMode="auto">
                  <a:xfrm flipH="1">
                    <a:off x="8250" y="4112"/>
                    <a:ext cx="79" cy="186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C0C0C0">
                          <a:gamma/>
                          <a:shade val="46275"/>
                          <a:invGamma/>
                        </a:srgbClr>
                      </a:gs>
                      <a:gs pos="100000">
                        <a:srgbClr val="C0C0C0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12" name="Rectangle 111"/>
                  <p:cNvSpPr>
                    <a:spLocks noChangeAspect="1" noChangeArrowheads="1"/>
                  </p:cNvSpPr>
                  <p:nvPr/>
                </p:nvSpPr>
                <p:spPr bwMode="auto">
                  <a:xfrm flipH="1">
                    <a:off x="8198" y="4268"/>
                    <a:ext cx="183" cy="66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13" name="Line 11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78" y="3810"/>
                    <a:ext cx="18" cy="144"/>
                  </a:xfrm>
                  <a:prstGeom prst="line">
                    <a:avLst/>
                  </a:prstGeom>
                  <a:noFill/>
                  <a:ln w="38100" cmpd="dbl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14" name="AutoShape 109"/>
                  <p:cNvSpPr>
                    <a:spLocks noChangeAspect="1" noChangeArrowheads="1"/>
                  </p:cNvSpPr>
                  <p:nvPr/>
                </p:nvSpPr>
                <p:spPr bwMode="auto">
                  <a:xfrm flipV="1">
                    <a:off x="6930" y="4161"/>
                    <a:ext cx="134" cy="1050"/>
                  </a:xfrm>
                  <a:custGeom>
                    <a:avLst/>
                    <a:gdLst>
                      <a:gd name="G0" fmla="+- 2417 0 0"/>
                      <a:gd name="G1" fmla="+- 21600 0 2417"/>
                      <a:gd name="G2" fmla="*/ 2417 1 2"/>
                      <a:gd name="G3" fmla="+- 21600 0 G2"/>
                      <a:gd name="G4" fmla="+/ 2417 21600 2"/>
                      <a:gd name="G5" fmla="+/ G1 0 2"/>
                      <a:gd name="G6" fmla="*/ 21600 21600 2417"/>
                      <a:gd name="G7" fmla="*/ G6 1 2"/>
                      <a:gd name="G8" fmla="+- 21600 0 G7"/>
                      <a:gd name="G9" fmla="*/ 21600 1 2"/>
                      <a:gd name="G10" fmla="+- 2417 0 G9"/>
                      <a:gd name="G11" fmla="?: G10 G8 0"/>
                      <a:gd name="G12" fmla="?: G10 G7 21600"/>
                      <a:gd name="T0" fmla="*/ 20391 w 21600"/>
                      <a:gd name="T1" fmla="*/ 10800 h 21600"/>
                      <a:gd name="T2" fmla="*/ 10800 w 21600"/>
                      <a:gd name="T3" fmla="*/ 21600 h 21600"/>
                      <a:gd name="T4" fmla="*/ 1209 w 21600"/>
                      <a:gd name="T5" fmla="*/ 10800 h 21600"/>
                      <a:gd name="T6" fmla="*/ 10800 w 21600"/>
                      <a:gd name="T7" fmla="*/ 0 h 21600"/>
                      <a:gd name="T8" fmla="*/ 3009 w 21600"/>
                      <a:gd name="T9" fmla="*/ 3009 h 21600"/>
                      <a:gd name="T10" fmla="*/ 18591 w 21600"/>
                      <a:gd name="T11" fmla="*/ 18591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417" y="21600"/>
                        </a:lnTo>
                        <a:lnTo>
                          <a:pt x="19183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C0C0C0">
                          <a:gamma/>
                          <a:shade val="46275"/>
                          <a:invGamma/>
                        </a:srgbClr>
                      </a:gs>
                      <a:gs pos="100000">
                        <a:srgbClr val="C0C0C0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15" name="Oval 10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887" y="5543"/>
                    <a:ext cx="195" cy="180"/>
                  </a:xfrm>
                  <a:prstGeom prst="ellips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grpSp>
                <p:nvGrpSpPr>
                  <p:cNvPr id="116" name="Group 10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6888" y="5583"/>
                    <a:ext cx="153" cy="216"/>
                    <a:chOff x="6288" y="5442"/>
                    <a:chExt cx="153" cy="216"/>
                  </a:xfrm>
                </p:grpSpPr>
                <p:sp>
                  <p:nvSpPr>
                    <p:cNvPr id="179" name="Oval 10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300" y="5442"/>
                      <a:ext cx="140" cy="143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180" name="Line 106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>
                      <a:off x="6420" y="5520"/>
                      <a:ext cx="21" cy="99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181" name="Freeform 105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00" y="5481"/>
                      <a:ext cx="129" cy="126"/>
                    </a:xfrm>
                    <a:custGeom>
                      <a:avLst/>
                      <a:gdLst>
                        <a:gd name="T0" fmla="*/ 21 w 129"/>
                        <a:gd name="T1" fmla="*/ 0 h 126"/>
                        <a:gd name="T2" fmla="*/ 0 w 129"/>
                        <a:gd name="T3" fmla="*/ 86 h 126"/>
                        <a:gd name="T4" fmla="*/ 120 w 129"/>
                        <a:gd name="T5" fmla="*/ 126 h 126"/>
                        <a:gd name="T6" fmla="*/ 129 w 129"/>
                        <a:gd name="T7" fmla="*/ 27 h 126"/>
                        <a:gd name="T8" fmla="*/ 21 w 129"/>
                        <a:gd name="T9" fmla="*/ 0 h 12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129" h="126">
                          <a:moveTo>
                            <a:pt x="21" y="0"/>
                          </a:moveTo>
                          <a:lnTo>
                            <a:pt x="0" y="86"/>
                          </a:lnTo>
                          <a:lnTo>
                            <a:pt x="120" y="126"/>
                          </a:lnTo>
                          <a:lnTo>
                            <a:pt x="129" y="27"/>
                          </a:lnTo>
                          <a:lnTo>
                            <a:pt x="21" y="0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rgbClr val="FFFFFF">
                            <a:gamma/>
                            <a:shade val="51373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182" name="Oval 10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291" y="5517"/>
                      <a:ext cx="134" cy="134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183" name="AutoShape 10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291" y="5520"/>
                      <a:ext cx="134" cy="138"/>
                    </a:xfrm>
                    <a:custGeom>
                      <a:avLst/>
                      <a:gdLst>
                        <a:gd name="G0" fmla="+- 2700 0 0"/>
                        <a:gd name="G1" fmla="*/ G0 2 1"/>
                        <a:gd name="G2" fmla="+- 21600 0 G1"/>
                        <a:gd name="G3" fmla="*/ G2 G2 1"/>
                        <a:gd name="G4" fmla="*/ G0 G0 1"/>
                        <a:gd name="G5" fmla="+- G3 0 G4"/>
                        <a:gd name="G6" fmla="*/ G5 1 8"/>
                        <a:gd name="G7" fmla="sqrt G6"/>
                        <a:gd name="G8" fmla="*/ G4 1 8"/>
                        <a:gd name="G9" fmla="sqrt G8"/>
                        <a:gd name="G10" fmla="+- G7 G9 0"/>
                        <a:gd name="G11" fmla="+- G7 0 G9"/>
                        <a:gd name="G12" fmla="+- G10 10800 0"/>
                        <a:gd name="G13" fmla="+- 10800 0 G10"/>
                        <a:gd name="G14" fmla="+- G11 10800 0"/>
                        <a:gd name="G15" fmla="+- 10800 0 G11"/>
                        <a:gd name="G16" fmla="+- 21600 0 G0"/>
                        <a:gd name="T0" fmla="*/ 10800 w 21600"/>
                        <a:gd name="T1" fmla="*/ 0 h 21600"/>
                        <a:gd name="T2" fmla="*/ 3163 w 21600"/>
                        <a:gd name="T3" fmla="*/ 3163 h 21600"/>
                        <a:gd name="T4" fmla="*/ 0 w 21600"/>
                        <a:gd name="T5" fmla="*/ 10800 h 21600"/>
                        <a:gd name="T6" fmla="*/ 3163 w 21600"/>
                        <a:gd name="T7" fmla="*/ 18437 h 21600"/>
                        <a:gd name="T8" fmla="*/ 10800 w 21600"/>
                        <a:gd name="T9" fmla="*/ 21600 h 21600"/>
                        <a:gd name="T10" fmla="*/ 18437 w 21600"/>
                        <a:gd name="T11" fmla="*/ 18437 h 21600"/>
                        <a:gd name="T12" fmla="*/ 21600 w 21600"/>
                        <a:gd name="T13" fmla="*/ 10800 h 21600"/>
                        <a:gd name="T14" fmla="*/ 18437 w 21600"/>
                        <a:gd name="T15" fmla="*/ 3163 h 21600"/>
                        <a:gd name="T16" fmla="*/ 3163 w 21600"/>
                        <a:gd name="T17" fmla="*/ 3163 h 21600"/>
                        <a:gd name="T18" fmla="*/ 18437 w 21600"/>
                        <a:gd name="T19" fmla="*/ 18437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T16" t="T17" r="T18" b="T19"/>
                      <a:pathLst>
                        <a:path w="21600" h="21600">
                          <a:moveTo>
                            <a:pt x="0" y="10800"/>
                          </a:moveTo>
                          <a:cubicBezTo>
                            <a:pt x="0" y="4835"/>
                            <a:pt x="4835" y="0"/>
                            <a:pt x="10800" y="0"/>
                          </a:cubicBezTo>
                          <a:cubicBezTo>
                            <a:pt x="16765" y="0"/>
                            <a:pt x="21600" y="4835"/>
                            <a:pt x="21600" y="10800"/>
                          </a:cubicBezTo>
                          <a:cubicBezTo>
                            <a:pt x="21600" y="16765"/>
                            <a:pt x="16765" y="21600"/>
                            <a:pt x="10800" y="21600"/>
                          </a:cubicBezTo>
                          <a:cubicBezTo>
                            <a:pt x="4835" y="21600"/>
                            <a:pt x="0" y="16765"/>
                            <a:pt x="0" y="10800"/>
                          </a:cubicBezTo>
                          <a:close/>
                          <a:moveTo>
                            <a:pt x="17401" y="15493"/>
                          </a:moveTo>
                          <a:cubicBezTo>
                            <a:pt x="18376" y="14122"/>
                            <a:pt x="18900" y="12482"/>
                            <a:pt x="18900" y="10800"/>
                          </a:cubicBezTo>
                          <a:cubicBezTo>
                            <a:pt x="18900" y="6326"/>
                            <a:pt x="15273" y="2700"/>
                            <a:pt x="10800" y="2700"/>
                          </a:cubicBezTo>
                          <a:cubicBezTo>
                            <a:pt x="9117" y="2699"/>
                            <a:pt x="7477" y="3223"/>
                            <a:pt x="6106" y="4198"/>
                          </a:cubicBezTo>
                          <a:close/>
                          <a:moveTo>
                            <a:pt x="4198" y="6106"/>
                          </a:moveTo>
                          <a:cubicBezTo>
                            <a:pt x="3223" y="7477"/>
                            <a:pt x="2700" y="9117"/>
                            <a:pt x="2700" y="10799"/>
                          </a:cubicBezTo>
                          <a:cubicBezTo>
                            <a:pt x="2700" y="15273"/>
                            <a:pt x="6326" y="18900"/>
                            <a:pt x="10800" y="18900"/>
                          </a:cubicBezTo>
                          <a:cubicBezTo>
                            <a:pt x="12482" y="18900"/>
                            <a:pt x="14122" y="18376"/>
                            <a:pt x="15493" y="17401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184" name="Line 102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>
                      <a:off x="6288" y="5490"/>
                      <a:ext cx="21" cy="93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sp>
                <p:nvSpPr>
                  <p:cNvPr id="117" name="Line 10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68" y="4167"/>
                    <a:ext cx="18" cy="1008"/>
                  </a:xfrm>
                  <a:prstGeom prst="line">
                    <a:avLst/>
                  </a:prstGeom>
                  <a:noFill/>
                  <a:ln w="19050">
                    <a:solidFill>
                      <a:srgbClr val="C0C0C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18" name="Line 9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062" y="5499"/>
                    <a:ext cx="36" cy="63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19" name="Line 9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065" y="5166"/>
                    <a:ext cx="30" cy="27"/>
                  </a:xfrm>
                  <a:prstGeom prst="line">
                    <a:avLst/>
                  </a:prstGeom>
                  <a:noFill/>
                  <a:ln w="9525">
                    <a:solidFill>
                      <a:srgbClr val="969696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20" name="Line 9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36" y="5193"/>
                    <a:ext cx="123" cy="3"/>
                  </a:xfrm>
                  <a:prstGeom prst="line">
                    <a:avLst/>
                  </a:prstGeom>
                  <a:noFill/>
                  <a:ln w="12700">
                    <a:solidFill>
                      <a:srgbClr val="80808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21" name="Line 9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62" y="5190"/>
                    <a:ext cx="9" cy="1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22" name="AutoShape 95"/>
                  <p:cNvSpPr>
                    <a:spLocks noChangeAspect="1" noChangeArrowheads="1"/>
                  </p:cNvSpPr>
                  <p:nvPr/>
                </p:nvSpPr>
                <p:spPr bwMode="auto">
                  <a:xfrm rot="10800000" flipH="1">
                    <a:off x="7076" y="4115"/>
                    <a:ext cx="1049" cy="618"/>
                  </a:xfrm>
                  <a:prstGeom prst="rtTriangl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23" name="Rectangle 9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7097" y="3780"/>
                    <a:ext cx="32" cy="315"/>
                  </a:xfrm>
                  <a:prstGeom prst="rect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24" name="Freeform 93"/>
                  <p:cNvSpPr>
                    <a:spLocks noChangeAspect="1"/>
                  </p:cNvSpPr>
                  <p:nvPr/>
                </p:nvSpPr>
                <p:spPr bwMode="auto">
                  <a:xfrm>
                    <a:off x="7089" y="3823"/>
                    <a:ext cx="1105" cy="80"/>
                  </a:xfrm>
                  <a:custGeom>
                    <a:avLst/>
                    <a:gdLst>
                      <a:gd name="T0" fmla="*/ 1105 w 1105"/>
                      <a:gd name="T1" fmla="*/ 0 h 80"/>
                      <a:gd name="T2" fmla="*/ 0 w 1105"/>
                      <a:gd name="T3" fmla="*/ 2 h 80"/>
                      <a:gd name="T4" fmla="*/ 0 w 1105"/>
                      <a:gd name="T5" fmla="*/ 77 h 80"/>
                      <a:gd name="T6" fmla="*/ 1104 w 1105"/>
                      <a:gd name="T7" fmla="*/ 80 h 80"/>
                      <a:gd name="T8" fmla="*/ 1105 w 1105"/>
                      <a:gd name="T9" fmla="*/ 0 h 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105" h="80">
                        <a:moveTo>
                          <a:pt x="1105" y="0"/>
                        </a:moveTo>
                        <a:lnTo>
                          <a:pt x="0" y="2"/>
                        </a:lnTo>
                        <a:lnTo>
                          <a:pt x="0" y="77"/>
                        </a:lnTo>
                        <a:lnTo>
                          <a:pt x="1104" y="80"/>
                        </a:lnTo>
                        <a:lnTo>
                          <a:pt x="1105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25" name="Rectangle 92"/>
                  <p:cNvSpPr>
                    <a:spLocks noChangeAspect="1" noChangeArrowheads="1"/>
                  </p:cNvSpPr>
                  <p:nvPr/>
                </p:nvSpPr>
                <p:spPr bwMode="auto">
                  <a:xfrm flipH="1">
                    <a:off x="7100" y="3989"/>
                    <a:ext cx="1174" cy="126"/>
                  </a:xfrm>
                  <a:prstGeom prst="rect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26" name="Line 9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81" y="4191"/>
                    <a:ext cx="0" cy="555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27" name="Rectangle 9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525" y="5376"/>
                    <a:ext cx="195" cy="143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28" name="Rectangle 8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510" y="5481"/>
                    <a:ext cx="195" cy="143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29" name="Line 88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6507" y="5385"/>
                    <a:ext cx="12" cy="126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30" name="Line 87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6702" y="5376"/>
                    <a:ext cx="12" cy="126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31" name="Line 86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6711" y="5505"/>
                    <a:ext cx="12" cy="126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32" name="Line 8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6522" y="5382"/>
                    <a:ext cx="195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33" name="Line 8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711" y="5385"/>
                    <a:ext cx="6" cy="10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34" name="Oval 8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564" y="5523"/>
                    <a:ext cx="85" cy="85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35" name="Freeform 82"/>
                  <p:cNvSpPr>
                    <a:spLocks noChangeAspect="1"/>
                  </p:cNvSpPr>
                  <p:nvPr/>
                </p:nvSpPr>
                <p:spPr bwMode="auto">
                  <a:xfrm>
                    <a:off x="6618" y="4530"/>
                    <a:ext cx="2412" cy="1368"/>
                  </a:xfrm>
                  <a:custGeom>
                    <a:avLst/>
                    <a:gdLst>
                      <a:gd name="T0" fmla="*/ 0 w 2412"/>
                      <a:gd name="T1" fmla="*/ 1041 h 1368"/>
                      <a:gd name="T2" fmla="*/ 51 w 2412"/>
                      <a:gd name="T3" fmla="*/ 1200 h 1368"/>
                      <a:gd name="T4" fmla="*/ 129 w 2412"/>
                      <a:gd name="T5" fmla="*/ 1266 h 1368"/>
                      <a:gd name="T6" fmla="*/ 354 w 2412"/>
                      <a:gd name="T7" fmla="*/ 1347 h 1368"/>
                      <a:gd name="T8" fmla="*/ 744 w 2412"/>
                      <a:gd name="T9" fmla="*/ 1353 h 1368"/>
                      <a:gd name="T10" fmla="*/ 930 w 2412"/>
                      <a:gd name="T11" fmla="*/ 1254 h 1368"/>
                      <a:gd name="T12" fmla="*/ 1977 w 2412"/>
                      <a:gd name="T13" fmla="*/ 825 h 1368"/>
                      <a:gd name="T14" fmla="*/ 2412 w 2412"/>
                      <a:gd name="T15" fmla="*/ 0 h 13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412" h="1368">
                        <a:moveTo>
                          <a:pt x="0" y="1041"/>
                        </a:moveTo>
                        <a:cubicBezTo>
                          <a:pt x="14" y="1102"/>
                          <a:pt x="29" y="1163"/>
                          <a:pt x="51" y="1200"/>
                        </a:cubicBezTo>
                        <a:cubicBezTo>
                          <a:pt x="73" y="1237"/>
                          <a:pt x="79" y="1242"/>
                          <a:pt x="129" y="1266"/>
                        </a:cubicBezTo>
                        <a:cubicBezTo>
                          <a:pt x="179" y="1290"/>
                          <a:pt x="252" y="1333"/>
                          <a:pt x="354" y="1347"/>
                        </a:cubicBezTo>
                        <a:cubicBezTo>
                          <a:pt x="456" y="1361"/>
                          <a:pt x="648" y="1368"/>
                          <a:pt x="744" y="1353"/>
                        </a:cubicBezTo>
                        <a:cubicBezTo>
                          <a:pt x="840" y="1338"/>
                          <a:pt x="725" y="1342"/>
                          <a:pt x="930" y="1254"/>
                        </a:cubicBezTo>
                        <a:cubicBezTo>
                          <a:pt x="1135" y="1166"/>
                          <a:pt x="1730" y="1034"/>
                          <a:pt x="1977" y="825"/>
                        </a:cubicBezTo>
                        <a:cubicBezTo>
                          <a:pt x="2224" y="616"/>
                          <a:pt x="2322" y="172"/>
                          <a:pt x="2412" y="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36" name="Oval 8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8909" y="4310"/>
                    <a:ext cx="258" cy="25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969696">
                          <a:gamma/>
                          <a:shade val="20000"/>
                          <a:invGamma/>
                        </a:srgbClr>
                      </a:gs>
                      <a:gs pos="100000">
                        <a:srgbClr val="969696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37" name="AutoShape 8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8894" y="4238"/>
                    <a:ext cx="288" cy="216"/>
                  </a:xfrm>
                  <a:prstGeom prst="can">
                    <a:avLst>
                      <a:gd name="adj" fmla="val 27778"/>
                    </a:avLst>
                  </a:prstGeom>
                  <a:gradFill rotWithShape="0">
                    <a:gsLst>
                      <a:gs pos="0">
                        <a:srgbClr val="969696">
                          <a:gamma/>
                          <a:shade val="20000"/>
                          <a:invGamma/>
                        </a:srgbClr>
                      </a:gs>
                      <a:gs pos="100000">
                        <a:srgbClr val="969696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38" name="AutoShape 7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8924" y="3734"/>
                    <a:ext cx="228" cy="546"/>
                  </a:xfrm>
                  <a:prstGeom prst="can">
                    <a:avLst>
                      <a:gd name="adj" fmla="val 17983"/>
                    </a:avLst>
                  </a:prstGeom>
                  <a:gradFill rotWithShape="0">
                    <a:gsLst>
                      <a:gs pos="0">
                        <a:srgbClr val="969696">
                          <a:gamma/>
                          <a:shade val="20000"/>
                          <a:invGamma/>
                        </a:srgbClr>
                      </a:gs>
                      <a:gs pos="100000">
                        <a:srgbClr val="969696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39" name="Oval 7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8876" y="3728"/>
                    <a:ext cx="324" cy="7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969696">
                          <a:gamma/>
                          <a:shade val="20000"/>
                          <a:invGamma/>
                        </a:srgbClr>
                      </a:gs>
                      <a:gs pos="100000">
                        <a:srgbClr val="969696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40" name="Rectangle 7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8876" y="3710"/>
                    <a:ext cx="324" cy="54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969696">
                          <a:gamma/>
                          <a:shade val="20000"/>
                          <a:invGamma/>
                        </a:srgbClr>
                      </a:gs>
                      <a:gs pos="100000">
                        <a:srgbClr val="969696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41" name="Line 7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882" y="3722"/>
                    <a:ext cx="0" cy="4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42" name="Line 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194" y="3722"/>
                    <a:ext cx="0" cy="4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43" name="Oval 7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8876" y="3668"/>
                    <a:ext cx="324" cy="7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969696">
                          <a:gamma/>
                          <a:shade val="20000"/>
                          <a:invGamma/>
                        </a:srgbClr>
                      </a:gs>
                      <a:gs pos="100000">
                        <a:srgbClr val="969696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44" name="AutoShape 73"/>
                  <p:cNvSpPr>
                    <a:spLocks noChangeAspect="1" noChangeArrowheads="1"/>
                  </p:cNvSpPr>
                  <p:nvPr/>
                </p:nvSpPr>
                <p:spPr bwMode="auto">
                  <a:xfrm rot="16200000" flipH="1">
                    <a:off x="8825" y="3311"/>
                    <a:ext cx="438" cy="384"/>
                  </a:xfrm>
                  <a:prstGeom prst="can">
                    <a:avLst>
                      <a:gd name="adj" fmla="val 28384"/>
                    </a:avLst>
                  </a:prstGeom>
                  <a:gradFill rotWithShape="0">
                    <a:gsLst>
                      <a:gs pos="0">
                        <a:srgbClr val="969696"/>
                      </a:gs>
                      <a:gs pos="100000">
                        <a:srgbClr val="969696">
                          <a:gamma/>
                          <a:shade val="20000"/>
                          <a:invGamma/>
                        </a:srgbClr>
                      </a:gs>
                    </a:gsLst>
                    <a:lin ang="54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45" name="AutoShape 72"/>
                  <p:cNvSpPr>
                    <a:spLocks noChangeAspect="1" noChangeArrowheads="1"/>
                  </p:cNvSpPr>
                  <p:nvPr/>
                </p:nvSpPr>
                <p:spPr bwMode="auto">
                  <a:xfrm rot="16200000" flipH="1">
                    <a:off x="8633" y="3371"/>
                    <a:ext cx="336" cy="264"/>
                  </a:xfrm>
                  <a:prstGeom prst="can">
                    <a:avLst>
                      <a:gd name="adj" fmla="val 22347"/>
                    </a:avLst>
                  </a:prstGeom>
                  <a:gradFill rotWithShape="0">
                    <a:gsLst>
                      <a:gs pos="0">
                        <a:srgbClr val="969696"/>
                      </a:gs>
                      <a:gs pos="100000">
                        <a:srgbClr val="969696">
                          <a:gamma/>
                          <a:shade val="20000"/>
                          <a:invGamma/>
                        </a:srgbClr>
                      </a:gs>
                    </a:gsLst>
                    <a:lin ang="54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46" name="Line 7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876" y="3704"/>
                    <a:ext cx="72" cy="24"/>
                  </a:xfrm>
                  <a:prstGeom prst="line">
                    <a:avLst/>
                  </a:prstGeom>
                  <a:noFill/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47" name="Line 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876" y="3698"/>
                    <a:ext cx="48" cy="12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48" name="Rectangle 69"/>
                  <p:cNvSpPr>
                    <a:spLocks noChangeAspect="1" noChangeArrowheads="1"/>
                  </p:cNvSpPr>
                  <p:nvPr/>
                </p:nvSpPr>
                <p:spPr bwMode="auto">
                  <a:xfrm flipH="1">
                    <a:off x="8260" y="3995"/>
                    <a:ext cx="118" cy="111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51373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80808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49" name="Freeform 68"/>
                  <p:cNvSpPr>
                    <a:spLocks noChangeAspect="1"/>
                  </p:cNvSpPr>
                  <p:nvPr/>
                </p:nvSpPr>
                <p:spPr bwMode="auto">
                  <a:xfrm flipH="1">
                    <a:off x="8277" y="3986"/>
                    <a:ext cx="121" cy="129"/>
                  </a:xfrm>
                  <a:custGeom>
                    <a:avLst/>
                    <a:gdLst>
                      <a:gd name="T0" fmla="*/ 111 w 111"/>
                      <a:gd name="T1" fmla="*/ 1 h 124"/>
                      <a:gd name="T2" fmla="*/ 2 w 111"/>
                      <a:gd name="T3" fmla="*/ 0 h 124"/>
                      <a:gd name="T4" fmla="*/ 0 w 111"/>
                      <a:gd name="T5" fmla="*/ 124 h 124"/>
                      <a:gd name="T6" fmla="*/ 111 w 111"/>
                      <a:gd name="T7" fmla="*/ 121 h 1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11" h="124">
                        <a:moveTo>
                          <a:pt x="111" y="1"/>
                        </a:moveTo>
                        <a:lnTo>
                          <a:pt x="2" y="0"/>
                        </a:lnTo>
                        <a:lnTo>
                          <a:pt x="0" y="124"/>
                        </a:lnTo>
                        <a:lnTo>
                          <a:pt x="111" y="121"/>
                        </a:ln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50" name="Freeform 67"/>
                  <p:cNvSpPr>
                    <a:spLocks noChangeAspect="1"/>
                  </p:cNvSpPr>
                  <p:nvPr/>
                </p:nvSpPr>
                <p:spPr bwMode="auto">
                  <a:xfrm>
                    <a:off x="4203" y="5325"/>
                    <a:ext cx="147" cy="621"/>
                  </a:xfrm>
                  <a:custGeom>
                    <a:avLst/>
                    <a:gdLst>
                      <a:gd name="T0" fmla="*/ 15 w 147"/>
                      <a:gd name="T1" fmla="*/ 0 h 621"/>
                      <a:gd name="T2" fmla="*/ 144 w 147"/>
                      <a:gd name="T3" fmla="*/ 57 h 621"/>
                      <a:gd name="T4" fmla="*/ 147 w 147"/>
                      <a:gd name="T5" fmla="*/ 621 h 621"/>
                      <a:gd name="T6" fmla="*/ 0 w 147"/>
                      <a:gd name="T7" fmla="*/ 594 h 621"/>
                      <a:gd name="T8" fmla="*/ 15 w 147"/>
                      <a:gd name="T9" fmla="*/ 0 h 6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47" h="621">
                        <a:moveTo>
                          <a:pt x="15" y="0"/>
                        </a:moveTo>
                        <a:lnTo>
                          <a:pt x="144" y="57"/>
                        </a:lnTo>
                        <a:lnTo>
                          <a:pt x="147" y="621"/>
                        </a:lnTo>
                        <a:lnTo>
                          <a:pt x="0" y="594"/>
                        </a:lnTo>
                        <a:lnTo>
                          <a:pt x="15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C0C0C0">
                          <a:gamma/>
                          <a:shade val="9020"/>
                          <a:invGamma/>
                        </a:srgbClr>
                      </a:gs>
                      <a:gs pos="100000">
                        <a:srgbClr val="C0C0C0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51" name="Line 66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5074" y="5482"/>
                    <a:ext cx="5" cy="61"/>
                  </a:xfrm>
                  <a:prstGeom prst="line">
                    <a:avLst/>
                  </a:prstGeom>
                  <a:noFill/>
                  <a:ln w="57150">
                    <a:solidFill>
                      <a:srgbClr val="C0C0C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52" name="Freeform 65"/>
                  <p:cNvSpPr>
                    <a:spLocks noChangeAspect="1"/>
                  </p:cNvSpPr>
                  <p:nvPr/>
                </p:nvSpPr>
                <p:spPr bwMode="auto">
                  <a:xfrm>
                    <a:off x="4788" y="6142"/>
                    <a:ext cx="264" cy="225"/>
                  </a:xfrm>
                  <a:custGeom>
                    <a:avLst/>
                    <a:gdLst>
                      <a:gd name="T0" fmla="*/ 41 w 264"/>
                      <a:gd name="T1" fmla="*/ 0 h 225"/>
                      <a:gd name="T2" fmla="*/ 264 w 264"/>
                      <a:gd name="T3" fmla="*/ 65 h 225"/>
                      <a:gd name="T4" fmla="*/ 224 w 264"/>
                      <a:gd name="T5" fmla="*/ 225 h 225"/>
                      <a:gd name="T6" fmla="*/ 0 w 264"/>
                      <a:gd name="T7" fmla="*/ 149 h 225"/>
                      <a:gd name="T8" fmla="*/ 41 w 264"/>
                      <a:gd name="T9" fmla="*/ 0 h 22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64" h="225">
                        <a:moveTo>
                          <a:pt x="41" y="0"/>
                        </a:moveTo>
                        <a:lnTo>
                          <a:pt x="264" y="65"/>
                        </a:lnTo>
                        <a:lnTo>
                          <a:pt x="224" y="225"/>
                        </a:lnTo>
                        <a:lnTo>
                          <a:pt x="0" y="149"/>
                        </a:lnTo>
                        <a:lnTo>
                          <a:pt x="41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53" name="Freeform 64"/>
                  <p:cNvSpPr>
                    <a:spLocks noChangeAspect="1"/>
                  </p:cNvSpPr>
                  <p:nvPr/>
                </p:nvSpPr>
                <p:spPr bwMode="auto">
                  <a:xfrm>
                    <a:off x="4809" y="6162"/>
                    <a:ext cx="219" cy="183"/>
                  </a:xfrm>
                  <a:custGeom>
                    <a:avLst/>
                    <a:gdLst>
                      <a:gd name="T0" fmla="*/ 36 w 219"/>
                      <a:gd name="T1" fmla="*/ 0 h 183"/>
                      <a:gd name="T2" fmla="*/ 98 w 219"/>
                      <a:gd name="T3" fmla="*/ 22 h 183"/>
                      <a:gd name="T4" fmla="*/ 101 w 219"/>
                      <a:gd name="T5" fmla="*/ 49 h 183"/>
                      <a:gd name="T6" fmla="*/ 116 w 219"/>
                      <a:gd name="T7" fmla="*/ 70 h 183"/>
                      <a:gd name="T8" fmla="*/ 143 w 219"/>
                      <a:gd name="T9" fmla="*/ 67 h 183"/>
                      <a:gd name="T10" fmla="*/ 161 w 219"/>
                      <a:gd name="T11" fmla="*/ 43 h 183"/>
                      <a:gd name="T12" fmla="*/ 219 w 219"/>
                      <a:gd name="T13" fmla="*/ 57 h 183"/>
                      <a:gd name="T14" fmla="*/ 189 w 219"/>
                      <a:gd name="T15" fmla="*/ 183 h 183"/>
                      <a:gd name="T16" fmla="*/ 0 w 219"/>
                      <a:gd name="T17" fmla="*/ 123 h 183"/>
                      <a:gd name="T18" fmla="*/ 36 w 219"/>
                      <a:gd name="T19" fmla="*/ 0 h 18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19" h="183">
                        <a:moveTo>
                          <a:pt x="36" y="0"/>
                        </a:moveTo>
                        <a:lnTo>
                          <a:pt x="98" y="22"/>
                        </a:lnTo>
                        <a:cubicBezTo>
                          <a:pt x="109" y="30"/>
                          <a:pt x="98" y="41"/>
                          <a:pt x="101" y="49"/>
                        </a:cubicBezTo>
                        <a:cubicBezTo>
                          <a:pt x="104" y="57"/>
                          <a:pt x="109" y="67"/>
                          <a:pt x="116" y="70"/>
                        </a:cubicBezTo>
                        <a:cubicBezTo>
                          <a:pt x="123" y="73"/>
                          <a:pt x="136" y="71"/>
                          <a:pt x="143" y="67"/>
                        </a:cubicBezTo>
                        <a:cubicBezTo>
                          <a:pt x="150" y="63"/>
                          <a:pt x="148" y="45"/>
                          <a:pt x="161" y="43"/>
                        </a:cubicBezTo>
                        <a:lnTo>
                          <a:pt x="219" y="57"/>
                        </a:lnTo>
                        <a:lnTo>
                          <a:pt x="189" y="183"/>
                        </a:lnTo>
                        <a:lnTo>
                          <a:pt x="0" y="123"/>
                        </a:lnTo>
                        <a:lnTo>
                          <a:pt x="36" y="0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54" name="AutoShape 63"/>
                  <p:cNvSpPr>
                    <a:spLocks noChangeAspect="1" noChangeArrowheads="1"/>
                  </p:cNvSpPr>
                  <p:nvPr/>
                </p:nvSpPr>
                <p:spPr bwMode="auto">
                  <a:xfrm rot="5400000" flipV="1">
                    <a:off x="4134" y="4698"/>
                    <a:ext cx="161" cy="71"/>
                  </a:xfrm>
                  <a:prstGeom prst="parallelogram">
                    <a:avLst>
                      <a:gd name="adj" fmla="val 61971"/>
                    </a:avLst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55" name="AutoShape 62"/>
                  <p:cNvSpPr>
                    <a:spLocks noChangeAspect="1" noChangeArrowheads="1"/>
                  </p:cNvSpPr>
                  <p:nvPr/>
                </p:nvSpPr>
                <p:spPr bwMode="auto">
                  <a:xfrm rot="5730020">
                    <a:off x="4606" y="4309"/>
                    <a:ext cx="128" cy="979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56" name="Freeform 61"/>
                  <p:cNvSpPr>
                    <a:spLocks noChangeAspect="1"/>
                  </p:cNvSpPr>
                  <p:nvPr/>
                </p:nvSpPr>
                <p:spPr bwMode="auto">
                  <a:xfrm>
                    <a:off x="4185" y="4670"/>
                    <a:ext cx="1034" cy="104"/>
                  </a:xfrm>
                  <a:custGeom>
                    <a:avLst/>
                    <a:gdLst>
                      <a:gd name="T0" fmla="*/ 987 w 1034"/>
                      <a:gd name="T1" fmla="*/ 104 h 104"/>
                      <a:gd name="T2" fmla="*/ 1034 w 1034"/>
                      <a:gd name="T3" fmla="*/ 0 h 104"/>
                      <a:gd name="T4" fmla="*/ 63 w 1034"/>
                      <a:gd name="T5" fmla="*/ 7 h 104"/>
                      <a:gd name="T6" fmla="*/ 0 w 1034"/>
                      <a:gd name="T7" fmla="*/ 46 h 104"/>
                      <a:gd name="T8" fmla="*/ 987 w 1034"/>
                      <a:gd name="T9" fmla="*/ 104 h 1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034" h="104">
                        <a:moveTo>
                          <a:pt x="987" y="104"/>
                        </a:moveTo>
                        <a:lnTo>
                          <a:pt x="1034" y="0"/>
                        </a:lnTo>
                        <a:lnTo>
                          <a:pt x="63" y="7"/>
                        </a:lnTo>
                        <a:lnTo>
                          <a:pt x="0" y="46"/>
                        </a:lnTo>
                        <a:lnTo>
                          <a:pt x="987" y="104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57" name="Freeform 60"/>
                  <p:cNvSpPr>
                    <a:spLocks noChangeAspect="1"/>
                  </p:cNvSpPr>
                  <p:nvPr/>
                </p:nvSpPr>
                <p:spPr bwMode="auto">
                  <a:xfrm>
                    <a:off x="4488" y="4695"/>
                    <a:ext cx="627" cy="39"/>
                  </a:xfrm>
                  <a:custGeom>
                    <a:avLst/>
                    <a:gdLst>
                      <a:gd name="T0" fmla="*/ 627 w 627"/>
                      <a:gd name="T1" fmla="*/ 9 h 39"/>
                      <a:gd name="T2" fmla="*/ 516 w 627"/>
                      <a:gd name="T3" fmla="*/ 9 h 39"/>
                      <a:gd name="T4" fmla="*/ 240 w 627"/>
                      <a:gd name="T5" fmla="*/ 0 h 39"/>
                      <a:gd name="T6" fmla="*/ 0 w 627"/>
                      <a:gd name="T7" fmla="*/ 6 h 39"/>
                      <a:gd name="T8" fmla="*/ 204 w 627"/>
                      <a:gd name="T9" fmla="*/ 24 h 39"/>
                      <a:gd name="T10" fmla="*/ 483 w 627"/>
                      <a:gd name="T11" fmla="*/ 36 h 39"/>
                      <a:gd name="T12" fmla="*/ 609 w 627"/>
                      <a:gd name="T13" fmla="*/ 39 h 39"/>
                      <a:gd name="T14" fmla="*/ 627 w 627"/>
                      <a:gd name="T15" fmla="*/ 9 h 3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627" h="39">
                        <a:moveTo>
                          <a:pt x="627" y="9"/>
                        </a:moveTo>
                        <a:lnTo>
                          <a:pt x="516" y="9"/>
                        </a:lnTo>
                        <a:lnTo>
                          <a:pt x="240" y="0"/>
                        </a:lnTo>
                        <a:lnTo>
                          <a:pt x="0" y="6"/>
                        </a:lnTo>
                        <a:lnTo>
                          <a:pt x="204" y="24"/>
                        </a:lnTo>
                        <a:lnTo>
                          <a:pt x="483" y="36"/>
                        </a:lnTo>
                        <a:lnTo>
                          <a:pt x="609" y="39"/>
                        </a:lnTo>
                        <a:lnTo>
                          <a:pt x="627" y="9"/>
                        </a:lnTo>
                        <a:close/>
                      </a:path>
                    </a:pathLst>
                  </a:custGeom>
                  <a:solidFill>
                    <a:srgbClr val="333333"/>
                  </a:solid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grpSp>
                <p:nvGrpSpPr>
                  <p:cNvPr id="158" name="Group 5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337" y="5496"/>
                    <a:ext cx="153" cy="136"/>
                    <a:chOff x="3240" y="4689"/>
                    <a:chExt cx="153" cy="136"/>
                  </a:xfrm>
                </p:grpSpPr>
                <p:sp>
                  <p:nvSpPr>
                    <p:cNvPr id="176" name="Oval 5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266" y="4689"/>
                      <a:ext cx="127" cy="127"/>
                    </a:xfrm>
                    <a:prstGeom prst="ellipse">
                      <a:avLst/>
                    </a:pr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177" name="Rectangle 5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306" y="4696"/>
                      <a:ext cx="43" cy="113"/>
                    </a:xfrm>
                    <a:prstGeom prst="rect">
                      <a:avLst/>
                    </a:prstGeom>
                    <a:solidFill>
                      <a:srgbClr val="969696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178" name="Oval 5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240" y="4698"/>
                      <a:ext cx="128" cy="127"/>
                    </a:xfrm>
                    <a:prstGeom prst="ellipse">
                      <a:avLst/>
                    </a:prstGeom>
                    <a:solidFill>
                      <a:srgbClr val="808080"/>
                    </a:solidFill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sp>
                <p:nvSpPr>
                  <p:cNvPr id="159" name="Freeform 55"/>
                  <p:cNvSpPr>
                    <a:spLocks noChangeAspect="1"/>
                  </p:cNvSpPr>
                  <p:nvPr/>
                </p:nvSpPr>
                <p:spPr bwMode="auto">
                  <a:xfrm>
                    <a:off x="6588" y="4530"/>
                    <a:ext cx="2457" cy="1408"/>
                  </a:xfrm>
                  <a:custGeom>
                    <a:avLst/>
                    <a:gdLst>
                      <a:gd name="T0" fmla="*/ 0 w 2457"/>
                      <a:gd name="T1" fmla="*/ 1071 h 1408"/>
                      <a:gd name="T2" fmla="*/ 51 w 2457"/>
                      <a:gd name="T3" fmla="*/ 1230 h 1408"/>
                      <a:gd name="T4" fmla="*/ 129 w 2457"/>
                      <a:gd name="T5" fmla="*/ 1296 h 1408"/>
                      <a:gd name="T6" fmla="*/ 354 w 2457"/>
                      <a:gd name="T7" fmla="*/ 1377 h 1408"/>
                      <a:gd name="T8" fmla="*/ 744 w 2457"/>
                      <a:gd name="T9" fmla="*/ 1383 h 1408"/>
                      <a:gd name="T10" fmla="*/ 927 w 2457"/>
                      <a:gd name="T11" fmla="*/ 1320 h 1408"/>
                      <a:gd name="T12" fmla="*/ 2007 w 2457"/>
                      <a:gd name="T13" fmla="*/ 855 h 1408"/>
                      <a:gd name="T14" fmla="*/ 2457 w 2457"/>
                      <a:gd name="T15" fmla="*/ 0 h 1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457" h="1408">
                        <a:moveTo>
                          <a:pt x="0" y="1071"/>
                        </a:moveTo>
                        <a:cubicBezTo>
                          <a:pt x="14" y="1132"/>
                          <a:pt x="29" y="1193"/>
                          <a:pt x="51" y="1230"/>
                        </a:cubicBezTo>
                        <a:cubicBezTo>
                          <a:pt x="73" y="1267"/>
                          <a:pt x="79" y="1272"/>
                          <a:pt x="129" y="1296"/>
                        </a:cubicBezTo>
                        <a:cubicBezTo>
                          <a:pt x="179" y="1320"/>
                          <a:pt x="252" y="1363"/>
                          <a:pt x="354" y="1377"/>
                        </a:cubicBezTo>
                        <a:cubicBezTo>
                          <a:pt x="456" y="1391"/>
                          <a:pt x="648" y="1392"/>
                          <a:pt x="744" y="1383"/>
                        </a:cubicBezTo>
                        <a:cubicBezTo>
                          <a:pt x="840" y="1374"/>
                          <a:pt x="717" y="1408"/>
                          <a:pt x="927" y="1320"/>
                        </a:cubicBezTo>
                        <a:cubicBezTo>
                          <a:pt x="1137" y="1232"/>
                          <a:pt x="1752" y="1075"/>
                          <a:pt x="2007" y="855"/>
                        </a:cubicBezTo>
                        <a:cubicBezTo>
                          <a:pt x="2262" y="635"/>
                          <a:pt x="2363" y="178"/>
                          <a:pt x="2457" y="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60" name="AutoShape 54"/>
                  <p:cNvSpPr>
                    <a:spLocks noChangeAspect="1" noChangeArrowheads="1"/>
                  </p:cNvSpPr>
                  <p:nvPr/>
                </p:nvSpPr>
                <p:spPr bwMode="auto">
                  <a:xfrm rot="16200000" flipH="1">
                    <a:off x="8524" y="3426"/>
                    <a:ext cx="384" cy="153"/>
                  </a:xfrm>
                  <a:prstGeom prst="can">
                    <a:avLst>
                      <a:gd name="adj" fmla="val 36597"/>
                    </a:avLst>
                  </a:prstGeom>
                  <a:gradFill rotWithShape="0">
                    <a:gsLst>
                      <a:gs pos="0">
                        <a:srgbClr val="969696"/>
                      </a:gs>
                      <a:gs pos="100000">
                        <a:srgbClr val="969696">
                          <a:gamma/>
                          <a:shade val="20000"/>
                          <a:invGamma/>
                        </a:srgbClr>
                      </a:gs>
                    </a:gsLst>
                    <a:lin ang="54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61" name="AutoShape 53"/>
                  <p:cNvSpPr>
                    <a:spLocks noChangeAspect="1" noChangeArrowheads="1"/>
                  </p:cNvSpPr>
                  <p:nvPr/>
                </p:nvSpPr>
                <p:spPr bwMode="auto">
                  <a:xfrm rot="16200000" flipH="1">
                    <a:off x="8426" y="3386"/>
                    <a:ext cx="270" cy="234"/>
                  </a:xfrm>
                  <a:prstGeom prst="can">
                    <a:avLst>
                      <a:gd name="adj" fmla="val 12819"/>
                    </a:avLst>
                  </a:prstGeom>
                  <a:gradFill rotWithShape="0">
                    <a:gsLst>
                      <a:gs pos="0">
                        <a:srgbClr val="969696"/>
                      </a:gs>
                      <a:gs pos="100000">
                        <a:srgbClr val="969696">
                          <a:gamma/>
                          <a:shade val="20000"/>
                          <a:invGamma/>
                        </a:srgbClr>
                      </a:gs>
                    </a:gsLst>
                    <a:lin ang="54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62" name="AutoShape 52"/>
                  <p:cNvSpPr>
                    <a:spLocks noChangeAspect="1" noChangeArrowheads="1"/>
                  </p:cNvSpPr>
                  <p:nvPr/>
                </p:nvSpPr>
                <p:spPr bwMode="auto">
                  <a:xfrm rot="16200000" flipH="1">
                    <a:off x="8245" y="3375"/>
                    <a:ext cx="390" cy="237"/>
                  </a:xfrm>
                  <a:prstGeom prst="can">
                    <a:avLst>
                      <a:gd name="adj" fmla="val 21093"/>
                    </a:avLst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43137"/>
                          <a:invGamma/>
                        </a:srgbClr>
                      </a:gs>
                    </a:gsLst>
                    <a:lin ang="54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63" name="AutoShape 51"/>
                  <p:cNvSpPr>
                    <a:spLocks noChangeAspect="1" noChangeArrowheads="1"/>
                  </p:cNvSpPr>
                  <p:nvPr/>
                </p:nvSpPr>
                <p:spPr bwMode="auto">
                  <a:xfrm rot="5400000">
                    <a:off x="6286" y="3312"/>
                    <a:ext cx="396" cy="363"/>
                  </a:xfrm>
                  <a:prstGeom prst="can">
                    <a:avLst>
                      <a:gd name="adj" fmla="val 13222"/>
                    </a:avLst>
                  </a:prstGeom>
                  <a:gradFill rotWithShape="0">
                    <a:gsLst>
                      <a:gs pos="0">
                        <a:srgbClr val="969696"/>
                      </a:gs>
                      <a:gs pos="100000">
                        <a:srgbClr val="969696">
                          <a:gamma/>
                          <a:shade val="20000"/>
                          <a:invGamma/>
                        </a:srgbClr>
                      </a:gs>
                    </a:gsLst>
                    <a:lin ang="54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64" name="AutoShape 50"/>
                  <p:cNvSpPr>
                    <a:spLocks noChangeAspect="1" noChangeArrowheads="1"/>
                  </p:cNvSpPr>
                  <p:nvPr/>
                </p:nvSpPr>
                <p:spPr bwMode="auto">
                  <a:xfrm rot="5400000">
                    <a:off x="6689" y="3188"/>
                    <a:ext cx="396" cy="612"/>
                  </a:xfrm>
                  <a:prstGeom prst="can">
                    <a:avLst>
                      <a:gd name="adj" fmla="val 9337"/>
                    </a:avLst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43137"/>
                          <a:invGamma/>
                        </a:srgbClr>
                      </a:gs>
                    </a:gsLst>
                    <a:lin ang="54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65" name="AutoShape 49"/>
                  <p:cNvSpPr>
                    <a:spLocks noChangeAspect="1" noChangeArrowheads="1"/>
                  </p:cNvSpPr>
                  <p:nvPr/>
                </p:nvSpPr>
                <p:spPr bwMode="auto">
                  <a:xfrm rot="5400000">
                    <a:off x="6793" y="3405"/>
                    <a:ext cx="462" cy="177"/>
                  </a:xfrm>
                  <a:prstGeom prst="can">
                    <a:avLst>
                      <a:gd name="adj" fmla="val 18644"/>
                    </a:avLst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43137"/>
                          <a:invGamma/>
                        </a:srgbClr>
                      </a:gs>
                    </a:gsLst>
                    <a:lin ang="54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66" name="AutoShape 48"/>
                  <p:cNvSpPr>
                    <a:spLocks noChangeAspect="1" noChangeArrowheads="1"/>
                  </p:cNvSpPr>
                  <p:nvPr/>
                </p:nvSpPr>
                <p:spPr bwMode="auto">
                  <a:xfrm rot="16200000" flipH="1">
                    <a:off x="8069" y="3410"/>
                    <a:ext cx="462" cy="168"/>
                  </a:xfrm>
                  <a:prstGeom prst="can">
                    <a:avLst>
                      <a:gd name="adj" fmla="val 10713"/>
                    </a:avLst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43137"/>
                          <a:invGamma/>
                        </a:srgbClr>
                      </a:gs>
                    </a:gsLst>
                    <a:lin ang="54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67" name="Rectangle 4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941" y="3719"/>
                    <a:ext cx="138" cy="45"/>
                  </a:xfrm>
                  <a:prstGeom prst="rect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68" name="Rectangle 4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8432" y="3260"/>
                    <a:ext cx="42" cy="6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69" name="AutoShape 4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8393" y="3191"/>
                    <a:ext cx="126" cy="72"/>
                  </a:xfrm>
                  <a:prstGeom prst="can">
                    <a:avLst>
                      <a:gd name="adj" fmla="val 50000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0" name="Rectangle 4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8226" y="3730"/>
                    <a:ext cx="143" cy="40"/>
                  </a:xfrm>
                  <a:prstGeom prst="rect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1" name="AutoShape 43"/>
                  <p:cNvSpPr>
                    <a:spLocks noChangeAspect="1" noChangeArrowheads="1"/>
                  </p:cNvSpPr>
                  <p:nvPr/>
                </p:nvSpPr>
                <p:spPr bwMode="auto">
                  <a:xfrm rot="16200000" flipH="1">
                    <a:off x="7463" y="2927"/>
                    <a:ext cx="396" cy="1134"/>
                  </a:xfrm>
                  <a:prstGeom prst="can">
                    <a:avLst>
                      <a:gd name="adj" fmla="val 4534"/>
                    </a:avLst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43137"/>
                          <a:invGamma/>
                        </a:srgbClr>
                      </a:gs>
                    </a:gsLst>
                    <a:lin ang="54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2" name="Oval 4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7107" y="3302"/>
                    <a:ext cx="17" cy="38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43137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FF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3" name="Line 41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5037" y="5553"/>
                    <a:ext cx="39" cy="153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4" name="Line 4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052" y="5544"/>
                    <a:ext cx="42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5" name="Freeform 124"/>
                  <p:cNvSpPr>
                    <a:spLocks noChangeAspect="1"/>
                  </p:cNvSpPr>
                  <p:nvPr/>
                </p:nvSpPr>
                <p:spPr bwMode="auto">
                  <a:xfrm rot="21388377">
                    <a:off x="5243" y="3444"/>
                    <a:ext cx="732" cy="159"/>
                  </a:xfrm>
                  <a:custGeom>
                    <a:avLst/>
                    <a:gdLst>
                      <a:gd name="T0" fmla="*/ 0 w 732"/>
                      <a:gd name="T1" fmla="*/ 10 h 159"/>
                      <a:gd name="T2" fmla="*/ 29 w 732"/>
                      <a:gd name="T3" fmla="*/ 0 h 159"/>
                      <a:gd name="T4" fmla="*/ 120 w 732"/>
                      <a:gd name="T5" fmla="*/ 78 h 159"/>
                      <a:gd name="T6" fmla="*/ 205 w 732"/>
                      <a:gd name="T7" fmla="*/ 66 h 159"/>
                      <a:gd name="T8" fmla="*/ 370 w 732"/>
                      <a:gd name="T9" fmla="*/ 74 h 159"/>
                      <a:gd name="T10" fmla="*/ 573 w 732"/>
                      <a:gd name="T11" fmla="*/ 135 h 159"/>
                      <a:gd name="T12" fmla="*/ 732 w 732"/>
                      <a:gd name="T13" fmla="*/ 135 h 159"/>
                      <a:gd name="T14" fmla="*/ 716 w 732"/>
                      <a:gd name="T15" fmla="*/ 155 h 159"/>
                      <a:gd name="T16" fmla="*/ 558 w 732"/>
                      <a:gd name="T17" fmla="*/ 159 h 159"/>
                      <a:gd name="T18" fmla="*/ 353 w 732"/>
                      <a:gd name="T19" fmla="*/ 94 h 159"/>
                      <a:gd name="T20" fmla="*/ 188 w 732"/>
                      <a:gd name="T21" fmla="*/ 89 h 159"/>
                      <a:gd name="T22" fmla="*/ 103 w 732"/>
                      <a:gd name="T23" fmla="*/ 103 h 159"/>
                      <a:gd name="T24" fmla="*/ 0 w 732"/>
                      <a:gd name="T25" fmla="*/ 10 h 15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</a:cxnLst>
                    <a:rect l="0" t="0" r="r" b="b"/>
                    <a:pathLst>
                      <a:path w="732" h="159">
                        <a:moveTo>
                          <a:pt x="0" y="10"/>
                        </a:moveTo>
                        <a:lnTo>
                          <a:pt x="29" y="0"/>
                        </a:lnTo>
                        <a:cubicBezTo>
                          <a:pt x="49" y="11"/>
                          <a:pt x="91" y="67"/>
                          <a:pt x="120" y="78"/>
                        </a:cubicBezTo>
                        <a:cubicBezTo>
                          <a:pt x="149" y="89"/>
                          <a:pt x="164" y="66"/>
                          <a:pt x="205" y="66"/>
                        </a:cubicBezTo>
                        <a:lnTo>
                          <a:pt x="370" y="74"/>
                        </a:lnTo>
                        <a:lnTo>
                          <a:pt x="573" y="135"/>
                        </a:lnTo>
                        <a:lnTo>
                          <a:pt x="732" y="135"/>
                        </a:lnTo>
                        <a:lnTo>
                          <a:pt x="716" y="155"/>
                        </a:lnTo>
                        <a:lnTo>
                          <a:pt x="558" y="159"/>
                        </a:lnTo>
                        <a:lnTo>
                          <a:pt x="353" y="94"/>
                        </a:lnTo>
                        <a:lnTo>
                          <a:pt x="188" y="89"/>
                        </a:lnTo>
                        <a:cubicBezTo>
                          <a:pt x="147" y="90"/>
                          <a:pt x="134" y="116"/>
                          <a:pt x="103" y="103"/>
                        </a:cubicBezTo>
                        <a:lnTo>
                          <a:pt x="0" y="1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>
                          <a:gamma/>
                          <a:tint val="0"/>
                          <a:invGamma/>
                        </a:srgbClr>
                      </a:gs>
                      <a:gs pos="50000">
                        <a:srgbClr val="000000"/>
                      </a:gs>
                      <a:gs pos="100000">
                        <a:srgbClr val="000000">
                          <a:gamma/>
                          <a:tint val="0"/>
                          <a:invGamma/>
                        </a:srgbClr>
                      </a:gs>
                    </a:gsLst>
                    <a:lin ang="18900000" scaled="1"/>
                  </a:gra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grpSp>
              <p:nvGrpSpPr>
                <p:cNvPr id="27" name="Group 35"/>
                <p:cNvGrpSpPr>
                  <a:grpSpLocks/>
                </p:cNvGrpSpPr>
                <p:nvPr/>
              </p:nvGrpSpPr>
              <p:grpSpPr bwMode="auto">
                <a:xfrm>
                  <a:off x="2483" y="7253"/>
                  <a:ext cx="106" cy="102"/>
                  <a:chOff x="2489" y="7256"/>
                  <a:chExt cx="106" cy="99"/>
                </a:xfrm>
              </p:grpSpPr>
              <p:sp>
                <p:nvSpPr>
                  <p:cNvPr id="29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2507" y="7256"/>
                    <a:ext cx="88" cy="99"/>
                  </a:xfrm>
                  <a:prstGeom prst="ellipse">
                    <a:avLst/>
                  </a:prstGeom>
                  <a:solidFill>
                    <a:srgbClr val="969696"/>
                  </a:soli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0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2489" y="7256"/>
                    <a:ext cx="88" cy="99"/>
                  </a:xfrm>
                  <a:prstGeom prst="ellipse">
                    <a:avLst/>
                  </a:prstGeom>
                  <a:solidFill>
                    <a:srgbClr val="969696"/>
                  </a:soli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1" name="Line 36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2526" y="7256"/>
                    <a:ext cx="34" cy="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28" name="Oval 34"/>
                <p:cNvSpPr>
                  <a:spLocks noChangeAspect="1" noChangeArrowheads="1"/>
                </p:cNvSpPr>
                <p:nvPr/>
              </p:nvSpPr>
              <p:spPr bwMode="auto">
                <a:xfrm>
                  <a:off x="4811" y="8076"/>
                  <a:ext cx="119" cy="11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75686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</p:grpSp>
          <p:sp>
            <p:nvSpPr>
              <p:cNvPr id="17" name="Freeform 16"/>
              <p:cNvSpPr>
                <a:spLocks/>
              </p:cNvSpPr>
              <p:nvPr/>
            </p:nvSpPr>
            <p:spPr bwMode="auto">
              <a:xfrm>
                <a:off x="2961380" y="3620"/>
                <a:ext cx="175282" cy="63"/>
              </a:xfrm>
              <a:custGeom>
                <a:avLst/>
                <a:gdLst>
                  <a:gd name="T0" fmla="*/ 9 w 276"/>
                  <a:gd name="T1" fmla="*/ 0 h 63"/>
                  <a:gd name="T2" fmla="*/ 0 w 276"/>
                  <a:gd name="T3" fmla="*/ 57 h 63"/>
                  <a:gd name="T4" fmla="*/ 45 w 276"/>
                  <a:gd name="T5" fmla="*/ 60 h 63"/>
                  <a:gd name="T6" fmla="*/ 180 w 276"/>
                  <a:gd name="T7" fmla="*/ 63 h 63"/>
                  <a:gd name="T8" fmla="*/ 276 w 276"/>
                  <a:gd name="T9" fmla="*/ 63 h 63"/>
                  <a:gd name="T10" fmla="*/ 264 w 276"/>
                  <a:gd name="T11" fmla="*/ 0 h 63"/>
                  <a:gd name="T12" fmla="*/ 201 w 276"/>
                  <a:gd name="T13" fmla="*/ 6 h 63"/>
                  <a:gd name="T14" fmla="*/ 138 w 276"/>
                  <a:gd name="T15" fmla="*/ 6 h 63"/>
                  <a:gd name="T16" fmla="*/ 60 w 276"/>
                  <a:gd name="T17" fmla="*/ 3 h 63"/>
                  <a:gd name="T18" fmla="*/ 9 w 276"/>
                  <a:gd name="T19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76" h="63">
                    <a:moveTo>
                      <a:pt x="9" y="0"/>
                    </a:moveTo>
                    <a:lnTo>
                      <a:pt x="0" y="57"/>
                    </a:lnTo>
                    <a:lnTo>
                      <a:pt x="45" y="60"/>
                    </a:lnTo>
                    <a:lnTo>
                      <a:pt x="180" y="63"/>
                    </a:lnTo>
                    <a:lnTo>
                      <a:pt x="276" y="63"/>
                    </a:lnTo>
                    <a:lnTo>
                      <a:pt x="264" y="0"/>
                    </a:lnTo>
                    <a:lnTo>
                      <a:pt x="201" y="6"/>
                    </a:lnTo>
                    <a:cubicBezTo>
                      <a:pt x="180" y="7"/>
                      <a:pt x="161" y="6"/>
                      <a:pt x="138" y="6"/>
                    </a:cubicBezTo>
                    <a:cubicBezTo>
                      <a:pt x="115" y="6"/>
                      <a:pt x="81" y="4"/>
                      <a:pt x="60" y="3"/>
                    </a:cubicBezTo>
                    <a:cubicBezTo>
                      <a:pt x="39" y="2"/>
                      <a:pt x="9" y="0"/>
                      <a:pt x="9" y="0"/>
                    </a:cubicBezTo>
                    <a:close/>
                  </a:path>
                </a:pathLst>
              </a:custGeom>
              <a:solidFill>
                <a:srgbClr val="EAEAEA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  <p:sp>
            <p:nvSpPr>
              <p:cNvPr id="18" name="Line 15"/>
              <p:cNvSpPr>
                <a:spLocks noChangeShapeType="1"/>
              </p:cNvSpPr>
              <p:nvPr/>
            </p:nvSpPr>
            <p:spPr bwMode="auto">
              <a:xfrm>
                <a:off x="3038225" y="3645"/>
                <a:ext cx="0" cy="3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  <p:sp>
            <p:nvSpPr>
              <p:cNvPr id="19" name="Line 14"/>
              <p:cNvSpPr>
                <a:spLocks noChangeShapeType="1"/>
              </p:cNvSpPr>
              <p:nvPr/>
            </p:nvSpPr>
            <p:spPr bwMode="auto">
              <a:xfrm>
                <a:off x="3055372" y="3645"/>
                <a:ext cx="0" cy="3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  <p:sp>
            <p:nvSpPr>
              <p:cNvPr id="20" name="Line 13"/>
              <p:cNvSpPr>
                <a:spLocks noChangeShapeType="1"/>
              </p:cNvSpPr>
              <p:nvPr/>
            </p:nvSpPr>
            <p:spPr bwMode="auto">
              <a:xfrm>
                <a:off x="3072520" y="3645"/>
                <a:ext cx="0" cy="3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  <p:sp>
            <p:nvSpPr>
              <p:cNvPr id="21" name="Line 12"/>
              <p:cNvSpPr>
                <a:spLocks noChangeShapeType="1"/>
              </p:cNvSpPr>
              <p:nvPr/>
            </p:nvSpPr>
            <p:spPr bwMode="auto">
              <a:xfrm>
                <a:off x="3089667" y="3645"/>
                <a:ext cx="0" cy="3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  <p:sp>
            <p:nvSpPr>
              <p:cNvPr id="22" name="Line 11"/>
              <p:cNvSpPr>
                <a:spLocks noChangeShapeType="1"/>
              </p:cNvSpPr>
              <p:nvPr/>
            </p:nvSpPr>
            <p:spPr bwMode="auto">
              <a:xfrm>
                <a:off x="3107449" y="3645"/>
                <a:ext cx="0" cy="3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  <p:sp>
            <p:nvSpPr>
              <p:cNvPr id="23" name="Line 10"/>
              <p:cNvSpPr>
                <a:spLocks noChangeShapeType="1"/>
              </p:cNvSpPr>
              <p:nvPr/>
            </p:nvSpPr>
            <p:spPr bwMode="auto">
              <a:xfrm>
                <a:off x="3003931" y="3645"/>
                <a:ext cx="0" cy="3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  <p:sp>
            <p:nvSpPr>
              <p:cNvPr id="24" name="Line 9"/>
              <p:cNvSpPr>
                <a:spLocks noChangeShapeType="1"/>
              </p:cNvSpPr>
              <p:nvPr/>
            </p:nvSpPr>
            <p:spPr bwMode="auto">
              <a:xfrm>
                <a:off x="3021078" y="3645"/>
                <a:ext cx="0" cy="3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  <p:sp>
            <p:nvSpPr>
              <p:cNvPr id="25" name="Line 8"/>
              <p:cNvSpPr>
                <a:spLocks noChangeShapeType="1"/>
              </p:cNvSpPr>
              <p:nvPr/>
            </p:nvSpPr>
            <p:spPr bwMode="auto">
              <a:xfrm>
                <a:off x="4703" y="3645"/>
                <a:ext cx="0" cy="3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</p:grpSp>
        <p:sp>
          <p:nvSpPr>
            <p:cNvPr id="10" name="矩形 9"/>
            <p:cNvSpPr>
              <a:spLocks noChangeAspect="1"/>
            </p:cNvSpPr>
            <p:nvPr/>
          </p:nvSpPr>
          <p:spPr>
            <a:xfrm>
              <a:off x="9407002" y="2415329"/>
              <a:ext cx="299638" cy="1195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华文仿宋" panose="02010600040101010101" pitchFamily="2" charset="-122"/>
              </a:endParaRPr>
            </a:p>
          </p:txBody>
        </p:sp>
        <p:cxnSp>
          <p:nvCxnSpPr>
            <p:cNvPr id="13" name="直接连接符 12"/>
            <p:cNvCxnSpPr>
              <a:stCxn id="298" idx="3"/>
              <a:endCxn id="305" idx="0"/>
            </p:cNvCxnSpPr>
            <p:nvPr/>
          </p:nvCxnSpPr>
          <p:spPr>
            <a:xfrm flipH="1">
              <a:off x="7994115" y="2989900"/>
              <a:ext cx="720710" cy="143704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5" name="TextBox 304"/>
          <p:cNvSpPr txBox="1"/>
          <p:nvPr/>
        </p:nvSpPr>
        <p:spPr>
          <a:xfrm>
            <a:off x="7273405" y="2808300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ea typeface="华文仿宋" panose="02010600040101010101" pitchFamily="2" charset="-122"/>
              </a:rPr>
              <a:t>游标盘固定螺丝</a:t>
            </a:r>
          </a:p>
        </p:txBody>
      </p:sp>
      <p:grpSp>
        <p:nvGrpSpPr>
          <p:cNvPr id="357" name="组合 356"/>
          <p:cNvGrpSpPr/>
          <p:nvPr/>
        </p:nvGrpSpPr>
        <p:grpSpPr>
          <a:xfrm>
            <a:off x="6496774" y="4055777"/>
            <a:ext cx="2026361" cy="2166075"/>
            <a:chOff x="8113555" y="4330410"/>
            <a:chExt cx="2026361" cy="2166075"/>
          </a:xfrm>
        </p:grpSpPr>
        <p:grpSp>
          <p:nvGrpSpPr>
            <p:cNvPr id="308" name="组合 307"/>
            <p:cNvGrpSpPr/>
            <p:nvPr/>
          </p:nvGrpSpPr>
          <p:grpSpPr>
            <a:xfrm>
              <a:off x="8757717" y="5006053"/>
              <a:ext cx="1259656" cy="1259436"/>
              <a:chOff x="8757717" y="4663165"/>
              <a:chExt cx="1259656" cy="1259436"/>
            </a:xfrm>
          </p:grpSpPr>
          <p:sp>
            <p:nvSpPr>
              <p:cNvPr id="309" name="Oval 51"/>
              <p:cNvSpPr>
                <a:spLocks noChangeAspect="1" noChangeArrowheads="1"/>
              </p:cNvSpPr>
              <p:nvPr/>
            </p:nvSpPr>
            <p:spPr bwMode="auto">
              <a:xfrm>
                <a:off x="8757717" y="4663165"/>
                <a:ext cx="1259656" cy="125943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  <p:grpSp>
            <p:nvGrpSpPr>
              <p:cNvPr id="313" name="Group 45"/>
              <p:cNvGrpSpPr>
                <a:grpSpLocks noChangeAspect="1"/>
              </p:cNvGrpSpPr>
              <p:nvPr/>
            </p:nvGrpSpPr>
            <p:grpSpPr bwMode="auto">
              <a:xfrm>
                <a:off x="8928849" y="4807083"/>
                <a:ext cx="682915" cy="922870"/>
                <a:chOff x="4344" y="11415"/>
                <a:chExt cx="2618" cy="3402"/>
              </a:xfrm>
            </p:grpSpPr>
            <p:sp>
              <p:nvSpPr>
                <p:cNvPr id="322" name="Rectangle 47" descr="小纸屑"/>
                <p:cNvSpPr>
                  <a:spLocks noChangeAspect="1" noChangeArrowheads="1"/>
                </p:cNvSpPr>
                <p:nvPr/>
              </p:nvSpPr>
              <p:spPr bwMode="auto">
                <a:xfrm rot="14400000">
                  <a:off x="5508" y="12687"/>
                  <a:ext cx="2726" cy="182"/>
                </a:xfrm>
                <a:prstGeom prst="rect">
                  <a:avLst/>
                </a:prstGeom>
                <a:pattFill prst="smConfetti">
                  <a:fgClr>
                    <a:srgbClr val="000000"/>
                  </a:fgClr>
                  <a:bgClr>
                    <a:srgbClr val="FFFFFF"/>
                  </a:bgClr>
                </a:patt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23" name="AutoShape 46"/>
                <p:cNvSpPr>
                  <a:spLocks noChangeAspect="1" noChangeArrowheads="1"/>
                </p:cNvSpPr>
                <p:nvPr/>
              </p:nvSpPr>
              <p:spPr bwMode="auto">
                <a:xfrm rot="14400000">
                  <a:off x="4281" y="12154"/>
                  <a:ext cx="2726" cy="2599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</p:grpSp>
          <p:sp>
            <p:nvSpPr>
              <p:cNvPr id="314" name="Rectangle 41"/>
              <p:cNvSpPr>
                <a:spLocks noChangeAspect="1" noChangeArrowheads="1"/>
              </p:cNvSpPr>
              <p:nvPr/>
            </p:nvSpPr>
            <p:spPr bwMode="auto">
              <a:xfrm>
                <a:off x="9383836" y="4725909"/>
                <a:ext cx="109839" cy="201230"/>
              </a:xfrm>
              <a:prstGeom prst="rect">
                <a:avLst/>
              </a:prstGeom>
              <a:noFill/>
              <a:ln w="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9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华文仿宋" panose="02010600040101010101" pitchFamily="2" charset="-122"/>
                    <a:cs typeface="Times New Roman" pitchFamily="18" charset="0"/>
                  </a:rPr>
                  <a:t>C</a:t>
                </a:r>
                <a:endParaRPr kumimoji="0" lang="en-US" altLang="zh-CN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华文仿宋" panose="02010600040101010101" pitchFamily="2" charset="-122"/>
                  <a:cs typeface="宋体" pitchFamily="2" charset="-122"/>
                </a:endParaRPr>
              </a:p>
            </p:txBody>
          </p:sp>
          <p:sp>
            <p:nvSpPr>
              <p:cNvPr id="315" name="Rectangle 40"/>
              <p:cNvSpPr>
                <a:spLocks noChangeAspect="1" noChangeArrowheads="1"/>
              </p:cNvSpPr>
              <p:nvPr/>
            </p:nvSpPr>
            <p:spPr bwMode="auto">
              <a:xfrm>
                <a:off x="9703431" y="5478212"/>
                <a:ext cx="137775" cy="263440"/>
              </a:xfrm>
              <a:prstGeom prst="rect">
                <a:avLst/>
              </a:prstGeom>
              <a:noFill/>
              <a:ln w="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9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华文仿宋" panose="02010600040101010101" pitchFamily="2" charset="-122"/>
                    <a:cs typeface="Times New Roman" pitchFamily="18" charset="0"/>
                  </a:rPr>
                  <a:t>B</a:t>
                </a:r>
                <a:endParaRPr kumimoji="0" lang="en-US" altLang="zh-CN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华文仿宋" panose="02010600040101010101" pitchFamily="2" charset="-122"/>
                  <a:cs typeface="宋体" pitchFamily="2" charset="-122"/>
                </a:endParaRPr>
              </a:p>
            </p:txBody>
          </p:sp>
          <p:sp>
            <p:nvSpPr>
              <p:cNvPr id="316" name="Rectangle 39"/>
              <p:cNvSpPr>
                <a:spLocks noChangeAspect="1" noChangeArrowheads="1"/>
              </p:cNvSpPr>
              <p:nvPr/>
            </p:nvSpPr>
            <p:spPr bwMode="auto">
              <a:xfrm>
                <a:off x="8857637" y="5472854"/>
                <a:ext cx="118093" cy="179013"/>
              </a:xfrm>
              <a:prstGeom prst="rect">
                <a:avLst/>
              </a:prstGeom>
              <a:noFill/>
              <a:ln w="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9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华文仿宋" panose="02010600040101010101" pitchFamily="2" charset="-122"/>
                    <a:cs typeface="Times New Roman" pitchFamily="18" charset="0"/>
                  </a:rPr>
                  <a:t>A</a:t>
                </a:r>
                <a:endParaRPr kumimoji="0" lang="en-US" altLang="zh-CN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华文仿宋" panose="02010600040101010101" pitchFamily="2" charset="-122"/>
                  <a:cs typeface="宋体" pitchFamily="2" charset="-122"/>
                </a:endParaRPr>
              </a:p>
            </p:txBody>
          </p:sp>
        </p:grpSp>
        <p:cxnSp>
          <p:nvCxnSpPr>
            <p:cNvPr id="325" name="直接箭头连接符 324"/>
            <p:cNvCxnSpPr/>
            <p:nvPr/>
          </p:nvCxnSpPr>
          <p:spPr>
            <a:xfrm>
              <a:off x="9178459" y="4960608"/>
              <a:ext cx="0" cy="311767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直接箭头连接符 325"/>
            <p:cNvCxnSpPr/>
            <p:nvPr/>
          </p:nvCxnSpPr>
          <p:spPr>
            <a:xfrm>
              <a:off x="9180652" y="5072700"/>
              <a:ext cx="0" cy="461640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直接箭头连接符 327"/>
            <p:cNvCxnSpPr/>
            <p:nvPr/>
          </p:nvCxnSpPr>
          <p:spPr>
            <a:xfrm>
              <a:off x="9219483" y="5599637"/>
              <a:ext cx="92436" cy="160104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直接连接符 330"/>
            <p:cNvCxnSpPr/>
            <p:nvPr/>
          </p:nvCxnSpPr>
          <p:spPr>
            <a:xfrm>
              <a:off x="9185144" y="5539367"/>
              <a:ext cx="184872" cy="32020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直接箭头连接符 334"/>
            <p:cNvCxnSpPr/>
            <p:nvPr/>
          </p:nvCxnSpPr>
          <p:spPr>
            <a:xfrm>
              <a:off x="9374684" y="5858301"/>
              <a:ext cx="254033" cy="221476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直接箭头连接符 335"/>
            <p:cNvCxnSpPr/>
            <p:nvPr/>
          </p:nvCxnSpPr>
          <p:spPr>
            <a:xfrm>
              <a:off x="9547963" y="6010701"/>
              <a:ext cx="254033" cy="221476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直接连接符 337"/>
            <p:cNvCxnSpPr/>
            <p:nvPr/>
          </p:nvCxnSpPr>
          <p:spPr>
            <a:xfrm>
              <a:off x="9182908" y="5567819"/>
              <a:ext cx="0" cy="824821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直接箭头连接符 338"/>
            <p:cNvCxnSpPr/>
            <p:nvPr/>
          </p:nvCxnSpPr>
          <p:spPr>
            <a:xfrm>
              <a:off x="9197443" y="5713521"/>
              <a:ext cx="254033" cy="221476"/>
            </a:xfrm>
            <a:prstGeom prst="straightConnector1">
              <a:avLst/>
            </a:prstGeom>
            <a:ln w="9525"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40" name="对象 33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36823359"/>
                </p:ext>
              </p:extLst>
            </p:nvPr>
          </p:nvGraphicFramePr>
          <p:xfrm>
            <a:off x="9337453" y="6084540"/>
            <a:ext cx="139700" cy="177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79" name="Equation" r:id="rId5" imgW="139680" imgH="177480" progId="Equation.DSMT4">
                    <p:embed/>
                  </p:oleObj>
                </mc:Choice>
                <mc:Fallback>
                  <p:oleObj name="Equation" r:id="rId5" imgW="13968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9337453" y="6084540"/>
                          <a:ext cx="139700" cy="177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41" name="弧形 340"/>
            <p:cNvSpPr>
              <a:spLocks noChangeAspect="1"/>
            </p:cNvSpPr>
            <p:nvPr/>
          </p:nvSpPr>
          <p:spPr>
            <a:xfrm rot="7200000">
              <a:off x="9062695" y="5615531"/>
              <a:ext cx="468000" cy="4680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华文仿宋" panose="02010600040101010101" pitchFamily="2" charset="-122"/>
              </a:endParaRPr>
            </a:p>
          </p:txBody>
        </p:sp>
        <p:pic>
          <p:nvPicPr>
            <p:cNvPr id="4100" name="Picture 4" descr="C:\Users\Administrator\Desktop\未标题-1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331020">
              <a:off x="9785076" y="6141645"/>
              <a:ext cx="347102" cy="3625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356" name="组合 355"/>
            <p:cNvGrpSpPr/>
            <p:nvPr/>
          </p:nvGrpSpPr>
          <p:grpSpPr>
            <a:xfrm>
              <a:off x="9098259" y="4330410"/>
              <a:ext cx="180000" cy="627233"/>
              <a:chOff x="9098259" y="4330410"/>
              <a:chExt cx="180000" cy="627233"/>
            </a:xfrm>
          </p:grpSpPr>
          <p:sp>
            <p:nvSpPr>
              <p:cNvPr id="344" name="圆柱形 343"/>
              <p:cNvSpPr/>
              <p:nvPr/>
            </p:nvSpPr>
            <p:spPr>
              <a:xfrm flipV="1">
                <a:off x="9098259" y="4330410"/>
                <a:ext cx="180000" cy="108000"/>
              </a:xfrm>
              <a:prstGeom prst="can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  <p:sp>
            <p:nvSpPr>
              <p:cNvPr id="355" name="矩形 354"/>
              <p:cNvSpPr/>
              <p:nvPr/>
            </p:nvSpPr>
            <p:spPr>
              <a:xfrm>
                <a:off x="9142782" y="4428260"/>
                <a:ext cx="87923" cy="45719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  <p:sp>
            <p:nvSpPr>
              <p:cNvPr id="343" name="圆柱形 342"/>
              <p:cNvSpPr/>
              <p:nvPr/>
            </p:nvSpPr>
            <p:spPr>
              <a:xfrm flipV="1">
                <a:off x="9138094" y="4443981"/>
                <a:ext cx="100585" cy="513662"/>
              </a:xfrm>
              <a:prstGeom prst="can">
                <a:avLst/>
              </a:prstGeom>
              <a:gradFill flip="none" rotWithShape="0">
                <a:gsLst>
                  <a:gs pos="0">
                    <a:schemeClr val="bg2">
                      <a:lumMod val="50000"/>
                    </a:schemeClr>
                  </a:gs>
                  <a:gs pos="74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</p:grpSp>
        <p:grpSp>
          <p:nvGrpSpPr>
            <p:cNvPr id="359" name="组合 358"/>
            <p:cNvGrpSpPr/>
            <p:nvPr/>
          </p:nvGrpSpPr>
          <p:grpSpPr>
            <a:xfrm rot="-3000000">
              <a:off x="8337172" y="4732278"/>
              <a:ext cx="180000" cy="627233"/>
              <a:chOff x="9098259" y="4330410"/>
              <a:chExt cx="180000" cy="627233"/>
            </a:xfrm>
          </p:grpSpPr>
          <p:sp>
            <p:nvSpPr>
              <p:cNvPr id="360" name="圆柱形 359"/>
              <p:cNvSpPr/>
              <p:nvPr/>
            </p:nvSpPr>
            <p:spPr>
              <a:xfrm flipV="1">
                <a:off x="9098259" y="4330410"/>
                <a:ext cx="180000" cy="108000"/>
              </a:xfrm>
              <a:prstGeom prst="can">
                <a:avLst/>
              </a:prstGeom>
              <a:solidFill>
                <a:schemeClr val="tx1">
                  <a:lumMod val="65000"/>
                  <a:lumOff val="35000"/>
                  <a:alpha val="20000"/>
                </a:schemeClr>
              </a:solidFill>
              <a:ln>
                <a:solidFill>
                  <a:schemeClr val="tx1">
                    <a:alpha val="2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  <p:sp>
            <p:nvSpPr>
              <p:cNvPr id="361" name="矩形 360"/>
              <p:cNvSpPr/>
              <p:nvPr/>
            </p:nvSpPr>
            <p:spPr>
              <a:xfrm>
                <a:off x="9142782" y="4428260"/>
                <a:ext cx="87923" cy="45719"/>
              </a:xfrm>
              <a:prstGeom prst="rect">
                <a:avLst/>
              </a:prstGeom>
              <a:solidFill>
                <a:schemeClr val="bg2">
                  <a:lumMod val="50000"/>
                  <a:alpha val="20000"/>
                </a:schemeClr>
              </a:solidFill>
              <a:ln>
                <a:solidFill>
                  <a:schemeClr val="tx1">
                    <a:alpha val="2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  <p:sp>
            <p:nvSpPr>
              <p:cNvPr id="362" name="圆柱形 361"/>
              <p:cNvSpPr/>
              <p:nvPr/>
            </p:nvSpPr>
            <p:spPr>
              <a:xfrm flipV="1">
                <a:off x="9138094" y="4443981"/>
                <a:ext cx="100585" cy="513662"/>
              </a:xfrm>
              <a:prstGeom prst="can">
                <a:avLst/>
              </a:prstGeom>
              <a:gradFill flip="none" rotWithShape="0">
                <a:gsLst>
                  <a:gs pos="0">
                    <a:schemeClr val="bg2">
                      <a:lumMod val="50000"/>
                      <a:alpha val="20000"/>
                    </a:schemeClr>
                  </a:gs>
                  <a:gs pos="74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  <a:tileRect/>
              </a:gradFill>
              <a:ln>
                <a:solidFill>
                  <a:schemeClr val="tx1">
                    <a:alpha val="2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</p:grpSp>
        <p:cxnSp>
          <p:nvCxnSpPr>
            <p:cNvPr id="363" name="直接箭头连接符 362"/>
            <p:cNvCxnSpPr>
              <a:cxnSpLocks noChangeAspect="1"/>
            </p:cNvCxnSpPr>
            <p:nvPr/>
          </p:nvCxnSpPr>
          <p:spPr>
            <a:xfrm>
              <a:off x="8655274" y="5250481"/>
              <a:ext cx="521276" cy="454469"/>
            </a:xfrm>
            <a:prstGeom prst="straightConnector1">
              <a:avLst/>
            </a:prstGeom>
            <a:ln w="9525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03" name="组合 4102"/>
          <p:cNvGrpSpPr/>
          <p:nvPr/>
        </p:nvGrpSpPr>
        <p:grpSpPr>
          <a:xfrm>
            <a:off x="8872681" y="4109777"/>
            <a:ext cx="1653323" cy="2160591"/>
            <a:chOff x="9013353" y="4109777"/>
            <a:chExt cx="1653323" cy="2160591"/>
          </a:xfrm>
        </p:grpSpPr>
        <p:grpSp>
          <p:nvGrpSpPr>
            <p:cNvPr id="366" name="组合 365"/>
            <p:cNvGrpSpPr/>
            <p:nvPr/>
          </p:nvGrpSpPr>
          <p:grpSpPr>
            <a:xfrm>
              <a:off x="9013353" y="4785420"/>
              <a:ext cx="1259656" cy="1259436"/>
              <a:chOff x="8757717" y="4663165"/>
              <a:chExt cx="1259656" cy="1259436"/>
            </a:xfrm>
          </p:grpSpPr>
          <p:sp>
            <p:nvSpPr>
              <p:cNvPr id="387" name="Oval 51"/>
              <p:cNvSpPr>
                <a:spLocks noChangeAspect="1" noChangeArrowheads="1"/>
              </p:cNvSpPr>
              <p:nvPr/>
            </p:nvSpPr>
            <p:spPr bwMode="auto">
              <a:xfrm>
                <a:off x="8757717" y="4663165"/>
                <a:ext cx="1259656" cy="125943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  <p:grpSp>
            <p:nvGrpSpPr>
              <p:cNvPr id="388" name="Group 45"/>
              <p:cNvGrpSpPr>
                <a:grpSpLocks noChangeAspect="1"/>
              </p:cNvGrpSpPr>
              <p:nvPr/>
            </p:nvGrpSpPr>
            <p:grpSpPr bwMode="auto">
              <a:xfrm>
                <a:off x="8928849" y="4807083"/>
                <a:ext cx="682915" cy="922870"/>
                <a:chOff x="4344" y="11415"/>
                <a:chExt cx="2618" cy="3402"/>
              </a:xfrm>
            </p:grpSpPr>
            <p:sp>
              <p:nvSpPr>
                <p:cNvPr id="392" name="Rectangle 47" descr="小纸屑"/>
                <p:cNvSpPr>
                  <a:spLocks noChangeAspect="1" noChangeArrowheads="1"/>
                </p:cNvSpPr>
                <p:nvPr/>
              </p:nvSpPr>
              <p:spPr bwMode="auto">
                <a:xfrm rot="14400000">
                  <a:off x="5508" y="12687"/>
                  <a:ext cx="2726" cy="182"/>
                </a:xfrm>
                <a:prstGeom prst="rect">
                  <a:avLst/>
                </a:prstGeom>
                <a:pattFill prst="smConfetti">
                  <a:fgClr>
                    <a:srgbClr val="000000"/>
                  </a:fgClr>
                  <a:bgClr>
                    <a:srgbClr val="FFFFFF"/>
                  </a:bgClr>
                </a:patt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93" name="AutoShape 46"/>
                <p:cNvSpPr>
                  <a:spLocks noChangeAspect="1" noChangeArrowheads="1"/>
                </p:cNvSpPr>
                <p:nvPr/>
              </p:nvSpPr>
              <p:spPr bwMode="auto">
                <a:xfrm rot="14400000">
                  <a:off x="4281" y="12154"/>
                  <a:ext cx="2726" cy="2599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</p:grpSp>
          <p:sp>
            <p:nvSpPr>
              <p:cNvPr id="389" name="Rectangle 41"/>
              <p:cNvSpPr>
                <a:spLocks noChangeAspect="1" noChangeArrowheads="1"/>
              </p:cNvSpPr>
              <p:nvPr/>
            </p:nvSpPr>
            <p:spPr bwMode="auto">
              <a:xfrm>
                <a:off x="9383836" y="4725909"/>
                <a:ext cx="109839" cy="201230"/>
              </a:xfrm>
              <a:prstGeom prst="rect">
                <a:avLst/>
              </a:prstGeom>
              <a:noFill/>
              <a:ln w="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9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华文仿宋" panose="02010600040101010101" pitchFamily="2" charset="-122"/>
                    <a:cs typeface="Times New Roman" pitchFamily="18" charset="0"/>
                  </a:rPr>
                  <a:t>C</a:t>
                </a:r>
                <a:endParaRPr kumimoji="0" lang="en-US" altLang="zh-CN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华文仿宋" panose="02010600040101010101" pitchFamily="2" charset="-122"/>
                  <a:cs typeface="宋体" pitchFamily="2" charset="-122"/>
                </a:endParaRPr>
              </a:p>
            </p:txBody>
          </p:sp>
          <p:sp>
            <p:nvSpPr>
              <p:cNvPr id="390" name="Rectangle 40"/>
              <p:cNvSpPr>
                <a:spLocks noChangeAspect="1" noChangeArrowheads="1"/>
              </p:cNvSpPr>
              <p:nvPr/>
            </p:nvSpPr>
            <p:spPr bwMode="auto">
              <a:xfrm>
                <a:off x="9703431" y="5478212"/>
                <a:ext cx="137775" cy="263440"/>
              </a:xfrm>
              <a:prstGeom prst="rect">
                <a:avLst/>
              </a:prstGeom>
              <a:noFill/>
              <a:ln w="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9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华文仿宋" panose="02010600040101010101" pitchFamily="2" charset="-122"/>
                    <a:cs typeface="Times New Roman" pitchFamily="18" charset="0"/>
                  </a:rPr>
                  <a:t>B</a:t>
                </a:r>
                <a:endParaRPr kumimoji="0" lang="en-US" altLang="zh-CN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华文仿宋" panose="02010600040101010101" pitchFamily="2" charset="-122"/>
                  <a:cs typeface="宋体" pitchFamily="2" charset="-122"/>
                </a:endParaRPr>
              </a:p>
            </p:txBody>
          </p:sp>
          <p:sp>
            <p:nvSpPr>
              <p:cNvPr id="391" name="Rectangle 39"/>
              <p:cNvSpPr>
                <a:spLocks noChangeAspect="1" noChangeArrowheads="1"/>
              </p:cNvSpPr>
              <p:nvPr/>
            </p:nvSpPr>
            <p:spPr bwMode="auto">
              <a:xfrm>
                <a:off x="8857637" y="5472854"/>
                <a:ext cx="118093" cy="179013"/>
              </a:xfrm>
              <a:prstGeom prst="rect">
                <a:avLst/>
              </a:prstGeom>
              <a:noFill/>
              <a:ln w="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9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华文仿宋" panose="02010600040101010101" pitchFamily="2" charset="-122"/>
                    <a:cs typeface="Times New Roman" pitchFamily="18" charset="0"/>
                  </a:rPr>
                  <a:t>A</a:t>
                </a:r>
                <a:endParaRPr kumimoji="0" lang="en-US" altLang="zh-CN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华文仿宋" panose="02010600040101010101" pitchFamily="2" charset="-122"/>
                  <a:cs typeface="宋体" pitchFamily="2" charset="-122"/>
                </a:endParaRPr>
              </a:p>
            </p:txBody>
          </p:sp>
        </p:grpSp>
        <p:cxnSp>
          <p:nvCxnSpPr>
            <p:cNvPr id="367" name="直接箭头连接符 366"/>
            <p:cNvCxnSpPr/>
            <p:nvPr/>
          </p:nvCxnSpPr>
          <p:spPr>
            <a:xfrm>
              <a:off x="9434095" y="4739975"/>
              <a:ext cx="0" cy="311767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直接箭头连接符 367"/>
            <p:cNvCxnSpPr/>
            <p:nvPr/>
          </p:nvCxnSpPr>
          <p:spPr>
            <a:xfrm>
              <a:off x="9436288" y="4852067"/>
              <a:ext cx="0" cy="461640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直接箭头连接符 368"/>
            <p:cNvCxnSpPr/>
            <p:nvPr/>
          </p:nvCxnSpPr>
          <p:spPr>
            <a:xfrm>
              <a:off x="9475119" y="5379004"/>
              <a:ext cx="92436" cy="160104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直接连接符 369"/>
            <p:cNvCxnSpPr/>
            <p:nvPr/>
          </p:nvCxnSpPr>
          <p:spPr>
            <a:xfrm>
              <a:off x="9440780" y="5318734"/>
              <a:ext cx="184872" cy="32020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直接箭头连接符 370"/>
            <p:cNvCxnSpPr/>
            <p:nvPr/>
          </p:nvCxnSpPr>
          <p:spPr>
            <a:xfrm>
              <a:off x="9630320" y="5637668"/>
              <a:ext cx="254033" cy="221476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直接箭头连接符 371"/>
            <p:cNvCxnSpPr/>
            <p:nvPr/>
          </p:nvCxnSpPr>
          <p:spPr>
            <a:xfrm>
              <a:off x="9803599" y="5790068"/>
              <a:ext cx="254033" cy="221476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直接连接符 372"/>
            <p:cNvCxnSpPr/>
            <p:nvPr/>
          </p:nvCxnSpPr>
          <p:spPr>
            <a:xfrm>
              <a:off x="9438544" y="5347186"/>
              <a:ext cx="0" cy="824821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直接箭头连接符 373"/>
            <p:cNvCxnSpPr/>
            <p:nvPr/>
          </p:nvCxnSpPr>
          <p:spPr>
            <a:xfrm>
              <a:off x="9453079" y="5492888"/>
              <a:ext cx="254033" cy="221476"/>
            </a:xfrm>
            <a:prstGeom prst="straightConnector1">
              <a:avLst/>
            </a:prstGeom>
            <a:ln w="9525"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75" name="对象 37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34659406"/>
                </p:ext>
              </p:extLst>
            </p:nvPr>
          </p:nvGraphicFramePr>
          <p:xfrm>
            <a:off x="9593089" y="5863907"/>
            <a:ext cx="139700" cy="177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80" name="Equation" r:id="rId8" imgW="139680" imgH="177480" progId="Equation.DSMT4">
                    <p:embed/>
                  </p:oleObj>
                </mc:Choice>
                <mc:Fallback>
                  <p:oleObj name="Equation" r:id="rId8" imgW="13968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9593089" y="5863907"/>
                          <a:ext cx="139700" cy="177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6" name="弧形 375"/>
            <p:cNvSpPr>
              <a:spLocks noChangeAspect="1"/>
            </p:cNvSpPr>
            <p:nvPr/>
          </p:nvSpPr>
          <p:spPr>
            <a:xfrm rot="7200000">
              <a:off x="9318331" y="5394898"/>
              <a:ext cx="468000" cy="4680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华文仿宋" panose="02010600040101010101" pitchFamily="2" charset="-122"/>
              </a:endParaRPr>
            </a:p>
          </p:txBody>
        </p:sp>
        <p:grpSp>
          <p:nvGrpSpPr>
            <p:cNvPr id="378" name="组合 377"/>
            <p:cNvGrpSpPr/>
            <p:nvPr/>
          </p:nvGrpSpPr>
          <p:grpSpPr>
            <a:xfrm>
              <a:off x="9353895" y="4109777"/>
              <a:ext cx="180000" cy="627233"/>
              <a:chOff x="9098259" y="4330410"/>
              <a:chExt cx="180000" cy="627233"/>
            </a:xfrm>
          </p:grpSpPr>
          <p:sp>
            <p:nvSpPr>
              <p:cNvPr id="384" name="圆柱形 383"/>
              <p:cNvSpPr/>
              <p:nvPr/>
            </p:nvSpPr>
            <p:spPr>
              <a:xfrm flipV="1">
                <a:off x="9098259" y="4330410"/>
                <a:ext cx="180000" cy="108000"/>
              </a:xfrm>
              <a:prstGeom prst="can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  <p:sp>
            <p:nvSpPr>
              <p:cNvPr id="385" name="矩形 384"/>
              <p:cNvSpPr/>
              <p:nvPr/>
            </p:nvSpPr>
            <p:spPr>
              <a:xfrm>
                <a:off x="9142782" y="4428260"/>
                <a:ext cx="87923" cy="45719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  <p:sp>
            <p:nvSpPr>
              <p:cNvPr id="386" name="圆柱形 385"/>
              <p:cNvSpPr/>
              <p:nvPr/>
            </p:nvSpPr>
            <p:spPr>
              <a:xfrm flipV="1">
                <a:off x="9138094" y="4443981"/>
                <a:ext cx="100585" cy="513662"/>
              </a:xfrm>
              <a:prstGeom prst="can">
                <a:avLst/>
              </a:prstGeom>
              <a:gradFill flip="none" rotWithShape="0">
                <a:gsLst>
                  <a:gs pos="0">
                    <a:schemeClr val="bg2">
                      <a:lumMod val="50000"/>
                    </a:schemeClr>
                  </a:gs>
                  <a:gs pos="74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</p:grpSp>
        <p:grpSp>
          <p:nvGrpSpPr>
            <p:cNvPr id="364" name="组合 363"/>
            <p:cNvGrpSpPr/>
            <p:nvPr/>
          </p:nvGrpSpPr>
          <p:grpSpPr>
            <a:xfrm rot="-3000000">
              <a:off x="10276210" y="5879903"/>
              <a:ext cx="90555" cy="690376"/>
              <a:chOff x="11656847" y="5323660"/>
              <a:chExt cx="90555" cy="690376"/>
            </a:xfrm>
          </p:grpSpPr>
          <p:sp>
            <p:nvSpPr>
              <p:cNvPr id="395" name="圆柱形 394"/>
              <p:cNvSpPr/>
              <p:nvPr/>
            </p:nvSpPr>
            <p:spPr>
              <a:xfrm>
                <a:off x="11657402" y="5942036"/>
                <a:ext cx="90000" cy="72000"/>
              </a:xfrm>
              <a:prstGeom prst="can">
                <a:avLst/>
              </a:prstGeom>
              <a:pattFill prst="dkVert">
                <a:fgClr>
                  <a:srgbClr val="777777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  <p:sp>
            <p:nvSpPr>
              <p:cNvPr id="358" name="圆柱形 357"/>
              <p:cNvSpPr/>
              <p:nvPr/>
            </p:nvSpPr>
            <p:spPr>
              <a:xfrm>
                <a:off x="11656847" y="5323660"/>
                <a:ext cx="90000" cy="621643"/>
              </a:xfrm>
              <a:prstGeom prst="can">
                <a:avLst/>
              </a:prstGeom>
              <a:solidFill>
                <a:srgbClr val="77777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</p:grpSp>
        <p:cxnSp>
          <p:nvCxnSpPr>
            <p:cNvPr id="4098" name="直接箭头连接符 4097"/>
            <p:cNvCxnSpPr/>
            <p:nvPr/>
          </p:nvCxnSpPr>
          <p:spPr>
            <a:xfrm flipH="1">
              <a:off x="9673144" y="5949094"/>
              <a:ext cx="209756" cy="145981"/>
            </a:xfrm>
            <a:prstGeom prst="straightConnector1">
              <a:avLst/>
            </a:prstGeom>
            <a:ln w="38100">
              <a:solidFill>
                <a:srgbClr val="7030A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1" name="AutoShape 46"/>
            <p:cNvSpPr>
              <a:spLocks noChangeAspect="1" noChangeArrowheads="1"/>
            </p:cNvSpPr>
            <p:nvPr/>
          </p:nvSpPr>
          <p:spPr bwMode="auto">
            <a:xfrm rot="14100000">
              <a:off x="9158612" y="5152873"/>
              <a:ext cx="739490" cy="677959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402" name="AutoShape 46"/>
            <p:cNvSpPr>
              <a:spLocks noChangeAspect="1" noChangeArrowheads="1"/>
            </p:cNvSpPr>
            <p:nvPr/>
          </p:nvSpPr>
          <p:spPr bwMode="auto">
            <a:xfrm rot="14700000">
              <a:off x="9149104" y="5129079"/>
              <a:ext cx="739490" cy="677959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</p:grpSp>
      <p:sp>
        <p:nvSpPr>
          <p:cNvPr id="457" name="Oval 51"/>
          <p:cNvSpPr>
            <a:spLocks noChangeAspect="1" noChangeArrowheads="1"/>
          </p:cNvSpPr>
          <p:nvPr/>
        </p:nvSpPr>
        <p:spPr bwMode="auto">
          <a:xfrm>
            <a:off x="10609982" y="4767942"/>
            <a:ext cx="1259656" cy="125943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>
              <a:ea typeface="华文仿宋" panose="02010600040101010101" pitchFamily="2" charset="-122"/>
            </a:endParaRPr>
          </a:p>
        </p:txBody>
      </p:sp>
      <p:cxnSp>
        <p:nvCxnSpPr>
          <p:cNvPr id="437" name="直接箭头连接符 436"/>
          <p:cNvCxnSpPr/>
          <p:nvPr/>
        </p:nvCxnSpPr>
        <p:spPr>
          <a:xfrm>
            <a:off x="11030724" y="4722496"/>
            <a:ext cx="0" cy="540000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8" name="直接箭头连接符 437"/>
          <p:cNvCxnSpPr/>
          <p:nvPr/>
        </p:nvCxnSpPr>
        <p:spPr>
          <a:xfrm>
            <a:off x="11032917" y="5019221"/>
            <a:ext cx="0" cy="1080000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7" name="组合 446"/>
          <p:cNvGrpSpPr/>
          <p:nvPr/>
        </p:nvGrpSpPr>
        <p:grpSpPr>
          <a:xfrm>
            <a:off x="10950524" y="4092299"/>
            <a:ext cx="180000" cy="627233"/>
            <a:chOff x="9098259" y="4330410"/>
            <a:chExt cx="180000" cy="627233"/>
          </a:xfrm>
        </p:grpSpPr>
        <p:sp>
          <p:nvSpPr>
            <p:cNvPr id="454" name="圆柱形 453"/>
            <p:cNvSpPr/>
            <p:nvPr/>
          </p:nvSpPr>
          <p:spPr>
            <a:xfrm flipV="1">
              <a:off x="9098259" y="4330410"/>
              <a:ext cx="180000" cy="108000"/>
            </a:xfrm>
            <a:prstGeom prst="can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455" name="矩形 454"/>
            <p:cNvSpPr/>
            <p:nvPr/>
          </p:nvSpPr>
          <p:spPr>
            <a:xfrm>
              <a:off x="9142782" y="4428260"/>
              <a:ext cx="87923" cy="4571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456" name="圆柱形 455"/>
            <p:cNvSpPr/>
            <p:nvPr/>
          </p:nvSpPr>
          <p:spPr>
            <a:xfrm flipV="1">
              <a:off x="9138094" y="4443981"/>
              <a:ext cx="100585" cy="513662"/>
            </a:xfrm>
            <a:prstGeom prst="can">
              <a:avLst/>
            </a:prstGeom>
            <a:gradFill flip="none" rotWithShape="0">
              <a:gsLst>
                <a:gs pos="0">
                  <a:schemeClr val="bg2">
                    <a:lumMod val="50000"/>
                  </a:schemeClr>
                </a:gs>
                <a:gs pos="74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华文仿宋" panose="02010600040101010101" pitchFamily="2" charset="-122"/>
              </a:endParaRPr>
            </a:p>
          </p:txBody>
        </p:sp>
      </p:grpSp>
      <p:grpSp>
        <p:nvGrpSpPr>
          <p:cNvPr id="448" name="组合 447"/>
          <p:cNvGrpSpPr/>
          <p:nvPr/>
        </p:nvGrpSpPr>
        <p:grpSpPr>
          <a:xfrm>
            <a:off x="10993065" y="6095075"/>
            <a:ext cx="90555" cy="690376"/>
            <a:chOff x="11656847" y="5323660"/>
            <a:chExt cx="90555" cy="690376"/>
          </a:xfrm>
        </p:grpSpPr>
        <p:sp>
          <p:nvSpPr>
            <p:cNvPr id="452" name="圆柱形 451"/>
            <p:cNvSpPr/>
            <p:nvPr/>
          </p:nvSpPr>
          <p:spPr>
            <a:xfrm>
              <a:off x="11657402" y="5942036"/>
              <a:ext cx="90000" cy="72000"/>
            </a:xfrm>
            <a:prstGeom prst="can">
              <a:avLst/>
            </a:prstGeom>
            <a:pattFill prst="dkVert">
              <a:fgClr>
                <a:srgbClr val="777777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453" name="圆柱形 452"/>
            <p:cNvSpPr/>
            <p:nvPr/>
          </p:nvSpPr>
          <p:spPr>
            <a:xfrm>
              <a:off x="11656847" y="5323660"/>
              <a:ext cx="90000" cy="621643"/>
            </a:xfrm>
            <a:prstGeom prst="can">
              <a:avLst/>
            </a:prstGeom>
            <a:solidFill>
              <a:srgbClr val="77777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华文仿宋" panose="02010600040101010101" pitchFamily="2" charset="-122"/>
              </a:endParaRPr>
            </a:p>
          </p:txBody>
        </p:sp>
      </p:grpSp>
      <p:sp>
        <p:nvSpPr>
          <p:cNvPr id="464" name="AutoShape 46"/>
          <p:cNvSpPr>
            <a:spLocks noChangeAspect="1" noChangeArrowheads="1"/>
          </p:cNvSpPr>
          <p:nvPr/>
        </p:nvSpPr>
        <p:spPr bwMode="auto">
          <a:xfrm rot="14400000">
            <a:off x="10768172" y="5118016"/>
            <a:ext cx="739490" cy="677959"/>
          </a:xfrm>
          <a:prstGeom prst="triangle">
            <a:avLst>
              <a:gd name="adj" fmla="val 50000"/>
            </a:avLst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>
              <a:ea typeface="华文仿宋" panose="02010600040101010101" pitchFamily="2" charset="-122"/>
            </a:endParaRPr>
          </a:p>
        </p:txBody>
      </p:sp>
      <p:sp>
        <p:nvSpPr>
          <p:cNvPr id="466" name="TextBox 465"/>
          <p:cNvSpPr txBox="1"/>
          <p:nvPr/>
        </p:nvSpPr>
        <p:spPr>
          <a:xfrm>
            <a:off x="7091487" y="3601768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ea typeface="华文仿宋" panose="02010600040101010101" pitchFamily="2" charset="-122"/>
              </a:rPr>
              <a:t>平行光管</a:t>
            </a:r>
          </a:p>
        </p:txBody>
      </p:sp>
      <p:cxnSp>
        <p:nvCxnSpPr>
          <p:cNvPr id="4106" name="直接连接符 4105"/>
          <p:cNvCxnSpPr>
            <a:stCxn id="466" idx="2"/>
            <a:endCxn id="344" idx="3"/>
          </p:cNvCxnSpPr>
          <p:nvPr/>
        </p:nvCxnSpPr>
        <p:spPr>
          <a:xfrm>
            <a:off x="7542893" y="3909545"/>
            <a:ext cx="28585" cy="1462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9" name="TextBox 468"/>
          <p:cNvSpPr txBox="1"/>
          <p:nvPr/>
        </p:nvSpPr>
        <p:spPr>
          <a:xfrm>
            <a:off x="6266312" y="4200053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ea typeface="华文仿宋" panose="02010600040101010101" pitchFamily="2" charset="-122"/>
              </a:rPr>
              <a:t>平行光管的像</a:t>
            </a:r>
          </a:p>
        </p:txBody>
      </p:sp>
      <p:cxnSp>
        <p:nvCxnSpPr>
          <p:cNvPr id="4108" name="直接连接符 4107"/>
          <p:cNvCxnSpPr>
            <a:stCxn id="469" idx="2"/>
            <a:endCxn id="362" idx="4"/>
          </p:cNvCxnSpPr>
          <p:nvPr/>
        </p:nvCxnSpPr>
        <p:spPr>
          <a:xfrm flipH="1">
            <a:off x="6886301" y="4507830"/>
            <a:ext cx="10953" cy="2613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2" name="TextBox 471"/>
          <p:cNvSpPr txBox="1"/>
          <p:nvPr/>
        </p:nvSpPr>
        <p:spPr>
          <a:xfrm>
            <a:off x="9732719" y="6483831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ea typeface="华文仿宋" panose="02010600040101010101" pitchFamily="2" charset="-122"/>
              </a:rPr>
              <a:t>望远镜</a:t>
            </a:r>
          </a:p>
        </p:txBody>
      </p:sp>
      <p:cxnSp>
        <p:nvCxnSpPr>
          <p:cNvPr id="4110" name="直接连接符 4109"/>
          <p:cNvCxnSpPr>
            <a:stCxn id="358" idx="2"/>
            <a:endCxn id="472" idx="0"/>
          </p:cNvCxnSpPr>
          <p:nvPr/>
        </p:nvCxnSpPr>
        <p:spPr>
          <a:xfrm flipH="1">
            <a:off x="10094357" y="6237686"/>
            <a:ext cx="31029" cy="24614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40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六、注意事项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2200" dirty="0">
                <a:solidFill>
                  <a:schemeClr val="tx1"/>
                </a:solidFill>
              </a:rPr>
              <a:t>1. </a:t>
            </a:r>
            <a:r>
              <a:rPr lang="zh-CN" altLang="en-US" sz="2200" dirty="0">
                <a:solidFill>
                  <a:schemeClr val="tx1"/>
                </a:solidFill>
              </a:rPr>
              <a:t>分光计是较精密的光学仪器，其调节过程必须严格按照既定程序进行，</a:t>
            </a:r>
            <a:r>
              <a:rPr lang="zh-CN" altLang="en-US" sz="2200" b="1" dirty="0">
                <a:solidFill>
                  <a:srgbClr val="FF0000"/>
                </a:solidFill>
              </a:rPr>
              <a:t>不可颠倒</a:t>
            </a:r>
            <a:r>
              <a:rPr lang="zh-CN" altLang="en-US" sz="2200" dirty="0">
                <a:solidFill>
                  <a:schemeClr val="tx1"/>
                </a:solidFill>
              </a:rPr>
              <a:t>；在每一步操作时需要很明确该步骤的目的</a:t>
            </a:r>
            <a:r>
              <a:rPr lang="zh-CN" altLang="en-US" sz="2200" dirty="0" smtClean="0">
                <a:solidFill>
                  <a:schemeClr val="tx1"/>
                </a:solidFill>
              </a:rPr>
              <a:t>，</a:t>
            </a:r>
            <a:r>
              <a:rPr lang="zh-CN" altLang="en-US" sz="2200" dirty="0" smtClean="0">
                <a:solidFill>
                  <a:srgbClr val="FF0000"/>
                </a:solidFill>
              </a:rPr>
              <a:t>除调节</a:t>
            </a:r>
            <a:r>
              <a:rPr lang="zh-CN" altLang="en-US" sz="2200" dirty="0">
                <a:solidFill>
                  <a:srgbClr val="FF0000"/>
                </a:solidFill>
              </a:rPr>
              <a:t>部件以外其他部分</a:t>
            </a:r>
            <a:r>
              <a:rPr lang="zh-CN" altLang="en-US" sz="2200" dirty="0" smtClean="0">
                <a:solidFill>
                  <a:srgbClr val="FF0000"/>
                </a:solidFill>
              </a:rPr>
              <a:t>均应固定</a:t>
            </a:r>
            <a:r>
              <a:rPr lang="zh-CN" altLang="en-US" sz="2200" dirty="0">
                <a:solidFill>
                  <a:schemeClr val="tx1"/>
                </a:solidFill>
              </a:rPr>
              <a:t>；整个实验中，三棱镜数次拿下载物台，</a:t>
            </a:r>
            <a:r>
              <a:rPr lang="zh-CN" altLang="en-US" sz="2200" dirty="0" smtClean="0">
                <a:solidFill>
                  <a:schemeClr val="tx1"/>
                </a:solidFill>
              </a:rPr>
              <a:t>应放置</a:t>
            </a:r>
            <a:r>
              <a:rPr lang="zh-CN" altLang="en-US" sz="2200" dirty="0">
                <a:solidFill>
                  <a:schemeClr val="tx1"/>
                </a:solidFill>
              </a:rPr>
              <a:t>在实验台安全位置；</a:t>
            </a:r>
            <a:endParaRPr lang="en-US" altLang="zh-CN" sz="22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2200" dirty="0">
                <a:solidFill>
                  <a:schemeClr val="tx1"/>
                </a:solidFill>
              </a:rPr>
              <a:t>2. </a:t>
            </a:r>
            <a:r>
              <a:rPr lang="zh-CN" altLang="en-US" sz="2200" dirty="0">
                <a:solidFill>
                  <a:schemeClr val="tx1"/>
                </a:solidFill>
              </a:rPr>
              <a:t>在调节望远镜与载物台平行时，如果只有一个光学面能看见十字反射像，一方面要检查载物台和望远镜光轴是否水平；另一方面，将望远镜对准能看见十字反射像的光学面，适度调节载物台倾斜度调节螺丝和望远镜方位调节螺丝，使十字反射像移至视野边缘，然后将望远镜转至另一光学面，看</a:t>
            </a:r>
            <a:r>
              <a:rPr lang="zh-CN" altLang="en-US" sz="2200" dirty="0" smtClean="0">
                <a:solidFill>
                  <a:schemeClr val="tx1"/>
                </a:solidFill>
              </a:rPr>
              <a:t>能否找到十字</a:t>
            </a:r>
            <a:r>
              <a:rPr lang="zh-CN" altLang="en-US" sz="2200" dirty="0">
                <a:solidFill>
                  <a:schemeClr val="tx1"/>
                </a:solidFill>
              </a:rPr>
              <a:t>反射</a:t>
            </a:r>
            <a:r>
              <a:rPr lang="zh-CN" altLang="en-US" sz="2200" dirty="0" smtClean="0">
                <a:solidFill>
                  <a:schemeClr val="tx1"/>
                </a:solidFill>
              </a:rPr>
              <a:t>像；</a:t>
            </a:r>
            <a:endParaRPr lang="en-US" altLang="zh-CN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19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六、注意事项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2400" dirty="0">
                <a:solidFill>
                  <a:schemeClr val="tx1"/>
                </a:solidFill>
              </a:rPr>
              <a:t>3. </a:t>
            </a:r>
            <a:r>
              <a:rPr lang="zh-CN" altLang="en-US" sz="2400" dirty="0">
                <a:solidFill>
                  <a:schemeClr val="tx1"/>
                </a:solidFill>
              </a:rPr>
              <a:t>测量最小偏向角时，转动游标盘使单缝向</a:t>
            </a:r>
            <a:r>
              <a:rPr lang="zh-CN" altLang="en-US" sz="2400" b="1" dirty="0">
                <a:solidFill>
                  <a:srgbClr val="FF0000"/>
                </a:solidFill>
              </a:rPr>
              <a:t>偏向角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减小的方向</a:t>
            </a:r>
            <a:r>
              <a:rPr lang="zh-CN" altLang="en-US" sz="2400" dirty="0" smtClean="0">
                <a:solidFill>
                  <a:schemeClr val="tx1"/>
                </a:solidFill>
              </a:rPr>
              <a:t>移动；如果</a:t>
            </a:r>
            <a:r>
              <a:rPr lang="zh-CN" altLang="en-US" sz="2400" dirty="0">
                <a:solidFill>
                  <a:schemeClr val="tx1"/>
                </a:solidFill>
              </a:rPr>
              <a:t>单缝移出视野，则需要暂停转动游标盘，</a:t>
            </a:r>
            <a:r>
              <a:rPr lang="zh-CN" altLang="en-US" sz="2400" dirty="0">
                <a:solidFill>
                  <a:srgbClr val="FF0000"/>
                </a:solidFill>
              </a:rPr>
              <a:t>将望远镜</a:t>
            </a:r>
            <a:r>
              <a:rPr lang="zh-CN" altLang="en-US" sz="2400" dirty="0" smtClean="0">
                <a:solidFill>
                  <a:srgbClr val="FF0000"/>
                </a:solidFill>
              </a:rPr>
              <a:t>沿单缝的运动方向转动</a:t>
            </a:r>
            <a:r>
              <a:rPr lang="zh-CN" altLang="en-US" sz="2400" dirty="0" smtClean="0">
                <a:solidFill>
                  <a:schemeClr val="tx1"/>
                </a:solidFill>
              </a:rPr>
              <a:t>，</a:t>
            </a:r>
            <a:r>
              <a:rPr lang="zh-CN" altLang="en-US" sz="2400" dirty="0">
                <a:solidFill>
                  <a:schemeClr val="tx1"/>
                </a:solidFill>
              </a:rPr>
              <a:t>使单缝重新进入视野，再按照实验步骤继续操作；</a:t>
            </a:r>
            <a:endParaRPr lang="en-US" altLang="zh-CN" sz="2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2400" dirty="0">
                <a:solidFill>
                  <a:schemeClr val="tx1"/>
                </a:solidFill>
              </a:rPr>
              <a:t>4. </a:t>
            </a:r>
            <a:r>
              <a:rPr lang="zh-CN" altLang="en-US" sz="2400" dirty="0" smtClean="0">
                <a:solidFill>
                  <a:schemeClr val="tx1"/>
                </a:solidFill>
              </a:rPr>
              <a:t>转动读数盘（望远镜）时</a:t>
            </a:r>
            <a:r>
              <a:rPr lang="zh-CN" altLang="en-US" sz="2400" dirty="0">
                <a:solidFill>
                  <a:schemeClr val="tx1"/>
                </a:solidFill>
              </a:rPr>
              <a:t>应注意两个游标示数的变化方向（“</a:t>
            </a:r>
            <a:r>
              <a:rPr lang="zh-CN" altLang="en-US" sz="2400" b="1" dirty="0">
                <a:solidFill>
                  <a:srgbClr val="7030A0"/>
                </a:solidFill>
              </a:rPr>
              <a:t>变大</a:t>
            </a:r>
            <a:r>
              <a:rPr lang="zh-CN" altLang="en-US" sz="2400" dirty="0">
                <a:solidFill>
                  <a:schemeClr val="tx1"/>
                </a:solidFill>
              </a:rPr>
              <a:t>”或是“</a:t>
            </a:r>
            <a:r>
              <a:rPr lang="zh-CN" altLang="en-US" sz="2400" b="1" dirty="0">
                <a:solidFill>
                  <a:srgbClr val="7030A0"/>
                </a:solidFill>
              </a:rPr>
              <a:t>变小</a:t>
            </a:r>
            <a:r>
              <a:rPr lang="zh-CN" altLang="en-US" sz="2400" dirty="0">
                <a:solidFill>
                  <a:schemeClr val="tx1"/>
                </a:solidFill>
              </a:rPr>
              <a:t>”</a:t>
            </a:r>
            <a:r>
              <a:rPr lang="zh-CN" altLang="en-US" sz="2400" dirty="0" smtClean="0">
                <a:solidFill>
                  <a:schemeClr val="tx1"/>
                </a:solidFill>
              </a:rPr>
              <a:t>），如果读数盘</a:t>
            </a:r>
            <a:r>
              <a:rPr lang="zh-CN" altLang="en-US" sz="2400" dirty="0">
                <a:solidFill>
                  <a:schemeClr val="tx1"/>
                </a:solidFill>
              </a:rPr>
              <a:t>零刻度线</a:t>
            </a:r>
            <a:r>
              <a:rPr lang="zh-CN" altLang="en-US" sz="2400" dirty="0" smtClean="0">
                <a:solidFill>
                  <a:schemeClr val="tx1"/>
                </a:solidFill>
              </a:rPr>
              <a:t>经过游标零线，则该游标的读数</a:t>
            </a:r>
            <a:r>
              <a:rPr lang="zh-CN" altLang="en-US" sz="2400" dirty="0">
                <a:solidFill>
                  <a:schemeClr val="tx1"/>
                </a:solidFill>
              </a:rPr>
              <a:t>需要作修正。</a:t>
            </a:r>
            <a:endParaRPr lang="en-US" altLang="zh-CN" sz="2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zh-CN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</p:spPr>
        <p:txBody>
          <a:bodyPr/>
          <a:lstStyle/>
          <a:p>
            <a:r>
              <a:rPr lang="zh-CN" altLang="en-US" dirty="0"/>
              <a:t>一、实验简介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dirty="0" smtClean="0">
                <a:solidFill>
                  <a:schemeClr val="tx1"/>
                </a:solidFill>
              </a:rPr>
              <a:t>1858 ~ 1859</a:t>
            </a:r>
            <a:r>
              <a:rPr lang="zh-CN" altLang="en-US" dirty="0">
                <a:solidFill>
                  <a:schemeClr val="tx1"/>
                </a:solidFill>
              </a:rPr>
              <a:t>年，德国海德堡大学的物理学家</a:t>
            </a:r>
            <a:r>
              <a:rPr lang="en-US" altLang="zh-CN" dirty="0">
                <a:solidFill>
                  <a:schemeClr val="tx1"/>
                </a:solidFill>
              </a:rPr>
              <a:t>Gustav Kirchhoff</a:t>
            </a:r>
            <a:r>
              <a:rPr lang="zh-CN" altLang="en-US" dirty="0">
                <a:solidFill>
                  <a:schemeClr val="tx1"/>
                </a:solidFill>
              </a:rPr>
              <a:t>和化学家</a:t>
            </a:r>
            <a:r>
              <a:rPr lang="en-US" altLang="zh-CN" dirty="0">
                <a:solidFill>
                  <a:schemeClr val="tx1"/>
                </a:solidFill>
              </a:rPr>
              <a:t>Robert Bunsen</a:t>
            </a:r>
            <a:r>
              <a:rPr lang="zh-CN" altLang="en-US" dirty="0">
                <a:solidFill>
                  <a:schemeClr val="tx1"/>
                </a:solidFill>
              </a:rPr>
              <a:t>发明了基于三棱镜分光原理的分光计，是光谱分析法的奠基人。</a:t>
            </a:r>
            <a:endParaRPr lang="en-US" altLang="zh-CN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s://upload.wikimedia.org/wikipedia/commons/thumb/b/bd/Dispersive_Prism_Illustration.jpg/250px-Dispersive_Prism_Illustrat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1218" y="3932046"/>
            <a:ext cx="2227174" cy="1737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4/40/Kirchhoffs_first_spectroscope.jpg/220px-Kirchhoffs_first_spectroscop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2131" y="1896463"/>
            <a:ext cx="209550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 Black-and-white image of two middle-aged men, either one leaning with one elbow on a wooden column in the middle. Both wear long jackets, and the shorter man on the left has a beard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860" y="2782723"/>
            <a:ext cx="161925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752494" y="4991790"/>
            <a:ext cx="1910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latin typeface="Times New Roman" pitchFamily="18" charset="0"/>
                <a:ea typeface="华文仿宋" panose="02010600040101010101" pitchFamily="2" charset="-122"/>
                <a:cs typeface="Times New Roman" pitchFamily="18" charset="0"/>
              </a:rPr>
              <a:t>Gustav Kirchhoff (left) &amp; Robert Bunsen (right)</a:t>
            </a:r>
            <a:endParaRPr lang="zh-CN" altLang="en-US" sz="1400" dirty="0">
              <a:latin typeface="Times New Roman" pitchFamily="18" charset="0"/>
              <a:ea typeface="华文仿宋" panose="02010600040101010101" pitchFamily="2" charset="-122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829915" y="3243884"/>
            <a:ext cx="26704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latin typeface="Times New Roman" pitchFamily="18" charset="0"/>
                <a:ea typeface="华文仿宋" panose="02010600040101010101" pitchFamily="2" charset="-122"/>
                <a:cs typeface="Times New Roman" pitchFamily="18" charset="0"/>
              </a:rPr>
              <a:t>Kirchhoff</a:t>
            </a:r>
            <a:r>
              <a:rPr lang="zh-CN" altLang="en-US" sz="1400" dirty="0">
                <a:latin typeface="Times New Roman" pitchFamily="18" charset="0"/>
                <a:ea typeface="华文仿宋" panose="02010600040101010101" pitchFamily="2" charset="-122"/>
                <a:cs typeface="Times New Roman" pitchFamily="18" charset="0"/>
              </a:rPr>
              <a:t>和</a:t>
            </a:r>
            <a:r>
              <a:rPr lang="en-US" altLang="zh-CN" sz="1400" dirty="0">
                <a:latin typeface="Times New Roman" pitchFamily="18" charset="0"/>
                <a:ea typeface="华文仿宋" panose="02010600040101010101" pitchFamily="2" charset="-122"/>
                <a:cs typeface="Times New Roman" pitchFamily="18" charset="0"/>
              </a:rPr>
              <a:t>Bunsen</a:t>
            </a:r>
            <a:r>
              <a:rPr lang="zh-CN" altLang="en-US" sz="1400" dirty="0">
                <a:latin typeface="Times New Roman" pitchFamily="18" charset="0"/>
                <a:ea typeface="华文仿宋" panose="02010600040101010101" pitchFamily="2" charset="-122"/>
                <a:cs typeface="Times New Roman" pitchFamily="18" charset="0"/>
              </a:rPr>
              <a:t>发明的分光计</a:t>
            </a:r>
          </a:p>
        </p:txBody>
      </p:sp>
      <p:sp>
        <p:nvSpPr>
          <p:cNvPr id="5" name="矩形 4"/>
          <p:cNvSpPr/>
          <p:nvPr/>
        </p:nvSpPr>
        <p:spPr>
          <a:xfrm>
            <a:off x="8455915" y="6180137"/>
            <a:ext cx="2244525" cy="3424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en-US" altLang="zh-CN" sz="1200" dirty="0">
                <a:solidFill>
                  <a:srgbClr val="FF0000"/>
                </a:solidFill>
                <a:ea typeface="华文仿宋" panose="02010600040101010101" pitchFamily="2" charset="-122"/>
              </a:rPr>
              <a:t>*</a:t>
            </a:r>
            <a:r>
              <a:rPr lang="zh-CN" altLang="en-US" sz="1200" dirty="0">
                <a:solidFill>
                  <a:srgbClr val="FF0000"/>
                </a:solidFill>
                <a:ea typeface="华文仿宋" panose="02010600040101010101" pitchFamily="2" charset="-122"/>
              </a:rPr>
              <a:t>图片来自</a:t>
            </a:r>
            <a:r>
              <a:rPr lang="en-US" altLang="zh-CN" sz="1200" dirty="0" err="1">
                <a:solidFill>
                  <a:srgbClr val="FF0000"/>
                </a:solidFill>
                <a:ea typeface="华文仿宋" panose="02010600040101010101" pitchFamily="2" charset="-122"/>
              </a:rPr>
              <a:t>wikipedia</a:t>
            </a:r>
            <a:r>
              <a:rPr lang="zh-CN" altLang="en-US" sz="1200" dirty="0">
                <a:solidFill>
                  <a:srgbClr val="FF0000"/>
                </a:solidFill>
                <a:ea typeface="华文仿宋" panose="02010600040101010101" pitchFamily="2" charset="-122"/>
              </a:rPr>
              <a:t>网站</a:t>
            </a:r>
          </a:p>
        </p:txBody>
      </p:sp>
    </p:spTree>
    <p:extLst>
      <p:ext uri="{BB962C8B-B14F-4D97-AF65-F5344CB8AC3E}">
        <p14:creationId xmlns:p14="http://schemas.microsoft.com/office/powerpoint/2010/main" val="296546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二、实验目的</a:t>
            </a:r>
          </a:p>
        </p:txBody>
      </p:sp>
      <p:sp>
        <p:nvSpPr>
          <p:cNvPr id="14" name="内容占位符 13"/>
          <p:cNvSpPr>
            <a:spLocks noGrp="1"/>
          </p:cNvSpPr>
          <p:nvPr>
            <p:ph idx="1"/>
          </p:nvPr>
        </p:nvSpPr>
        <p:spPr>
          <a:xfrm>
            <a:off x="845127" y="1969477"/>
            <a:ext cx="10515600" cy="435133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1. </a:t>
            </a:r>
            <a:r>
              <a:rPr lang="zh-CN" altLang="en-US" dirty="0"/>
              <a:t>了解分光计的原理构造，学会使用分光计；</a:t>
            </a: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2. </a:t>
            </a:r>
            <a:r>
              <a:rPr lang="zh-CN" altLang="en-US" dirty="0"/>
              <a:t>测量棱镜的顶角和最小偏向角，计算棱镜的折射率。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43433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三、实验仪器</a:t>
            </a:r>
          </a:p>
        </p:txBody>
      </p:sp>
      <p:sp>
        <p:nvSpPr>
          <p:cNvPr id="11" name="内容占位符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1. </a:t>
            </a:r>
            <a:r>
              <a:rPr lang="zh-CN" altLang="en-US" dirty="0"/>
              <a:t>分光计；</a:t>
            </a:r>
            <a:endParaRPr lang="en-US" altLang="zh-CN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2. </a:t>
            </a:r>
            <a:r>
              <a:rPr lang="zh-CN" altLang="en-US" dirty="0"/>
              <a:t>平面镜；</a:t>
            </a:r>
            <a:endParaRPr lang="en-US" altLang="zh-CN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3. </a:t>
            </a:r>
            <a:r>
              <a:rPr lang="zh-CN" altLang="en-US" dirty="0" smtClean="0"/>
              <a:t>三棱镜</a:t>
            </a:r>
            <a:r>
              <a:rPr lang="zh-CN" altLang="en-US" dirty="0"/>
              <a:t>；</a:t>
            </a:r>
            <a:endParaRPr lang="en-US" altLang="zh-CN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4. </a:t>
            </a:r>
            <a:r>
              <a:rPr lang="zh-CN" altLang="en-US" dirty="0"/>
              <a:t>钠光灯；</a:t>
            </a:r>
            <a:endParaRPr lang="en-US" altLang="zh-CN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5. </a:t>
            </a:r>
            <a:r>
              <a:rPr lang="zh-CN" altLang="en-US" dirty="0"/>
              <a:t>水准仪</a:t>
            </a:r>
            <a:r>
              <a:rPr lang="en-US" altLang="zh-CN" dirty="0"/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dirty="0"/>
          </a:p>
        </p:txBody>
      </p:sp>
      <p:sp>
        <p:nvSpPr>
          <p:cNvPr id="5" name="TextBox 4"/>
          <p:cNvSpPr txBox="1"/>
          <p:nvPr/>
        </p:nvSpPr>
        <p:spPr>
          <a:xfrm>
            <a:off x="4943908" y="194049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反光镜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821071" y="194049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水准仪</a:t>
            </a:r>
            <a:endParaRPr lang="zh-CN" altLang="en-US" dirty="0"/>
          </a:p>
        </p:txBody>
      </p:sp>
      <p:pic>
        <p:nvPicPr>
          <p:cNvPr id="6149" name="Picture 5" descr="E:\物理教案\教材编辑2016\水准仪反光镜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3351" y="2864769"/>
            <a:ext cx="1615440" cy="1021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直接连接符 3"/>
          <p:cNvCxnSpPr>
            <a:stCxn id="5" idx="2"/>
          </p:cNvCxnSpPr>
          <p:nvPr/>
        </p:nvCxnSpPr>
        <p:spPr>
          <a:xfrm>
            <a:off x="5382490" y="2309822"/>
            <a:ext cx="81370" cy="663831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036105" y="194049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钠光灯</a:t>
            </a:r>
            <a:endParaRPr lang="en-US" altLang="zh-CN" dirty="0" smtClean="0"/>
          </a:p>
        </p:txBody>
      </p:sp>
      <p:pic>
        <p:nvPicPr>
          <p:cNvPr id="6151" name="Picture 7" descr="E:\物理教案\教材编辑2016\钠光灯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2653" y="3014867"/>
            <a:ext cx="1016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直接连接符 14"/>
          <p:cNvCxnSpPr>
            <a:stCxn id="10" idx="2"/>
          </p:cNvCxnSpPr>
          <p:nvPr/>
        </p:nvCxnSpPr>
        <p:spPr>
          <a:xfrm flipH="1">
            <a:off x="6259652" y="2309822"/>
            <a:ext cx="1" cy="81623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>
            <a:stCxn id="13" idx="2"/>
          </p:cNvCxnSpPr>
          <p:nvPr/>
        </p:nvCxnSpPr>
        <p:spPr>
          <a:xfrm>
            <a:off x="10474687" y="2309822"/>
            <a:ext cx="0" cy="809674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52" name="Picture 8" descr="E:\物理教案\教材编辑2016\实验PPT\三棱镜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0632" y="4048333"/>
            <a:ext cx="842010" cy="1002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5315479" y="527536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三棱镜</a:t>
            </a:r>
            <a:endParaRPr lang="zh-CN" altLang="en-US" dirty="0"/>
          </a:p>
        </p:txBody>
      </p:sp>
      <p:cxnSp>
        <p:nvCxnSpPr>
          <p:cNvPr id="26" name="直接连接符 25"/>
          <p:cNvCxnSpPr>
            <a:endCxn id="25" idx="0"/>
          </p:cNvCxnSpPr>
          <p:nvPr/>
        </p:nvCxnSpPr>
        <p:spPr>
          <a:xfrm>
            <a:off x="5754060" y="4840941"/>
            <a:ext cx="1" cy="43442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53" name="Picture 9" descr="E:\物理教案\教材编辑2016\实验PPT\三棱镜测顶角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8632" y="2641737"/>
            <a:ext cx="2586990" cy="2145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7853545" y="195805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分光计</a:t>
            </a:r>
            <a:endParaRPr lang="zh-CN" altLang="en-US" dirty="0"/>
          </a:p>
        </p:txBody>
      </p:sp>
      <p:cxnSp>
        <p:nvCxnSpPr>
          <p:cNvPr id="31" name="直接连接符 30"/>
          <p:cNvCxnSpPr>
            <a:stCxn id="30" idx="2"/>
          </p:cNvCxnSpPr>
          <p:nvPr/>
        </p:nvCxnSpPr>
        <p:spPr>
          <a:xfrm>
            <a:off x="8292127" y="2327383"/>
            <a:ext cx="1" cy="64627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174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四、实验原理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altLang="zh-CN" dirty="0"/>
                  <a:t>1. </a:t>
                </a:r>
                <a:r>
                  <a:rPr lang="zh-CN" altLang="en-US" dirty="0"/>
                  <a:t>棱镜折射率</a:t>
                </a:r>
                <a:endParaRPr lang="en-US" altLang="zh-CN" dirty="0"/>
              </a:p>
              <a:p>
                <a:pPr marL="0" indent="0">
                  <a:buNone/>
                </a:pPr>
                <a:endParaRPr lang="en-US" altLang="zh-CN" sz="18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zh-CN" altLang="en-US" sz="1800" dirty="0">
                    <a:solidFill>
                      <a:schemeClr val="tx1"/>
                    </a:solidFill>
                  </a:rPr>
                  <a:t>由几何关系可知，                              ，</a:t>
                </a:r>
                <a:endParaRPr lang="en-US" altLang="zh-CN" sz="18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altLang="zh-CN" sz="18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zh-CN" altLang="en-US" sz="1800" dirty="0">
                    <a:solidFill>
                      <a:schemeClr val="tx1"/>
                    </a:solidFill>
                  </a:rPr>
                  <a:t>根据折射定律，                          ，</a:t>
                </a:r>
                <a:endParaRPr lang="en-US" altLang="zh-CN" sz="18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zh-CN" altLang="en-US" sz="1800" dirty="0">
                    <a:solidFill>
                      <a:schemeClr val="tx1"/>
                    </a:solidFill>
                  </a:rPr>
                  <a:t>    </a:t>
                </a:r>
                <a:endParaRPr lang="en-US" altLang="zh-CN" sz="18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zh-CN" altLang="en-US" sz="1800" dirty="0">
                    <a:solidFill>
                      <a:schemeClr val="tx1"/>
                    </a:solidFill>
                  </a:rPr>
                  <a:t>当                                   ，即               时</a:t>
                </a:r>
                <a:r>
                  <a:rPr lang="zh-CN" altLang="en-US" sz="1800" dirty="0" smtClean="0">
                    <a:solidFill>
                      <a:schemeClr val="tx1"/>
                    </a:solidFill>
                  </a:rPr>
                  <a:t>，</a:t>
                </a:r>
                <a14:m>
                  <m:oMath xmlns:m="http://schemas.openxmlformats.org/officeDocument/2006/math">
                    <m:r>
                      <a:rPr lang="zh-CN" altLang="en-US" sz="1800" i="1" smtClean="0">
                        <a:solidFill>
                          <a:schemeClr val="tx1"/>
                        </a:solidFill>
                        <a:latin typeface="Cambria Math"/>
                      </a:rPr>
                      <m:t>𝛿</m:t>
                    </m:r>
                  </m:oMath>
                </a14:m>
                <a:r>
                  <a:rPr lang="zh-CN" altLang="en-US" sz="1800" dirty="0" smtClean="0">
                    <a:solidFill>
                      <a:schemeClr val="tx1"/>
                    </a:solidFill>
                  </a:rPr>
                  <a:t> 取最小值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𝛿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min</m:t>
                        </m:r>
                      </m:sub>
                    </m:sSub>
                  </m:oMath>
                </a14:m>
                <a:r>
                  <a:rPr lang="en-US" altLang="zh-CN" sz="1800" dirty="0">
                    <a:solidFill>
                      <a:schemeClr val="tx1"/>
                    </a:solidFill>
                  </a:rPr>
                  <a:t>.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endParaRPr lang="en-US" altLang="zh-CN" sz="18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zh-CN" altLang="en-US" sz="1800" dirty="0">
                    <a:solidFill>
                      <a:schemeClr val="tx1"/>
                    </a:solidFill>
                  </a:rPr>
                  <a:t>此时光路为以顶角平分线为轴对称分布，且棱镜折射率                                 </a:t>
                </a:r>
                <a:r>
                  <a:rPr lang="en-US" altLang="zh-CN" sz="1800" dirty="0">
                    <a:solidFill>
                      <a:schemeClr val="tx1"/>
                    </a:solidFill>
                  </a:rPr>
                  <a:t>.</a:t>
                </a:r>
              </a:p>
              <a:p>
                <a:pPr marL="0" indent="0">
                  <a:buNone/>
                </a:pPr>
                <a:endParaRPr lang="en-US" altLang="zh-CN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043" t="-266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组合 7"/>
          <p:cNvGrpSpPr/>
          <p:nvPr/>
        </p:nvGrpSpPr>
        <p:grpSpPr>
          <a:xfrm>
            <a:off x="9076596" y="2805600"/>
            <a:ext cx="1992995" cy="1229702"/>
            <a:chOff x="8831313" y="2111375"/>
            <a:chExt cx="1992995" cy="1229702"/>
          </a:xfrm>
        </p:grpSpPr>
        <p:sp>
          <p:nvSpPr>
            <p:cNvPr id="4" name="等腰三角形 3"/>
            <p:cNvSpPr/>
            <p:nvPr/>
          </p:nvSpPr>
          <p:spPr>
            <a:xfrm>
              <a:off x="9261465" y="2206869"/>
              <a:ext cx="1315681" cy="1134208"/>
            </a:xfrm>
            <a:prstGeom prst="triangl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华文仿宋" panose="02010600040101010101" pitchFamily="2" charset="-122"/>
              </a:endParaRPr>
            </a:p>
          </p:txBody>
        </p:sp>
        <p:cxnSp>
          <p:nvCxnSpPr>
            <p:cNvPr id="6" name="直接箭头连接符 5"/>
            <p:cNvCxnSpPr>
              <a:cxnSpLocks noChangeAspect="1"/>
            </p:cNvCxnSpPr>
            <p:nvPr/>
          </p:nvCxnSpPr>
          <p:spPr>
            <a:xfrm flipV="1">
              <a:off x="8831313" y="2890107"/>
              <a:ext cx="473774" cy="191233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>
              <a:cxnSpLocks noChangeAspect="1"/>
            </p:cNvCxnSpPr>
            <p:nvPr/>
          </p:nvCxnSpPr>
          <p:spPr>
            <a:xfrm rot="5400000" flipH="1">
              <a:off x="9425924" y="2490420"/>
              <a:ext cx="328921" cy="56710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箭头连接符 11"/>
            <p:cNvCxnSpPr>
              <a:endCxn id="4" idx="5"/>
            </p:cNvCxnSpPr>
            <p:nvPr/>
          </p:nvCxnSpPr>
          <p:spPr>
            <a:xfrm>
              <a:off x="9590384" y="2773973"/>
              <a:ext cx="360000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箭头连接符 15"/>
            <p:cNvCxnSpPr>
              <a:stCxn id="4" idx="5"/>
            </p:cNvCxnSpPr>
            <p:nvPr/>
          </p:nvCxnSpPr>
          <p:spPr>
            <a:xfrm>
              <a:off x="10248226" y="2773973"/>
              <a:ext cx="384055" cy="221345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箭头连接符 16"/>
            <p:cNvCxnSpPr/>
            <p:nvPr/>
          </p:nvCxnSpPr>
          <p:spPr>
            <a:xfrm flipV="1">
              <a:off x="9590384" y="2391507"/>
              <a:ext cx="947547" cy="382465"/>
            </a:xfrm>
            <a:prstGeom prst="straightConnector1">
              <a:avLst/>
            </a:prstGeom>
            <a:ln w="12700">
              <a:solidFill>
                <a:srgbClr val="7030A0">
                  <a:alpha val="30000"/>
                </a:srgb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箭头连接符 17"/>
            <p:cNvCxnSpPr>
              <a:endCxn id="4" idx="5"/>
            </p:cNvCxnSpPr>
            <p:nvPr/>
          </p:nvCxnSpPr>
          <p:spPr>
            <a:xfrm>
              <a:off x="9974580" y="2617852"/>
              <a:ext cx="273646" cy="156121"/>
            </a:xfrm>
            <a:prstGeom prst="straightConnector1">
              <a:avLst/>
            </a:prstGeom>
            <a:ln w="12700">
              <a:solidFill>
                <a:srgbClr val="7030A0">
                  <a:alpha val="30000"/>
                </a:srgb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>
              <a:cxnSpLocks noChangeAspect="1"/>
            </p:cNvCxnSpPr>
            <p:nvPr/>
          </p:nvCxnSpPr>
          <p:spPr>
            <a:xfrm rot="5400000">
              <a:off x="10074624" y="2490082"/>
              <a:ext cx="328920" cy="56710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弧形 24"/>
            <p:cNvSpPr/>
            <p:nvPr/>
          </p:nvSpPr>
          <p:spPr>
            <a:xfrm rot="14100000">
              <a:off x="9448800" y="2698750"/>
              <a:ext cx="155575" cy="155575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华文仿宋" panose="02010600040101010101" pitchFamily="2" charset="-122"/>
              </a:endParaRPr>
            </a:p>
          </p:txBody>
        </p:sp>
        <p:graphicFrame>
          <p:nvGraphicFramePr>
            <p:cNvPr id="26" name="对象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18194209"/>
                </p:ext>
              </p:extLst>
            </p:nvPr>
          </p:nvGraphicFramePr>
          <p:xfrm>
            <a:off x="9228647" y="2582739"/>
            <a:ext cx="156369" cy="3127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78" name="Equation" r:id="rId4" imgW="114120" imgH="228600" progId="Equation.DSMT4">
                    <p:embed/>
                  </p:oleObj>
                </mc:Choice>
                <mc:Fallback>
                  <p:oleObj name="Equation" r:id="rId4" imgW="114120" imgH="228600" progId="Equation.DSMT4">
                    <p:embed/>
                    <p:pic>
                      <p:nvPicPr>
                        <p:cNvPr id="0" name="对象 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28647" y="2582739"/>
                          <a:ext cx="156369" cy="3127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" name="弧形 26"/>
            <p:cNvSpPr/>
            <p:nvPr/>
          </p:nvSpPr>
          <p:spPr>
            <a:xfrm rot="9000000" flipH="1">
              <a:off x="9538089" y="2704001"/>
              <a:ext cx="155575" cy="155575"/>
            </a:xfrm>
            <a:prstGeom prst="arc">
              <a:avLst>
                <a:gd name="adj1" fmla="val 17547064"/>
                <a:gd name="adj2" fmla="val 20224875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华文仿宋" panose="02010600040101010101" pitchFamily="2" charset="-122"/>
              </a:endParaRPr>
            </a:p>
          </p:txBody>
        </p:sp>
        <p:graphicFrame>
          <p:nvGraphicFramePr>
            <p:cNvPr id="28" name="对象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65265150"/>
                </p:ext>
              </p:extLst>
            </p:nvPr>
          </p:nvGraphicFramePr>
          <p:xfrm>
            <a:off x="9568772" y="2752378"/>
            <a:ext cx="173037" cy="3127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79" name="Equation" r:id="rId6" imgW="126720" imgH="228600" progId="Equation.DSMT4">
                    <p:embed/>
                  </p:oleObj>
                </mc:Choice>
                <mc:Fallback>
                  <p:oleObj name="Equation" r:id="rId6" imgW="12672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568772" y="2752378"/>
                          <a:ext cx="173037" cy="3127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9" name="弧形 28"/>
            <p:cNvSpPr/>
            <p:nvPr/>
          </p:nvSpPr>
          <p:spPr>
            <a:xfrm rot="13800000">
              <a:off x="10109722" y="2727813"/>
              <a:ext cx="155575" cy="155575"/>
            </a:xfrm>
            <a:prstGeom prst="arc">
              <a:avLst>
                <a:gd name="adj1" fmla="val 16821109"/>
                <a:gd name="adj2" fmla="val 20242752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华文仿宋" panose="02010600040101010101" pitchFamily="2" charset="-122"/>
              </a:endParaRPr>
            </a:p>
          </p:txBody>
        </p:sp>
        <p:graphicFrame>
          <p:nvGraphicFramePr>
            <p:cNvPr id="30" name="对象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37642101"/>
                </p:ext>
              </p:extLst>
            </p:nvPr>
          </p:nvGraphicFramePr>
          <p:xfrm>
            <a:off x="10109625" y="2752378"/>
            <a:ext cx="174625" cy="3127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80" name="Equation" r:id="rId8" imgW="126720" imgH="228600" progId="Equation.DSMT4">
                    <p:embed/>
                  </p:oleObj>
                </mc:Choice>
                <mc:Fallback>
                  <p:oleObj name="Equation" r:id="rId8" imgW="12672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109625" y="2752378"/>
                          <a:ext cx="174625" cy="3127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" name="弧形 30"/>
            <p:cNvSpPr/>
            <p:nvPr/>
          </p:nvSpPr>
          <p:spPr>
            <a:xfrm rot="7500000" flipH="1">
              <a:off x="10211646" y="2708274"/>
              <a:ext cx="155575" cy="155575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华文仿宋" panose="02010600040101010101" pitchFamily="2" charset="-122"/>
              </a:endParaRPr>
            </a:p>
          </p:txBody>
        </p:sp>
        <p:graphicFrame>
          <p:nvGraphicFramePr>
            <p:cNvPr id="32" name="对象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33495715"/>
                </p:ext>
              </p:extLst>
            </p:nvPr>
          </p:nvGraphicFramePr>
          <p:xfrm>
            <a:off x="10356850" y="2582863"/>
            <a:ext cx="190500" cy="3127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81" name="Equation" r:id="rId10" imgW="139680" imgH="228600" progId="Equation.DSMT4">
                    <p:embed/>
                  </p:oleObj>
                </mc:Choice>
                <mc:Fallback>
                  <p:oleObj name="Equation" r:id="rId10" imgW="1396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356850" y="2582863"/>
                          <a:ext cx="190500" cy="3127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弧形 32"/>
            <p:cNvSpPr/>
            <p:nvPr/>
          </p:nvSpPr>
          <p:spPr>
            <a:xfrm rot="8700000">
              <a:off x="9841517" y="2205382"/>
              <a:ext cx="155575" cy="155575"/>
            </a:xfrm>
            <a:prstGeom prst="arc">
              <a:avLst>
                <a:gd name="adj1" fmla="val 15242061"/>
                <a:gd name="adj2" fmla="val 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华文仿宋" panose="02010600040101010101" pitchFamily="2" charset="-122"/>
              </a:endParaRPr>
            </a:p>
          </p:txBody>
        </p:sp>
        <p:graphicFrame>
          <p:nvGraphicFramePr>
            <p:cNvPr id="34" name="对象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71477673"/>
                </p:ext>
              </p:extLst>
            </p:nvPr>
          </p:nvGraphicFramePr>
          <p:xfrm>
            <a:off x="9683750" y="2111375"/>
            <a:ext cx="207963" cy="190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82" name="Equation" r:id="rId12" imgW="152280" imgH="139680" progId="Equation.DSMT4">
                    <p:embed/>
                  </p:oleObj>
                </mc:Choice>
                <mc:Fallback>
                  <p:oleObj name="Equation" r:id="rId12" imgW="15228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83750" y="2111375"/>
                          <a:ext cx="207963" cy="190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" name="弧形 34"/>
            <p:cNvSpPr/>
            <p:nvPr/>
          </p:nvSpPr>
          <p:spPr>
            <a:xfrm rot="7500000" flipH="1">
              <a:off x="9912388" y="2573873"/>
              <a:ext cx="155575" cy="155575"/>
            </a:xfrm>
            <a:prstGeom prst="arc">
              <a:avLst>
                <a:gd name="adj1" fmla="val 17310617"/>
                <a:gd name="adj2" fmla="val 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华文仿宋" panose="02010600040101010101" pitchFamily="2" charset="-122"/>
              </a:endParaRPr>
            </a:p>
          </p:txBody>
        </p:sp>
        <p:graphicFrame>
          <p:nvGraphicFramePr>
            <p:cNvPr id="36" name="对象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30501635"/>
                </p:ext>
              </p:extLst>
            </p:nvPr>
          </p:nvGraphicFramePr>
          <p:xfrm>
            <a:off x="10071100" y="2428875"/>
            <a:ext cx="1905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83" name="Equation" r:id="rId14" imgW="139680" imgH="177480" progId="Equation.DSMT4">
                    <p:embed/>
                  </p:oleObj>
                </mc:Choice>
                <mc:Fallback>
                  <p:oleObj name="Equation" r:id="rId14" imgW="13968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71100" y="2428875"/>
                          <a:ext cx="1905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7" name="直接箭头连接符 36"/>
            <p:cNvCxnSpPr/>
            <p:nvPr/>
          </p:nvCxnSpPr>
          <p:spPr>
            <a:xfrm>
              <a:off x="9926756" y="2773973"/>
              <a:ext cx="324000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箭头连接符 38"/>
            <p:cNvCxnSpPr>
              <a:cxnSpLocks noChangeAspect="1"/>
            </p:cNvCxnSpPr>
            <p:nvPr/>
          </p:nvCxnSpPr>
          <p:spPr>
            <a:xfrm flipV="1">
              <a:off x="9116610" y="2775667"/>
              <a:ext cx="473774" cy="191233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箭头连接符 40"/>
            <p:cNvCxnSpPr/>
            <p:nvPr/>
          </p:nvCxnSpPr>
          <p:spPr>
            <a:xfrm>
              <a:off x="10440253" y="2884645"/>
              <a:ext cx="384055" cy="221345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9077282"/>
              </p:ext>
            </p:extLst>
          </p:nvPr>
        </p:nvGraphicFramePr>
        <p:xfrm>
          <a:off x="3183820" y="2695422"/>
          <a:ext cx="998538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4" name="Equation" r:id="rId16" imgW="609480" imgH="228600" progId="Equation.DSMT4">
                  <p:embed/>
                </p:oleObj>
              </mc:Choice>
              <mc:Fallback>
                <p:oleObj name="Equation" r:id="rId16" imgW="609480" imgH="228600" progId="Equation.DSMT4">
                  <p:embed/>
                  <p:pic>
                    <p:nvPicPr>
                      <p:cNvPr id="0" name="对象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3820" y="2695422"/>
                        <a:ext cx="998538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对象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4359086"/>
              </p:ext>
            </p:extLst>
          </p:nvPr>
        </p:nvGraphicFramePr>
        <p:xfrm>
          <a:off x="4884034" y="2695422"/>
          <a:ext cx="2081212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5" name="Equation" r:id="rId18" imgW="1269720" imgH="228600" progId="Equation.DSMT4">
                  <p:embed/>
                </p:oleObj>
              </mc:Choice>
              <mc:Fallback>
                <p:oleObj name="Equation" r:id="rId18" imgW="12697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4034" y="2695422"/>
                        <a:ext cx="2081212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对象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2576367"/>
              </p:ext>
            </p:extLst>
          </p:nvPr>
        </p:nvGraphicFramePr>
        <p:xfrm>
          <a:off x="2902558" y="3234317"/>
          <a:ext cx="97790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6" name="Equation" r:id="rId20" imgW="596880" imgH="431640" progId="Equation.DSMT4">
                  <p:embed/>
                </p:oleObj>
              </mc:Choice>
              <mc:Fallback>
                <p:oleObj name="Equation" r:id="rId20" imgW="5968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2558" y="3234317"/>
                        <a:ext cx="977900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对象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9642416"/>
              </p:ext>
            </p:extLst>
          </p:nvPr>
        </p:nvGraphicFramePr>
        <p:xfrm>
          <a:off x="4621085" y="3231479"/>
          <a:ext cx="104140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7" name="Equation" r:id="rId22" imgW="634680" imgH="431640" progId="Equation.DSMT4">
                  <p:embed/>
                </p:oleObj>
              </mc:Choice>
              <mc:Fallback>
                <p:oleObj name="Equation" r:id="rId22" imgW="6346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1085" y="3231479"/>
                        <a:ext cx="1041400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对象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1301254"/>
              </p:ext>
            </p:extLst>
          </p:nvPr>
        </p:nvGraphicFramePr>
        <p:xfrm>
          <a:off x="1381853" y="4039668"/>
          <a:ext cx="166370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8" name="Equation" r:id="rId24" imgW="1015920" imgH="431640" progId="Equation.DSMT4">
                  <p:embed/>
                </p:oleObj>
              </mc:Choice>
              <mc:Fallback>
                <p:oleObj name="Equation" r:id="rId24" imgW="10159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1853" y="4039668"/>
                        <a:ext cx="1663700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对象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385122"/>
              </p:ext>
            </p:extLst>
          </p:nvPr>
        </p:nvGraphicFramePr>
        <p:xfrm>
          <a:off x="3766771" y="4205562"/>
          <a:ext cx="603250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9" name="Equation" r:id="rId26" imgW="368280" imgH="228600" progId="Equation.DSMT4">
                  <p:embed/>
                </p:oleObj>
              </mc:Choice>
              <mc:Fallback>
                <p:oleObj name="Equation" r:id="rId26" imgW="368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6771" y="4205562"/>
                        <a:ext cx="603250" cy="373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对象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3934052"/>
              </p:ext>
            </p:extLst>
          </p:nvPr>
        </p:nvGraphicFramePr>
        <p:xfrm>
          <a:off x="6640269" y="4731940"/>
          <a:ext cx="131127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90" name="Equation" r:id="rId28" imgW="799920" imgH="457200" progId="Equation.DSMT4">
                  <p:embed/>
                </p:oleObj>
              </mc:Choice>
              <mc:Fallback>
                <p:oleObj name="Equation" r:id="rId28" imgW="79992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0269" y="4731940"/>
                        <a:ext cx="1311275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775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四、实验原理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dirty="0"/>
              <a:t>2. </a:t>
            </a:r>
            <a:r>
              <a:rPr lang="zh-CN" altLang="en-US" dirty="0"/>
              <a:t>分光计结构原理</a:t>
            </a:r>
            <a:endParaRPr lang="en-US" altLang="zh-CN" dirty="0"/>
          </a:p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分光计是一种精密的几何光学仪器，用它来测定棱镜顶角和最小偏向角的关键环节有：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000" b="1" dirty="0">
                <a:solidFill>
                  <a:schemeClr val="tx1"/>
                </a:solidFill>
              </a:rPr>
              <a:t>2.1  </a:t>
            </a:r>
            <a:r>
              <a:rPr lang="zh-CN" altLang="en-US" sz="2000" b="1" dirty="0">
                <a:solidFill>
                  <a:schemeClr val="tx1"/>
                </a:solidFill>
              </a:rPr>
              <a:t>调节望远镜与载物台平行</a:t>
            </a:r>
            <a:endParaRPr lang="en-US" altLang="zh-CN" sz="2000" b="1" dirty="0">
              <a:solidFill>
                <a:schemeClr val="tx1"/>
              </a:solidFill>
            </a:endParaRPr>
          </a:p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此处涉及到线面关系，要求望远镜转到不同方向上时均能与载物台平行。由于三棱镜的侧面与底面垂直，因此只需调节望远镜和载物台，使望远镜分别正对三棱镜相邻两个光学面时均能与它们垂直即可。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4" name="Rectangle 334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 dirty="0">
              <a:ea typeface="华文仿宋" panose="02010600040101010101" pitchFamily="2" charset="-122"/>
            </a:endParaRPr>
          </a:p>
        </p:txBody>
      </p: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7409999" y="2462819"/>
            <a:ext cx="3658064" cy="1963107"/>
            <a:chOff x="2349" y="2083"/>
            <a:chExt cx="5760" cy="3307"/>
          </a:xfrm>
        </p:grpSpPr>
        <p:sp>
          <p:nvSpPr>
            <p:cNvPr id="28" name="Oval 313"/>
            <p:cNvSpPr>
              <a:spLocks noChangeAspect="1" noChangeArrowheads="1"/>
            </p:cNvSpPr>
            <p:nvPr/>
          </p:nvSpPr>
          <p:spPr bwMode="auto">
            <a:xfrm>
              <a:off x="4702" y="3128"/>
              <a:ext cx="119" cy="119"/>
            </a:xfrm>
            <a:prstGeom prst="ellipse">
              <a:avLst/>
            </a:prstGeom>
            <a:solidFill>
              <a:srgbClr val="DDDDDD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grpSp>
          <p:nvGrpSpPr>
            <p:cNvPr id="29" name="Group 33"/>
            <p:cNvGrpSpPr>
              <a:grpSpLocks/>
            </p:cNvGrpSpPr>
            <p:nvPr/>
          </p:nvGrpSpPr>
          <p:grpSpPr bwMode="auto">
            <a:xfrm>
              <a:off x="2349" y="2083"/>
              <a:ext cx="5760" cy="3307"/>
              <a:chOff x="2471" y="7031"/>
              <a:chExt cx="5760" cy="3307"/>
            </a:xfrm>
          </p:grpSpPr>
          <p:grpSp>
            <p:nvGrpSpPr>
              <p:cNvPr id="59" name="Group 39"/>
              <p:cNvGrpSpPr>
                <a:grpSpLocks noChangeAspect="1"/>
              </p:cNvGrpSpPr>
              <p:nvPr/>
            </p:nvGrpSpPr>
            <p:grpSpPr bwMode="auto">
              <a:xfrm>
                <a:off x="2471" y="7031"/>
                <a:ext cx="5760" cy="3307"/>
                <a:chOff x="2428" y="3191"/>
                <a:chExt cx="7198" cy="4133"/>
              </a:xfrm>
            </p:grpSpPr>
            <p:grpSp>
              <p:nvGrpSpPr>
                <p:cNvPr id="65" name="Group 306"/>
                <p:cNvGrpSpPr>
                  <a:grpSpLocks noChangeAspect="1"/>
                </p:cNvGrpSpPr>
                <p:nvPr/>
              </p:nvGrpSpPr>
              <p:grpSpPr bwMode="auto">
                <a:xfrm>
                  <a:off x="9206" y="3302"/>
                  <a:ext cx="420" cy="403"/>
                  <a:chOff x="9206" y="3302"/>
                  <a:chExt cx="420" cy="403"/>
                </a:xfrm>
              </p:grpSpPr>
              <p:sp>
                <p:nvSpPr>
                  <p:cNvPr id="332" name="AutoShape 312" descr="窄横线"/>
                  <p:cNvSpPr>
                    <a:spLocks noChangeAspect="1" noChangeArrowheads="1"/>
                  </p:cNvSpPr>
                  <p:nvPr/>
                </p:nvSpPr>
                <p:spPr bwMode="auto">
                  <a:xfrm rot="16200000" flipH="1">
                    <a:off x="9245" y="3323"/>
                    <a:ext cx="402" cy="360"/>
                  </a:xfrm>
                  <a:prstGeom prst="can">
                    <a:avLst>
                      <a:gd name="adj" fmla="val 25829"/>
                    </a:avLst>
                  </a:prstGeom>
                  <a:pattFill prst="narHorz">
                    <a:fgClr>
                      <a:srgbClr val="969696"/>
                    </a:fgClr>
                    <a:bgClr>
                      <a:srgbClr val="1E1E1E"/>
                    </a:bgClr>
                  </a:patt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33" name="Freeform 311"/>
                  <p:cNvSpPr>
                    <a:spLocks noChangeAspect="1"/>
                  </p:cNvSpPr>
                  <p:nvPr/>
                </p:nvSpPr>
                <p:spPr bwMode="auto">
                  <a:xfrm>
                    <a:off x="9212" y="3302"/>
                    <a:ext cx="138" cy="195"/>
                  </a:xfrm>
                  <a:custGeom>
                    <a:avLst/>
                    <a:gdLst>
                      <a:gd name="T0" fmla="*/ 0 w 147"/>
                      <a:gd name="T1" fmla="*/ 36 h 195"/>
                      <a:gd name="T2" fmla="*/ 96 w 147"/>
                      <a:gd name="T3" fmla="*/ 0 h 195"/>
                      <a:gd name="T4" fmla="*/ 123 w 147"/>
                      <a:gd name="T5" fmla="*/ 36 h 195"/>
                      <a:gd name="T6" fmla="*/ 138 w 147"/>
                      <a:gd name="T7" fmla="*/ 84 h 195"/>
                      <a:gd name="T8" fmla="*/ 147 w 147"/>
                      <a:gd name="T9" fmla="*/ 135 h 195"/>
                      <a:gd name="T10" fmla="*/ 147 w 147"/>
                      <a:gd name="T11" fmla="*/ 195 h 195"/>
                      <a:gd name="T12" fmla="*/ 0 w 147"/>
                      <a:gd name="T13" fmla="*/ 195 h 195"/>
                      <a:gd name="T14" fmla="*/ 0 w 147"/>
                      <a:gd name="T15" fmla="*/ 36 h 1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47" h="195">
                        <a:moveTo>
                          <a:pt x="0" y="36"/>
                        </a:moveTo>
                        <a:lnTo>
                          <a:pt x="96" y="0"/>
                        </a:lnTo>
                        <a:cubicBezTo>
                          <a:pt x="116" y="0"/>
                          <a:pt x="116" y="22"/>
                          <a:pt x="123" y="36"/>
                        </a:cubicBezTo>
                        <a:cubicBezTo>
                          <a:pt x="130" y="50"/>
                          <a:pt x="134" y="68"/>
                          <a:pt x="138" y="84"/>
                        </a:cubicBezTo>
                        <a:cubicBezTo>
                          <a:pt x="142" y="100"/>
                          <a:pt x="146" y="117"/>
                          <a:pt x="147" y="135"/>
                        </a:cubicBezTo>
                        <a:lnTo>
                          <a:pt x="147" y="195"/>
                        </a:lnTo>
                        <a:lnTo>
                          <a:pt x="0" y="195"/>
                        </a:lnTo>
                        <a:lnTo>
                          <a:pt x="0" y="36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C0C0C0"/>
                      </a:gs>
                      <a:gs pos="100000">
                        <a:srgbClr val="C0C0C0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34" name="Freeform 310"/>
                  <p:cNvSpPr>
                    <a:spLocks noChangeAspect="1"/>
                  </p:cNvSpPr>
                  <p:nvPr/>
                </p:nvSpPr>
                <p:spPr bwMode="auto">
                  <a:xfrm>
                    <a:off x="9206" y="3488"/>
                    <a:ext cx="147" cy="216"/>
                  </a:xfrm>
                  <a:custGeom>
                    <a:avLst/>
                    <a:gdLst>
                      <a:gd name="T0" fmla="*/ 0 w 147"/>
                      <a:gd name="T1" fmla="*/ 180 h 216"/>
                      <a:gd name="T2" fmla="*/ 90 w 147"/>
                      <a:gd name="T3" fmla="*/ 216 h 216"/>
                      <a:gd name="T4" fmla="*/ 127 w 147"/>
                      <a:gd name="T5" fmla="*/ 181 h 216"/>
                      <a:gd name="T6" fmla="*/ 139 w 147"/>
                      <a:gd name="T7" fmla="*/ 130 h 216"/>
                      <a:gd name="T8" fmla="*/ 145 w 147"/>
                      <a:gd name="T9" fmla="*/ 79 h 216"/>
                      <a:gd name="T10" fmla="*/ 147 w 147"/>
                      <a:gd name="T11" fmla="*/ 3 h 216"/>
                      <a:gd name="T12" fmla="*/ 8 w 147"/>
                      <a:gd name="T13" fmla="*/ 0 h 216"/>
                      <a:gd name="T14" fmla="*/ 0 w 147"/>
                      <a:gd name="T15" fmla="*/ 180 h 2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47" h="216">
                        <a:moveTo>
                          <a:pt x="0" y="180"/>
                        </a:moveTo>
                        <a:lnTo>
                          <a:pt x="90" y="216"/>
                        </a:lnTo>
                        <a:cubicBezTo>
                          <a:pt x="111" y="216"/>
                          <a:pt x="119" y="195"/>
                          <a:pt x="127" y="181"/>
                        </a:cubicBezTo>
                        <a:cubicBezTo>
                          <a:pt x="135" y="167"/>
                          <a:pt x="136" y="147"/>
                          <a:pt x="139" y="130"/>
                        </a:cubicBezTo>
                        <a:cubicBezTo>
                          <a:pt x="142" y="113"/>
                          <a:pt x="144" y="100"/>
                          <a:pt x="145" y="79"/>
                        </a:cubicBezTo>
                        <a:lnTo>
                          <a:pt x="147" y="3"/>
                        </a:lnTo>
                        <a:lnTo>
                          <a:pt x="8" y="0"/>
                        </a:lnTo>
                        <a:lnTo>
                          <a:pt x="0" y="18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808080"/>
                      </a:gs>
                      <a:gs pos="100000">
                        <a:srgbClr val="808080">
                          <a:gamma/>
                          <a:shade val="10196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FF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35" name="Freeform 309"/>
                  <p:cNvSpPr>
                    <a:spLocks noChangeAspect="1"/>
                  </p:cNvSpPr>
                  <p:nvPr/>
                </p:nvSpPr>
                <p:spPr bwMode="auto">
                  <a:xfrm>
                    <a:off x="9215" y="3494"/>
                    <a:ext cx="135" cy="211"/>
                  </a:xfrm>
                  <a:custGeom>
                    <a:avLst/>
                    <a:gdLst>
                      <a:gd name="T0" fmla="*/ 0 w 135"/>
                      <a:gd name="T1" fmla="*/ 0 h 211"/>
                      <a:gd name="T2" fmla="*/ 0 w 135"/>
                      <a:gd name="T3" fmla="*/ 171 h 211"/>
                      <a:gd name="T4" fmla="*/ 82 w 135"/>
                      <a:gd name="T5" fmla="*/ 210 h 211"/>
                      <a:gd name="T6" fmla="*/ 118 w 135"/>
                      <a:gd name="T7" fmla="*/ 175 h 211"/>
                      <a:gd name="T8" fmla="*/ 124 w 135"/>
                      <a:gd name="T9" fmla="*/ 124 h 211"/>
                      <a:gd name="T10" fmla="*/ 132 w 135"/>
                      <a:gd name="T11" fmla="*/ 78 h 211"/>
                      <a:gd name="T12" fmla="*/ 135 w 135"/>
                      <a:gd name="T13" fmla="*/ 0 h 21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35" h="211">
                        <a:moveTo>
                          <a:pt x="0" y="0"/>
                        </a:moveTo>
                        <a:lnTo>
                          <a:pt x="0" y="171"/>
                        </a:lnTo>
                        <a:lnTo>
                          <a:pt x="82" y="210"/>
                        </a:lnTo>
                        <a:cubicBezTo>
                          <a:pt x="102" y="211"/>
                          <a:pt x="111" y="189"/>
                          <a:pt x="118" y="175"/>
                        </a:cubicBezTo>
                        <a:cubicBezTo>
                          <a:pt x="125" y="161"/>
                          <a:pt x="122" y="140"/>
                          <a:pt x="124" y="124"/>
                        </a:cubicBezTo>
                        <a:cubicBezTo>
                          <a:pt x="126" y="108"/>
                          <a:pt x="130" y="99"/>
                          <a:pt x="132" y="78"/>
                        </a:cubicBezTo>
                        <a:lnTo>
                          <a:pt x="135" y="0"/>
                        </a:lnTo>
                      </a:path>
                    </a:pathLst>
                  </a:cu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gradFill rotWithShape="0">
                          <a:gsLst>
                            <a:gs pos="0">
                              <a:srgbClr val="808080"/>
                            </a:gs>
                            <a:gs pos="100000">
                              <a:srgbClr val="808080">
                                <a:gamma/>
                                <a:shade val="10196"/>
                                <a:invGamma/>
                              </a:srgbClr>
                            </a:gs>
                          </a:gsLst>
                          <a:lin ang="5400000" scaled="1"/>
                        </a:gra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36" name="Line 30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228" y="3306"/>
                    <a:ext cx="81" cy="33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37" name="Line 30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225" y="3666"/>
                    <a:ext cx="81" cy="33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grpSp>
              <p:nvGrpSpPr>
                <p:cNvPr id="66" name="Group 301"/>
                <p:cNvGrpSpPr>
                  <a:grpSpLocks noChangeAspect="1"/>
                </p:cNvGrpSpPr>
                <p:nvPr/>
              </p:nvGrpSpPr>
              <p:grpSpPr bwMode="auto">
                <a:xfrm>
                  <a:off x="3787" y="4650"/>
                  <a:ext cx="218" cy="197"/>
                  <a:chOff x="3157" y="8707"/>
                  <a:chExt cx="218" cy="197"/>
                </a:xfrm>
              </p:grpSpPr>
              <p:grpSp>
                <p:nvGrpSpPr>
                  <p:cNvPr id="328" name="Group 30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157" y="8707"/>
                    <a:ext cx="143" cy="197"/>
                    <a:chOff x="3157" y="8707"/>
                    <a:chExt cx="143" cy="197"/>
                  </a:xfrm>
                </p:grpSpPr>
                <p:sp>
                  <p:nvSpPr>
                    <p:cNvPr id="330" name="Oval 305" descr="窄横线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157" y="8707"/>
                      <a:ext cx="109" cy="197"/>
                    </a:xfrm>
                    <a:prstGeom prst="ellipse">
                      <a:avLst/>
                    </a:prstGeom>
                    <a:pattFill prst="narHorz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31" name="Oval 30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191" y="8707"/>
                      <a:ext cx="109" cy="197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sp>
                <p:nvSpPr>
                  <p:cNvPr id="329" name="AutoShape 302"/>
                  <p:cNvSpPr>
                    <a:spLocks noChangeAspect="1" noChangeArrowheads="1"/>
                  </p:cNvSpPr>
                  <p:nvPr/>
                </p:nvSpPr>
                <p:spPr bwMode="auto">
                  <a:xfrm flipH="1">
                    <a:off x="3241" y="8767"/>
                    <a:ext cx="134" cy="83"/>
                  </a:xfrm>
                  <a:prstGeom prst="flowChartDelay">
                    <a:avLst/>
                  </a:prstGeom>
                  <a:solidFill>
                    <a:srgbClr val="969696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grpSp>
              <p:nvGrpSpPr>
                <p:cNvPr id="67" name="Group 298"/>
                <p:cNvGrpSpPr>
                  <a:grpSpLocks noChangeAspect="1"/>
                </p:cNvGrpSpPr>
                <p:nvPr/>
              </p:nvGrpSpPr>
              <p:grpSpPr bwMode="auto">
                <a:xfrm>
                  <a:off x="4172" y="3737"/>
                  <a:ext cx="145" cy="122"/>
                  <a:chOff x="3305" y="8708"/>
                  <a:chExt cx="252" cy="228"/>
                </a:xfrm>
              </p:grpSpPr>
              <p:sp>
                <p:nvSpPr>
                  <p:cNvPr id="326" name="Oval 30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47" y="8708"/>
                    <a:ext cx="210" cy="210"/>
                  </a:xfrm>
                  <a:prstGeom prst="ellips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27" name="Oval 29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5" y="8726"/>
                    <a:ext cx="210" cy="210"/>
                  </a:xfrm>
                  <a:prstGeom prst="ellipse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grpSp>
              <p:nvGrpSpPr>
                <p:cNvPr id="68" name="Group 295"/>
                <p:cNvGrpSpPr>
                  <a:grpSpLocks noChangeAspect="1"/>
                </p:cNvGrpSpPr>
                <p:nvPr/>
              </p:nvGrpSpPr>
              <p:grpSpPr bwMode="auto">
                <a:xfrm>
                  <a:off x="4100" y="4577"/>
                  <a:ext cx="252" cy="228"/>
                  <a:chOff x="3305" y="8708"/>
                  <a:chExt cx="252" cy="228"/>
                </a:xfrm>
              </p:grpSpPr>
              <p:sp>
                <p:nvSpPr>
                  <p:cNvPr id="324" name="Oval 29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47" y="8708"/>
                    <a:ext cx="210" cy="210"/>
                  </a:xfrm>
                  <a:prstGeom prst="ellips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25" name="Oval 29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5" y="8726"/>
                    <a:ext cx="210" cy="210"/>
                  </a:xfrm>
                  <a:prstGeom prst="ellipse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69" name="Rectangle 294"/>
                <p:cNvSpPr>
                  <a:spLocks noChangeAspect="1" noChangeArrowheads="1"/>
                </p:cNvSpPr>
                <p:nvPr/>
              </p:nvSpPr>
              <p:spPr bwMode="auto">
                <a:xfrm>
                  <a:off x="5820" y="5781"/>
                  <a:ext cx="285" cy="143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6666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0" name="Freeform 293"/>
                <p:cNvSpPr>
                  <a:spLocks noChangeAspect="1"/>
                </p:cNvSpPr>
                <p:nvPr/>
              </p:nvSpPr>
              <p:spPr bwMode="auto">
                <a:xfrm>
                  <a:off x="3763" y="5703"/>
                  <a:ext cx="3042" cy="1621"/>
                </a:xfrm>
                <a:custGeom>
                  <a:avLst/>
                  <a:gdLst>
                    <a:gd name="T0" fmla="*/ 17 w 3042"/>
                    <a:gd name="T1" fmla="*/ 657 h 1621"/>
                    <a:gd name="T2" fmla="*/ 77 w 3042"/>
                    <a:gd name="T3" fmla="*/ 393 h 1621"/>
                    <a:gd name="T4" fmla="*/ 137 w 3042"/>
                    <a:gd name="T5" fmla="*/ 258 h 1621"/>
                    <a:gd name="T6" fmla="*/ 152 w 3042"/>
                    <a:gd name="T7" fmla="*/ 183 h 1621"/>
                    <a:gd name="T8" fmla="*/ 272 w 3042"/>
                    <a:gd name="T9" fmla="*/ 108 h 1621"/>
                    <a:gd name="T10" fmla="*/ 512 w 3042"/>
                    <a:gd name="T11" fmla="*/ 123 h 1621"/>
                    <a:gd name="T12" fmla="*/ 707 w 3042"/>
                    <a:gd name="T13" fmla="*/ 168 h 1621"/>
                    <a:gd name="T14" fmla="*/ 974 w 3042"/>
                    <a:gd name="T15" fmla="*/ 186 h 1621"/>
                    <a:gd name="T16" fmla="*/ 1238 w 3042"/>
                    <a:gd name="T17" fmla="*/ 165 h 1621"/>
                    <a:gd name="T18" fmla="*/ 1265 w 3042"/>
                    <a:gd name="T19" fmla="*/ 0 h 1621"/>
                    <a:gd name="T20" fmla="*/ 1364 w 3042"/>
                    <a:gd name="T21" fmla="*/ 54 h 1621"/>
                    <a:gd name="T22" fmla="*/ 1457 w 3042"/>
                    <a:gd name="T23" fmla="*/ 87 h 1621"/>
                    <a:gd name="T24" fmla="*/ 1547 w 3042"/>
                    <a:gd name="T25" fmla="*/ 99 h 1621"/>
                    <a:gd name="T26" fmla="*/ 1703 w 3042"/>
                    <a:gd name="T27" fmla="*/ 108 h 1621"/>
                    <a:gd name="T28" fmla="*/ 1844 w 3042"/>
                    <a:gd name="T29" fmla="*/ 93 h 1621"/>
                    <a:gd name="T30" fmla="*/ 1922 w 3042"/>
                    <a:gd name="T31" fmla="*/ 72 h 1621"/>
                    <a:gd name="T32" fmla="*/ 2021 w 3042"/>
                    <a:gd name="T33" fmla="*/ 60 h 1621"/>
                    <a:gd name="T34" fmla="*/ 2081 w 3042"/>
                    <a:gd name="T35" fmla="*/ 54 h 1621"/>
                    <a:gd name="T36" fmla="*/ 2123 w 3042"/>
                    <a:gd name="T37" fmla="*/ 51 h 1621"/>
                    <a:gd name="T38" fmla="*/ 2177 w 3042"/>
                    <a:gd name="T39" fmla="*/ 108 h 1621"/>
                    <a:gd name="T40" fmla="*/ 2225 w 3042"/>
                    <a:gd name="T41" fmla="*/ 54 h 1621"/>
                    <a:gd name="T42" fmla="*/ 2429 w 3042"/>
                    <a:gd name="T43" fmla="*/ 51 h 1621"/>
                    <a:gd name="T44" fmla="*/ 2729 w 3042"/>
                    <a:gd name="T45" fmla="*/ 81 h 1621"/>
                    <a:gd name="T46" fmla="*/ 2969 w 3042"/>
                    <a:gd name="T47" fmla="*/ 186 h 1621"/>
                    <a:gd name="T48" fmla="*/ 3032 w 3042"/>
                    <a:gd name="T49" fmla="*/ 447 h 1621"/>
                    <a:gd name="T50" fmla="*/ 2912 w 3042"/>
                    <a:gd name="T51" fmla="*/ 468 h 1621"/>
                    <a:gd name="T52" fmla="*/ 2777 w 3042"/>
                    <a:gd name="T53" fmla="*/ 447 h 1621"/>
                    <a:gd name="T54" fmla="*/ 2507 w 3042"/>
                    <a:gd name="T55" fmla="*/ 633 h 1621"/>
                    <a:gd name="T56" fmla="*/ 2429 w 3042"/>
                    <a:gd name="T57" fmla="*/ 981 h 1621"/>
                    <a:gd name="T58" fmla="*/ 2519 w 3042"/>
                    <a:gd name="T59" fmla="*/ 1296 h 1621"/>
                    <a:gd name="T60" fmla="*/ 2462 w 3042"/>
                    <a:gd name="T61" fmla="*/ 1503 h 1621"/>
                    <a:gd name="T62" fmla="*/ 2279 w 3042"/>
                    <a:gd name="T63" fmla="*/ 1611 h 1621"/>
                    <a:gd name="T64" fmla="*/ 1997 w 3042"/>
                    <a:gd name="T65" fmla="*/ 1563 h 1621"/>
                    <a:gd name="T66" fmla="*/ 1802 w 3042"/>
                    <a:gd name="T67" fmla="*/ 1473 h 1621"/>
                    <a:gd name="T68" fmla="*/ 1727 w 3042"/>
                    <a:gd name="T69" fmla="*/ 1383 h 1621"/>
                    <a:gd name="T70" fmla="*/ 1682 w 3042"/>
                    <a:gd name="T71" fmla="*/ 1248 h 1621"/>
                    <a:gd name="T72" fmla="*/ 1469 w 3042"/>
                    <a:gd name="T73" fmla="*/ 966 h 1621"/>
                    <a:gd name="T74" fmla="*/ 1019 w 3042"/>
                    <a:gd name="T75" fmla="*/ 726 h 1621"/>
                    <a:gd name="T76" fmla="*/ 449 w 3042"/>
                    <a:gd name="T77" fmla="*/ 696 h 1621"/>
                    <a:gd name="T78" fmla="*/ 179 w 3042"/>
                    <a:gd name="T79" fmla="*/ 741 h 1621"/>
                    <a:gd name="T80" fmla="*/ 17 w 3042"/>
                    <a:gd name="T81" fmla="*/ 657 h 16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3042" h="1621">
                      <a:moveTo>
                        <a:pt x="17" y="657"/>
                      </a:moveTo>
                      <a:cubicBezTo>
                        <a:pt x="0" y="599"/>
                        <a:pt x="57" y="459"/>
                        <a:pt x="77" y="393"/>
                      </a:cubicBezTo>
                      <a:cubicBezTo>
                        <a:pt x="97" y="327"/>
                        <a:pt x="125" y="293"/>
                        <a:pt x="137" y="258"/>
                      </a:cubicBezTo>
                      <a:cubicBezTo>
                        <a:pt x="149" y="223"/>
                        <a:pt x="130" y="208"/>
                        <a:pt x="152" y="183"/>
                      </a:cubicBezTo>
                      <a:cubicBezTo>
                        <a:pt x="174" y="158"/>
                        <a:pt x="212" y="118"/>
                        <a:pt x="272" y="108"/>
                      </a:cubicBezTo>
                      <a:cubicBezTo>
                        <a:pt x="332" y="98"/>
                        <a:pt x="440" y="113"/>
                        <a:pt x="512" y="123"/>
                      </a:cubicBezTo>
                      <a:cubicBezTo>
                        <a:pt x="584" y="133"/>
                        <a:pt x="630" y="158"/>
                        <a:pt x="707" y="168"/>
                      </a:cubicBezTo>
                      <a:cubicBezTo>
                        <a:pt x="784" y="178"/>
                        <a:pt x="886" y="186"/>
                        <a:pt x="974" y="186"/>
                      </a:cubicBezTo>
                      <a:cubicBezTo>
                        <a:pt x="1062" y="186"/>
                        <a:pt x="1190" y="196"/>
                        <a:pt x="1238" y="165"/>
                      </a:cubicBezTo>
                      <a:lnTo>
                        <a:pt x="1265" y="0"/>
                      </a:lnTo>
                      <a:lnTo>
                        <a:pt x="1364" y="54"/>
                      </a:lnTo>
                      <a:lnTo>
                        <a:pt x="1457" y="87"/>
                      </a:lnTo>
                      <a:lnTo>
                        <a:pt x="1547" y="99"/>
                      </a:lnTo>
                      <a:cubicBezTo>
                        <a:pt x="1588" y="102"/>
                        <a:pt x="1654" y="109"/>
                        <a:pt x="1703" y="108"/>
                      </a:cubicBezTo>
                      <a:cubicBezTo>
                        <a:pt x="1752" y="107"/>
                        <a:pt x="1808" y="99"/>
                        <a:pt x="1844" y="93"/>
                      </a:cubicBezTo>
                      <a:cubicBezTo>
                        <a:pt x="1880" y="87"/>
                        <a:pt x="1893" y="77"/>
                        <a:pt x="1922" y="72"/>
                      </a:cubicBezTo>
                      <a:cubicBezTo>
                        <a:pt x="1951" y="67"/>
                        <a:pt x="1995" y="63"/>
                        <a:pt x="2021" y="60"/>
                      </a:cubicBezTo>
                      <a:cubicBezTo>
                        <a:pt x="2047" y="57"/>
                        <a:pt x="2064" y="56"/>
                        <a:pt x="2081" y="54"/>
                      </a:cubicBezTo>
                      <a:lnTo>
                        <a:pt x="2123" y="51"/>
                      </a:lnTo>
                      <a:lnTo>
                        <a:pt x="2177" y="108"/>
                      </a:lnTo>
                      <a:lnTo>
                        <a:pt x="2225" y="54"/>
                      </a:lnTo>
                      <a:cubicBezTo>
                        <a:pt x="2267" y="44"/>
                        <a:pt x="2345" y="47"/>
                        <a:pt x="2429" y="51"/>
                      </a:cubicBezTo>
                      <a:cubicBezTo>
                        <a:pt x="2513" y="55"/>
                        <a:pt x="2639" y="59"/>
                        <a:pt x="2729" y="81"/>
                      </a:cubicBezTo>
                      <a:cubicBezTo>
                        <a:pt x="2819" y="103"/>
                        <a:pt x="2919" y="125"/>
                        <a:pt x="2969" y="186"/>
                      </a:cubicBezTo>
                      <a:cubicBezTo>
                        <a:pt x="3019" y="247"/>
                        <a:pt x="3042" y="400"/>
                        <a:pt x="3032" y="447"/>
                      </a:cubicBezTo>
                      <a:cubicBezTo>
                        <a:pt x="3022" y="494"/>
                        <a:pt x="2954" y="468"/>
                        <a:pt x="2912" y="468"/>
                      </a:cubicBezTo>
                      <a:cubicBezTo>
                        <a:pt x="2870" y="468"/>
                        <a:pt x="2844" y="420"/>
                        <a:pt x="2777" y="447"/>
                      </a:cubicBezTo>
                      <a:cubicBezTo>
                        <a:pt x="2710" y="474"/>
                        <a:pt x="2565" y="544"/>
                        <a:pt x="2507" y="633"/>
                      </a:cubicBezTo>
                      <a:cubicBezTo>
                        <a:pt x="2449" y="722"/>
                        <a:pt x="2427" y="871"/>
                        <a:pt x="2429" y="981"/>
                      </a:cubicBezTo>
                      <a:cubicBezTo>
                        <a:pt x="2431" y="1091"/>
                        <a:pt x="2514" y="1209"/>
                        <a:pt x="2519" y="1296"/>
                      </a:cubicBezTo>
                      <a:cubicBezTo>
                        <a:pt x="2524" y="1383"/>
                        <a:pt x="2502" y="1451"/>
                        <a:pt x="2462" y="1503"/>
                      </a:cubicBezTo>
                      <a:cubicBezTo>
                        <a:pt x="2422" y="1555"/>
                        <a:pt x="2357" y="1601"/>
                        <a:pt x="2279" y="1611"/>
                      </a:cubicBezTo>
                      <a:cubicBezTo>
                        <a:pt x="2201" y="1621"/>
                        <a:pt x="2076" y="1586"/>
                        <a:pt x="1997" y="1563"/>
                      </a:cubicBezTo>
                      <a:cubicBezTo>
                        <a:pt x="1918" y="1540"/>
                        <a:pt x="1847" y="1503"/>
                        <a:pt x="1802" y="1473"/>
                      </a:cubicBezTo>
                      <a:cubicBezTo>
                        <a:pt x="1757" y="1443"/>
                        <a:pt x="1747" y="1421"/>
                        <a:pt x="1727" y="1383"/>
                      </a:cubicBezTo>
                      <a:cubicBezTo>
                        <a:pt x="1707" y="1345"/>
                        <a:pt x="1725" y="1317"/>
                        <a:pt x="1682" y="1248"/>
                      </a:cubicBezTo>
                      <a:cubicBezTo>
                        <a:pt x="1639" y="1179"/>
                        <a:pt x="1579" y="1053"/>
                        <a:pt x="1469" y="966"/>
                      </a:cubicBezTo>
                      <a:cubicBezTo>
                        <a:pt x="1359" y="879"/>
                        <a:pt x="1189" y="771"/>
                        <a:pt x="1019" y="726"/>
                      </a:cubicBezTo>
                      <a:cubicBezTo>
                        <a:pt x="849" y="681"/>
                        <a:pt x="589" y="693"/>
                        <a:pt x="449" y="696"/>
                      </a:cubicBezTo>
                      <a:cubicBezTo>
                        <a:pt x="309" y="699"/>
                        <a:pt x="251" y="748"/>
                        <a:pt x="179" y="741"/>
                      </a:cubicBezTo>
                      <a:cubicBezTo>
                        <a:pt x="107" y="734"/>
                        <a:pt x="34" y="715"/>
                        <a:pt x="17" y="657"/>
                      </a:cubicBez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1" name="Freeform 292"/>
                <p:cNvSpPr>
                  <a:spLocks noChangeAspect="1"/>
                </p:cNvSpPr>
                <p:nvPr/>
              </p:nvSpPr>
              <p:spPr bwMode="auto">
                <a:xfrm>
                  <a:off x="3898" y="5811"/>
                  <a:ext cx="1162" cy="277"/>
                </a:xfrm>
                <a:custGeom>
                  <a:avLst/>
                  <a:gdLst>
                    <a:gd name="T0" fmla="*/ 182 w 1162"/>
                    <a:gd name="T1" fmla="*/ 270 h 277"/>
                    <a:gd name="T2" fmla="*/ 17 w 1162"/>
                    <a:gd name="T3" fmla="*/ 225 h 277"/>
                    <a:gd name="T4" fmla="*/ 77 w 1162"/>
                    <a:gd name="T5" fmla="*/ 60 h 277"/>
                    <a:gd name="T6" fmla="*/ 482 w 1162"/>
                    <a:gd name="T7" fmla="*/ 0 h 277"/>
                    <a:gd name="T8" fmla="*/ 677 w 1162"/>
                    <a:gd name="T9" fmla="*/ 60 h 277"/>
                    <a:gd name="T10" fmla="*/ 917 w 1162"/>
                    <a:gd name="T11" fmla="*/ 45 h 277"/>
                    <a:gd name="T12" fmla="*/ 1142 w 1162"/>
                    <a:gd name="T13" fmla="*/ 75 h 277"/>
                    <a:gd name="T14" fmla="*/ 1037 w 1162"/>
                    <a:gd name="T15" fmla="*/ 120 h 277"/>
                    <a:gd name="T16" fmla="*/ 707 w 1162"/>
                    <a:gd name="T17" fmla="*/ 225 h 277"/>
                    <a:gd name="T18" fmla="*/ 362 w 1162"/>
                    <a:gd name="T19" fmla="*/ 270 h 277"/>
                    <a:gd name="T20" fmla="*/ 182 w 1162"/>
                    <a:gd name="T21" fmla="*/ 270 h 2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162" h="277">
                      <a:moveTo>
                        <a:pt x="182" y="270"/>
                      </a:moveTo>
                      <a:cubicBezTo>
                        <a:pt x="125" y="263"/>
                        <a:pt x="34" y="260"/>
                        <a:pt x="17" y="225"/>
                      </a:cubicBezTo>
                      <a:cubicBezTo>
                        <a:pt x="0" y="190"/>
                        <a:pt x="0" y="97"/>
                        <a:pt x="77" y="60"/>
                      </a:cubicBezTo>
                      <a:cubicBezTo>
                        <a:pt x="154" y="23"/>
                        <a:pt x="382" y="0"/>
                        <a:pt x="482" y="0"/>
                      </a:cubicBezTo>
                      <a:cubicBezTo>
                        <a:pt x="582" y="0"/>
                        <a:pt x="605" y="53"/>
                        <a:pt x="677" y="60"/>
                      </a:cubicBezTo>
                      <a:cubicBezTo>
                        <a:pt x="749" y="67"/>
                        <a:pt x="840" y="43"/>
                        <a:pt x="917" y="45"/>
                      </a:cubicBezTo>
                      <a:cubicBezTo>
                        <a:pt x="994" y="47"/>
                        <a:pt x="1122" y="63"/>
                        <a:pt x="1142" y="75"/>
                      </a:cubicBezTo>
                      <a:cubicBezTo>
                        <a:pt x="1162" y="87"/>
                        <a:pt x="1109" y="95"/>
                        <a:pt x="1037" y="120"/>
                      </a:cubicBezTo>
                      <a:cubicBezTo>
                        <a:pt x="965" y="145"/>
                        <a:pt x="819" y="200"/>
                        <a:pt x="707" y="225"/>
                      </a:cubicBezTo>
                      <a:cubicBezTo>
                        <a:pt x="595" y="250"/>
                        <a:pt x="449" y="263"/>
                        <a:pt x="362" y="270"/>
                      </a:cubicBezTo>
                      <a:cubicBezTo>
                        <a:pt x="275" y="277"/>
                        <a:pt x="219" y="270"/>
                        <a:pt x="182" y="270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C0C0C0">
                        <a:gamma/>
                        <a:shade val="36471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2" name="Freeform 291"/>
                <p:cNvSpPr>
                  <a:spLocks noChangeAspect="1"/>
                </p:cNvSpPr>
                <p:nvPr/>
              </p:nvSpPr>
              <p:spPr bwMode="auto">
                <a:xfrm>
                  <a:off x="4080" y="6261"/>
                  <a:ext cx="1440" cy="390"/>
                </a:xfrm>
                <a:custGeom>
                  <a:avLst/>
                  <a:gdLst>
                    <a:gd name="T0" fmla="*/ 0 w 1440"/>
                    <a:gd name="T1" fmla="*/ 30 h 390"/>
                    <a:gd name="T2" fmla="*/ 870 w 1440"/>
                    <a:gd name="T3" fmla="*/ 60 h 390"/>
                    <a:gd name="T4" fmla="*/ 1440 w 1440"/>
                    <a:gd name="T5" fmla="*/ 390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440" h="390">
                      <a:moveTo>
                        <a:pt x="0" y="30"/>
                      </a:moveTo>
                      <a:cubicBezTo>
                        <a:pt x="315" y="15"/>
                        <a:pt x="630" y="0"/>
                        <a:pt x="870" y="60"/>
                      </a:cubicBezTo>
                      <a:cubicBezTo>
                        <a:pt x="1110" y="120"/>
                        <a:pt x="1345" y="335"/>
                        <a:pt x="1440" y="390"/>
                      </a:cubicBez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3" name="Freeform 290"/>
                <p:cNvSpPr>
                  <a:spLocks noChangeAspect="1"/>
                </p:cNvSpPr>
                <p:nvPr/>
              </p:nvSpPr>
              <p:spPr bwMode="auto">
                <a:xfrm>
                  <a:off x="4095" y="6201"/>
                  <a:ext cx="1440" cy="390"/>
                </a:xfrm>
                <a:custGeom>
                  <a:avLst/>
                  <a:gdLst>
                    <a:gd name="T0" fmla="*/ 0 w 1440"/>
                    <a:gd name="T1" fmla="*/ 30 h 390"/>
                    <a:gd name="T2" fmla="*/ 870 w 1440"/>
                    <a:gd name="T3" fmla="*/ 60 h 390"/>
                    <a:gd name="T4" fmla="*/ 1440 w 1440"/>
                    <a:gd name="T5" fmla="*/ 390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440" h="390">
                      <a:moveTo>
                        <a:pt x="0" y="30"/>
                      </a:moveTo>
                      <a:cubicBezTo>
                        <a:pt x="315" y="15"/>
                        <a:pt x="630" y="0"/>
                        <a:pt x="870" y="60"/>
                      </a:cubicBezTo>
                      <a:cubicBezTo>
                        <a:pt x="1110" y="120"/>
                        <a:pt x="1345" y="335"/>
                        <a:pt x="1440" y="390"/>
                      </a:cubicBez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4" name="Freeform 289"/>
                <p:cNvSpPr>
                  <a:spLocks noChangeAspect="1"/>
                </p:cNvSpPr>
                <p:nvPr/>
              </p:nvSpPr>
              <p:spPr bwMode="auto">
                <a:xfrm>
                  <a:off x="4110" y="6231"/>
                  <a:ext cx="1440" cy="390"/>
                </a:xfrm>
                <a:custGeom>
                  <a:avLst/>
                  <a:gdLst>
                    <a:gd name="T0" fmla="*/ 0 w 1440"/>
                    <a:gd name="T1" fmla="*/ 30 h 390"/>
                    <a:gd name="T2" fmla="*/ 870 w 1440"/>
                    <a:gd name="T3" fmla="*/ 60 h 390"/>
                    <a:gd name="T4" fmla="*/ 1440 w 1440"/>
                    <a:gd name="T5" fmla="*/ 390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440" h="390">
                      <a:moveTo>
                        <a:pt x="0" y="30"/>
                      </a:moveTo>
                      <a:cubicBezTo>
                        <a:pt x="315" y="15"/>
                        <a:pt x="630" y="0"/>
                        <a:pt x="870" y="60"/>
                      </a:cubicBezTo>
                      <a:cubicBezTo>
                        <a:pt x="1110" y="120"/>
                        <a:pt x="1345" y="335"/>
                        <a:pt x="1440" y="390"/>
                      </a:cubicBez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5" name="Freeform 288"/>
                <p:cNvSpPr>
                  <a:spLocks noChangeAspect="1"/>
                </p:cNvSpPr>
                <p:nvPr/>
              </p:nvSpPr>
              <p:spPr bwMode="auto">
                <a:xfrm>
                  <a:off x="4140" y="6321"/>
                  <a:ext cx="1440" cy="405"/>
                </a:xfrm>
                <a:custGeom>
                  <a:avLst/>
                  <a:gdLst>
                    <a:gd name="T0" fmla="*/ 0 w 1440"/>
                    <a:gd name="T1" fmla="*/ 15 h 405"/>
                    <a:gd name="T2" fmla="*/ 345 w 1440"/>
                    <a:gd name="T3" fmla="*/ 0 h 405"/>
                    <a:gd name="T4" fmla="*/ 510 w 1440"/>
                    <a:gd name="T5" fmla="*/ 15 h 405"/>
                    <a:gd name="T6" fmla="*/ 870 w 1440"/>
                    <a:gd name="T7" fmla="*/ 75 h 405"/>
                    <a:gd name="T8" fmla="*/ 1200 w 1440"/>
                    <a:gd name="T9" fmla="*/ 240 h 405"/>
                    <a:gd name="T10" fmla="*/ 1440 w 1440"/>
                    <a:gd name="T11" fmla="*/ 405 h 4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440" h="405">
                      <a:moveTo>
                        <a:pt x="0" y="15"/>
                      </a:moveTo>
                      <a:cubicBezTo>
                        <a:pt x="57" y="13"/>
                        <a:pt x="260" y="0"/>
                        <a:pt x="345" y="0"/>
                      </a:cubicBezTo>
                      <a:cubicBezTo>
                        <a:pt x="430" y="0"/>
                        <a:pt x="423" y="3"/>
                        <a:pt x="510" y="15"/>
                      </a:cubicBezTo>
                      <a:cubicBezTo>
                        <a:pt x="597" y="27"/>
                        <a:pt x="755" y="37"/>
                        <a:pt x="870" y="75"/>
                      </a:cubicBezTo>
                      <a:cubicBezTo>
                        <a:pt x="985" y="113"/>
                        <a:pt x="1105" y="185"/>
                        <a:pt x="1200" y="240"/>
                      </a:cubicBezTo>
                      <a:cubicBezTo>
                        <a:pt x="1295" y="295"/>
                        <a:pt x="1390" y="371"/>
                        <a:pt x="1440" y="405"/>
                      </a:cubicBez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6" name="Freeform 287"/>
                <p:cNvSpPr>
                  <a:spLocks noChangeAspect="1"/>
                </p:cNvSpPr>
                <p:nvPr/>
              </p:nvSpPr>
              <p:spPr bwMode="auto">
                <a:xfrm>
                  <a:off x="5130" y="6471"/>
                  <a:ext cx="585" cy="585"/>
                </a:xfrm>
                <a:custGeom>
                  <a:avLst/>
                  <a:gdLst>
                    <a:gd name="T0" fmla="*/ 0 w 585"/>
                    <a:gd name="T1" fmla="*/ 0 h 585"/>
                    <a:gd name="T2" fmla="*/ 150 w 585"/>
                    <a:gd name="T3" fmla="*/ 105 h 585"/>
                    <a:gd name="T4" fmla="*/ 345 w 585"/>
                    <a:gd name="T5" fmla="*/ 240 h 585"/>
                    <a:gd name="T6" fmla="*/ 585 w 585"/>
                    <a:gd name="T7" fmla="*/ 585 h 5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85" h="585">
                      <a:moveTo>
                        <a:pt x="0" y="0"/>
                      </a:moveTo>
                      <a:cubicBezTo>
                        <a:pt x="25" y="17"/>
                        <a:pt x="93" y="65"/>
                        <a:pt x="150" y="105"/>
                      </a:cubicBezTo>
                      <a:cubicBezTo>
                        <a:pt x="207" y="145"/>
                        <a:pt x="272" y="160"/>
                        <a:pt x="345" y="240"/>
                      </a:cubicBezTo>
                      <a:cubicBezTo>
                        <a:pt x="418" y="320"/>
                        <a:pt x="535" y="513"/>
                        <a:pt x="585" y="585"/>
                      </a:cubicBez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7" name="Arc 286"/>
                <p:cNvSpPr>
                  <a:spLocks noChangeAspect="1"/>
                </p:cNvSpPr>
                <p:nvPr/>
              </p:nvSpPr>
              <p:spPr bwMode="auto">
                <a:xfrm flipV="1">
                  <a:off x="5016" y="5772"/>
                  <a:ext cx="932" cy="186"/>
                </a:xfrm>
                <a:custGeom>
                  <a:avLst/>
                  <a:gdLst>
                    <a:gd name="G0" fmla="+- 20600 0 0"/>
                    <a:gd name="G1" fmla="+- 21600 0 0"/>
                    <a:gd name="G2" fmla="+- 21600 0 0"/>
                    <a:gd name="T0" fmla="*/ 0 w 42200"/>
                    <a:gd name="T1" fmla="*/ 15105 h 21600"/>
                    <a:gd name="T2" fmla="*/ 42200 w 42200"/>
                    <a:gd name="T3" fmla="*/ 21480 h 21600"/>
                    <a:gd name="T4" fmla="*/ 20600 w 422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2200" h="21600" fill="none" extrusionOk="0">
                      <a:moveTo>
                        <a:pt x="-1" y="15104"/>
                      </a:moveTo>
                      <a:cubicBezTo>
                        <a:pt x="2834" y="6113"/>
                        <a:pt x="11172" y="-1"/>
                        <a:pt x="20600" y="0"/>
                      </a:cubicBezTo>
                      <a:cubicBezTo>
                        <a:pt x="32482" y="0"/>
                        <a:pt x="42133" y="9597"/>
                        <a:pt x="42199" y="21480"/>
                      </a:cubicBezTo>
                    </a:path>
                    <a:path w="42200" h="21600" stroke="0" extrusionOk="0">
                      <a:moveTo>
                        <a:pt x="-1" y="15104"/>
                      </a:moveTo>
                      <a:cubicBezTo>
                        <a:pt x="2834" y="6113"/>
                        <a:pt x="11172" y="-1"/>
                        <a:pt x="20600" y="0"/>
                      </a:cubicBezTo>
                      <a:cubicBezTo>
                        <a:pt x="32482" y="0"/>
                        <a:pt x="42133" y="9597"/>
                        <a:pt x="42199" y="21480"/>
                      </a:cubicBezTo>
                      <a:lnTo>
                        <a:pt x="2060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0C0C0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8" name="Freeform 285"/>
                <p:cNvSpPr>
                  <a:spLocks noChangeAspect="1"/>
                </p:cNvSpPr>
                <p:nvPr/>
              </p:nvSpPr>
              <p:spPr bwMode="auto">
                <a:xfrm>
                  <a:off x="6053" y="5952"/>
                  <a:ext cx="530" cy="834"/>
                </a:xfrm>
                <a:custGeom>
                  <a:avLst/>
                  <a:gdLst>
                    <a:gd name="T0" fmla="*/ 22 w 530"/>
                    <a:gd name="T1" fmla="*/ 639 h 834"/>
                    <a:gd name="T2" fmla="*/ 37 w 530"/>
                    <a:gd name="T3" fmla="*/ 294 h 834"/>
                    <a:gd name="T4" fmla="*/ 187 w 530"/>
                    <a:gd name="T5" fmla="*/ 99 h 834"/>
                    <a:gd name="T6" fmla="*/ 442 w 530"/>
                    <a:gd name="T7" fmla="*/ 9 h 834"/>
                    <a:gd name="T8" fmla="*/ 530 w 530"/>
                    <a:gd name="T9" fmla="*/ 154 h 834"/>
                    <a:gd name="T10" fmla="*/ 292 w 530"/>
                    <a:gd name="T11" fmla="*/ 279 h 834"/>
                    <a:gd name="T12" fmla="*/ 142 w 530"/>
                    <a:gd name="T13" fmla="*/ 549 h 834"/>
                    <a:gd name="T14" fmla="*/ 172 w 530"/>
                    <a:gd name="T15" fmla="*/ 819 h 834"/>
                    <a:gd name="T16" fmla="*/ 22 w 530"/>
                    <a:gd name="T17" fmla="*/ 639 h 8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30" h="834">
                      <a:moveTo>
                        <a:pt x="22" y="639"/>
                      </a:moveTo>
                      <a:cubicBezTo>
                        <a:pt x="0" y="552"/>
                        <a:pt x="10" y="384"/>
                        <a:pt x="37" y="294"/>
                      </a:cubicBezTo>
                      <a:cubicBezTo>
                        <a:pt x="64" y="204"/>
                        <a:pt x="120" y="146"/>
                        <a:pt x="187" y="99"/>
                      </a:cubicBezTo>
                      <a:cubicBezTo>
                        <a:pt x="254" y="52"/>
                        <a:pt x="385" y="0"/>
                        <a:pt x="442" y="9"/>
                      </a:cubicBezTo>
                      <a:lnTo>
                        <a:pt x="530" y="154"/>
                      </a:lnTo>
                      <a:lnTo>
                        <a:pt x="292" y="279"/>
                      </a:lnTo>
                      <a:lnTo>
                        <a:pt x="142" y="549"/>
                      </a:lnTo>
                      <a:lnTo>
                        <a:pt x="172" y="819"/>
                      </a:lnTo>
                      <a:cubicBezTo>
                        <a:pt x="152" y="834"/>
                        <a:pt x="53" y="677"/>
                        <a:pt x="22" y="63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FF">
                        <a:gamma/>
                        <a:shade val="60784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9" name="Freeform 284"/>
                <p:cNvSpPr>
                  <a:spLocks noChangeAspect="1"/>
                </p:cNvSpPr>
                <p:nvPr/>
              </p:nvSpPr>
              <p:spPr bwMode="auto">
                <a:xfrm>
                  <a:off x="5730" y="6906"/>
                  <a:ext cx="299" cy="415"/>
                </a:xfrm>
                <a:custGeom>
                  <a:avLst/>
                  <a:gdLst>
                    <a:gd name="T0" fmla="*/ 95 w 299"/>
                    <a:gd name="T1" fmla="*/ 111 h 415"/>
                    <a:gd name="T2" fmla="*/ 150 w 299"/>
                    <a:gd name="T3" fmla="*/ 0 h 415"/>
                    <a:gd name="T4" fmla="*/ 270 w 299"/>
                    <a:gd name="T5" fmla="*/ 60 h 415"/>
                    <a:gd name="T6" fmla="*/ 299 w 299"/>
                    <a:gd name="T7" fmla="*/ 167 h 415"/>
                    <a:gd name="T8" fmla="*/ 252 w 299"/>
                    <a:gd name="T9" fmla="*/ 321 h 415"/>
                    <a:gd name="T10" fmla="*/ 189 w 299"/>
                    <a:gd name="T11" fmla="*/ 406 h 415"/>
                    <a:gd name="T12" fmla="*/ 0 w 299"/>
                    <a:gd name="T13" fmla="*/ 378 h 4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9" h="415">
                      <a:moveTo>
                        <a:pt x="95" y="111"/>
                      </a:moveTo>
                      <a:lnTo>
                        <a:pt x="150" y="0"/>
                      </a:lnTo>
                      <a:lnTo>
                        <a:pt x="270" y="60"/>
                      </a:lnTo>
                      <a:lnTo>
                        <a:pt x="299" y="167"/>
                      </a:lnTo>
                      <a:lnTo>
                        <a:pt x="252" y="321"/>
                      </a:lnTo>
                      <a:lnTo>
                        <a:pt x="189" y="406"/>
                      </a:lnTo>
                      <a:cubicBezTo>
                        <a:pt x="147" y="415"/>
                        <a:pt x="39" y="383"/>
                        <a:pt x="0" y="378"/>
                      </a:cubicBezTo>
                    </a:path>
                  </a:pathLst>
                </a:custGeom>
                <a:gradFill rotWithShape="0">
                  <a:gsLst>
                    <a:gs pos="0">
                      <a:srgbClr val="C0C0C0">
                        <a:gamma/>
                        <a:shade val="48627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0" name="Freeform 283"/>
                <p:cNvSpPr>
                  <a:spLocks noChangeAspect="1"/>
                </p:cNvSpPr>
                <p:nvPr/>
              </p:nvSpPr>
              <p:spPr bwMode="auto">
                <a:xfrm>
                  <a:off x="4066" y="6156"/>
                  <a:ext cx="1845" cy="1110"/>
                </a:xfrm>
                <a:custGeom>
                  <a:avLst/>
                  <a:gdLst>
                    <a:gd name="T0" fmla="*/ 0 w 1845"/>
                    <a:gd name="T1" fmla="*/ 120 h 1110"/>
                    <a:gd name="T2" fmla="*/ 225 w 1845"/>
                    <a:gd name="T3" fmla="*/ 45 h 1110"/>
                    <a:gd name="T4" fmla="*/ 495 w 1845"/>
                    <a:gd name="T5" fmla="*/ 0 h 1110"/>
                    <a:gd name="T6" fmla="*/ 990 w 1845"/>
                    <a:gd name="T7" fmla="*/ 60 h 1110"/>
                    <a:gd name="T8" fmla="*/ 1365 w 1845"/>
                    <a:gd name="T9" fmla="*/ 240 h 1110"/>
                    <a:gd name="T10" fmla="*/ 1500 w 1845"/>
                    <a:gd name="T11" fmla="*/ 315 h 1110"/>
                    <a:gd name="T12" fmla="*/ 1665 w 1845"/>
                    <a:gd name="T13" fmla="*/ 480 h 1110"/>
                    <a:gd name="T14" fmla="*/ 1815 w 1845"/>
                    <a:gd name="T15" fmla="*/ 720 h 1110"/>
                    <a:gd name="T16" fmla="*/ 1845 w 1845"/>
                    <a:gd name="T17" fmla="*/ 825 h 1110"/>
                    <a:gd name="T18" fmla="*/ 1770 w 1845"/>
                    <a:gd name="T19" fmla="*/ 1020 h 1110"/>
                    <a:gd name="T20" fmla="*/ 1725 w 1845"/>
                    <a:gd name="T21" fmla="*/ 1110 h 1110"/>
                    <a:gd name="T22" fmla="*/ 1545 w 1845"/>
                    <a:gd name="T23" fmla="*/ 1020 h 1110"/>
                    <a:gd name="T24" fmla="*/ 1440 w 1845"/>
                    <a:gd name="T25" fmla="*/ 915 h 1110"/>
                    <a:gd name="T26" fmla="*/ 1380 w 1845"/>
                    <a:gd name="T27" fmla="*/ 735 h 1110"/>
                    <a:gd name="T28" fmla="*/ 1005 w 1845"/>
                    <a:gd name="T29" fmla="*/ 375 h 1110"/>
                    <a:gd name="T30" fmla="*/ 525 w 1845"/>
                    <a:gd name="T31" fmla="*/ 240 h 1110"/>
                    <a:gd name="T32" fmla="*/ 282 w 1845"/>
                    <a:gd name="T33" fmla="*/ 231 h 1110"/>
                    <a:gd name="T34" fmla="*/ 144 w 1845"/>
                    <a:gd name="T35" fmla="*/ 216 h 1110"/>
                    <a:gd name="T36" fmla="*/ 120 w 1845"/>
                    <a:gd name="T37" fmla="*/ 228 h 1110"/>
                    <a:gd name="T38" fmla="*/ 63 w 1845"/>
                    <a:gd name="T39" fmla="*/ 204 h 1110"/>
                    <a:gd name="T40" fmla="*/ 9 w 1845"/>
                    <a:gd name="T41" fmla="*/ 231 h 1110"/>
                    <a:gd name="T42" fmla="*/ 0 w 1845"/>
                    <a:gd name="T43" fmla="*/ 120 h 1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845" h="1110">
                      <a:moveTo>
                        <a:pt x="0" y="120"/>
                      </a:moveTo>
                      <a:lnTo>
                        <a:pt x="225" y="45"/>
                      </a:lnTo>
                      <a:lnTo>
                        <a:pt x="495" y="0"/>
                      </a:lnTo>
                      <a:lnTo>
                        <a:pt x="990" y="60"/>
                      </a:lnTo>
                      <a:lnTo>
                        <a:pt x="1365" y="240"/>
                      </a:lnTo>
                      <a:cubicBezTo>
                        <a:pt x="1450" y="282"/>
                        <a:pt x="1450" y="275"/>
                        <a:pt x="1500" y="315"/>
                      </a:cubicBezTo>
                      <a:cubicBezTo>
                        <a:pt x="1550" y="355"/>
                        <a:pt x="1613" y="413"/>
                        <a:pt x="1665" y="480"/>
                      </a:cubicBezTo>
                      <a:lnTo>
                        <a:pt x="1815" y="720"/>
                      </a:lnTo>
                      <a:lnTo>
                        <a:pt x="1845" y="825"/>
                      </a:lnTo>
                      <a:lnTo>
                        <a:pt x="1770" y="1020"/>
                      </a:lnTo>
                      <a:lnTo>
                        <a:pt x="1725" y="1110"/>
                      </a:lnTo>
                      <a:cubicBezTo>
                        <a:pt x="1688" y="1110"/>
                        <a:pt x="1593" y="1053"/>
                        <a:pt x="1545" y="1020"/>
                      </a:cubicBezTo>
                      <a:cubicBezTo>
                        <a:pt x="1497" y="987"/>
                        <a:pt x="1467" y="963"/>
                        <a:pt x="1440" y="915"/>
                      </a:cubicBezTo>
                      <a:cubicBezTo>
                        <a:pt x="1413" y="867"/>
                        <a:pt x="1452" y="825"/>
                        <a:pt x="1380" y="735"/>
                      </a:cubicBezTo>
                      <a:cubicBezTo>
                        <a:pt x="1308" y="645"/>
                        <a:pt x="1147" y="457"/>
                        <a:pt x="1005" y="375"/>
                      </a:cubicBezTo>
                      <a:cubicBezTo>
                        <a:pt x="863" y="293"/>
                        <a:pt x="645" y="264"/>
                        <a:pt x="525" y="240"/>
                      </a:cubicBezTo>
                      <a:lnTo>
                        <a:pt x="282" y="231"/>
                      </a:lnTo>
                      <a:lnTo>
                        <a:pt x="144" y="216"/>
                      </a:lnTo>
                      <a:lnTo>
                        <a:pt x="120" y="228"/>
                      </a:lnTo>
                      <a:lnTo>
                        <a:pt x="63" y="204"/>
                      </a:lnTo>
                      <a:lnTo>
                        <a:pt x="9" y="231"/>
                      </a:lnTo>
                      <a:lnTo>
                        <a:pt x="0" y="12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FFFFFF"/>
                    </a:gs>
                    <a:gs pos="5000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1" name="Rectangle 282"/>
                <p:cNvSpPr>
                  <a:spLocks noChangeAspect="1" noChangeArrowheads="1"/>
                </p:cNvSpPr>
                <p:nvPr/>
              </p:nvSpPr>
              <p:spPr bwMode="auto">
                <a:xfrm>
                  <a:off x="4035" y="6204"/>
                  <a:ext cx="318" cy="189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60784"/>
                        <a:invGamma/>
                      </a:srgbClr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2" name="Rectangle 281"/>
                <p:cNvSpPr>
                  <a:spLocks noChangeAspect="1" noChangeArrowheads="1"/>
                </p:cNvSpPr>
                <p:nvPr/>
              </p:nvSpPr>
              <p:spPr bwMode="auto">
                <a:xfrm>
                  <a:off x="4140" y="6156"/>
                  <a:ext cx="261" cy="140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6666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3" name="Rectangle 280"/>
                <p:cNvSpPr>
                  <a:spLocks noChangeAspect="1" noChangeArrowheads="1"/>
                </p:cNvSpPr>
                <p:nvPr/>
              </p:nvSpPr>
              <p:spPr bwMode="auto">
                <a:xfrm>
                  <a:off x="4368" y="6066"/>
                  <a:ext cx="285" cy="143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6666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4" name="Rectangle 279"/>
                <p:cNvSpPr>
                  <a:spLocks noChangeAspect="1" noChangeArrowheads="1"/>
                </p:cNvSpPr>
                <p:nvPr/>
              </p:nvSpPr>
              <p:spPr bwMode="auto">
                <a:xfrm>
                  <a:off x="4239" y="6141"/>
                  <a:ext cx="240" cy="98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6666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5" name="Rectangle 278"/>
                <p:cNvSpPr>
                  <a:spLocks noChangeAspect="1" noChangeArrowheads="1"/>
                </p:cNvSpPr>
                <p:nvPr/>
              </p:nvSpPr>
              <p:spPr bwMode="auto">
                <a:xfrm>
                  <a:off x="4470" y="6081"/>
                  <a:ext cx="210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75686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6" name="AutoShape 277"/>
                <p:cNvSpPr>
                  <a:spLocks noChangeAspect="1" noChangeArrowheads="1"/>
                </p:cNvSpPr>
                <p:nvPr/>
              </p:nvSpPr>
              <p:spPr bwMode="auto">
                <a:xfrm>
                  <a:off x="3971" y="5564"/>
                  <a:ext cx="318" cy="420"/>
                </a:xfrm>
                <a:prstGeom prst="can">
                  <a:avLst>
                    <a:gd name="adj" fmla="val 56603"/>
                  </a:avLst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7" name="Line 276"/>
                <p:cNvSpPr>
                  <a:spLocks noChangeAspect="1" noChangeShapeType="1"/>
                </p:cNvSpPr>
                <p:nvPr/>
              </p:nvSpPr>
              <p:spPr bwMode="auto">
                <a:xfrm>
                  <a:off x="4232" y="4034"/>
                  <a:ext cx="6" cy="161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88" name="Group 271"/>
                <p:cNvGrpSpPr>
                  <a:grpSpLocks noChangeAspect="1"/>
                </p:cNvGrpSpPr>
                <p:nvPr/>
              </p:nvGrpSpPr>
              <p:grpSpPr bwMode="auto">
                <a:xfrm>
                  <a:off x="4004" y="4706"/>
                  <a:ext cx="240" cy="1014"/>
                  <a:chOff x="6474" y="3695"/>
                  <a:chExt cx="240" cy="667"/>
                </a:xfrm>
              </p:grpSpPr>
              <p:sp>
                <p:nvSpPr>
                  <p:cNvPr id="320" name="Rectangle 27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528" y="3695"/>
                    <a:ext cx="138" cy="667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3137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3137"/>
                          <a:invGamma/>
                        </a:srgbClr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21" name="Rectangle 27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654" y="3695"/>
                    <a:ext cx="60" cy="667"/>
                  </a:xfrm>
                  <a:prstGeom prst="rect">
                    <a:avLst/>
                  </a:pr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22" name="Rectangle 27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510" y="3695"/>
                    <a:ext cx="78" cy="667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10196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23" name="Rectangle 27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74" y="3695"/>
                    <a:ext cx="36" cy="667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89" name="Freeform 270"/>
                <p:cNvSpPr>
                  <a:spLocks noChangeAspect="1"/>
                </p:cNvSpPr>
                <p:nvPr/>
              </p:nvSpPr>
              <p:spPr bwMode="auto">
                <a:xfrm>
                  <a:off x="4002" y="5655"/>
                  <a:ext cx="251" cy="78"/>
                </a:xfrm>
                <a:custGeom>
                  <a:avLst/>
                  <a:gdLst>
                    <a:gd name="T0" fmla="*/ 0 w 251"/>
                    <a:gd name="T1" fmla="*/ 60 h 93"/>
                    <a:gd name="T2" fmla="*/ 6 w 251"/>
                    <a:gd name="T3" fmla="*/ 0 h 93"/>
                    <a:gd name="T4" fmla="*/ 45 w 251"/>
                    <a:gd name="T5" fmla="*/ 28 h 93"/>
                    <a:gd name="T6" fmla="*/ 79 w 251"/>
                    <a:gd name="T7" fmla="*/ 43 h 93"/>
                    <a:gd name="T8" fmla="*/ 129 w 251"/>
                    <a:gd name="T9" fmla="*/ 53 h 93"/>
                    <a:gd name="T10" fmla="*/ 194 w 251"/>
                    <a:gd name="T11" fmla="*/ 43 h 93"/>
                    <a:gd name="T12" fmla="*/ 226 w 251"/>
                    <a:gd name="T13" fmla="*/ 28 h 93"/>
                    <a:gd name="T14" fmla="*/ 251 w 251"/>
                    <a:gd name="T15" fmla="*/ 2 h 93"/>
                    <a:gd name="T16" fmla="*/ 249 w 251"/>
                    <a:gd name="T17" fmla="*/ 66 h 93"/>
                    <a:gd name="T18" fmla="*/ 210 w 251"/>
                    <a:gd name="T19" fmla="*/ 78 h 93"/>
                    <a:gd name="T20" fmla="*/ 150 w 251"/>
                    <a:gd name="T21" fmla="*/ 87 h 93"/>
                    <a:gd name="T22" fmla="*/ 87 w 251"/>
                    <a:gd name="T23" fmla="*/ 84 h 93"/>
                    <a:gd name="T24" fmla="*/ 48 w 251"/>
                    <a:gd name="T25" fmla="*/ 93 h 93"/>
                    <a:gd name="T26" fmla="*/ 0 w 251"/>
                    <a:gd name="T27" fmla="*/ 60 h 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51" h="93">
                      <a:moveTo>
                        <a:pt x="0" y="60"/>
                      </a:moveTo>
                      <a:lnTo>
                        <a:pt x="6" y="0"/>
                      </a:lnTo>
                      <a:lnTo>
                        <a:pt x="45" y="28"/>
                      </a:lnTo>
                      <a:lnTo>
                        <a:pt x="79" y="43"/>
                      </a:lnTo>
                      <a:lnTo>
                        <a:pt x="129" y="53"/>
                      </a:lnTo>
                      <a:lnTo>
                        <a:pt x="194" y="43"/>
                      </a:lnTo>
                      <a:lnTo>
                        <a:pt x="226" y="28"/>
                      </a:lnTo>
                      <a:lnTo>
                        <a:pt x="251" y="2"/>
                      </a:lnTo>
                      <a:lnTo>
                        <a:pt x="249" y="66"/>
                      </a:lnTo>
                      <a:lnTo>
                        <a:pt x="210" y="78"/>
                      </a:lnTo>
                      <a:lnTo>
                        <a:pt x="150" y="87"/>
                      </a:lnTo>
                      <a:lnTo>
                        <a:pt x="87" y="84"/>
                      </a:lnTo>
                      <a:lnTo>
                        <a:pt x="48" y="93"/>
                      </a:lnTo>
                      <a:lnTo>
                        <a:pt x="0" y="6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FFFFFF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0" name="Arc 269"/>
                <p:cNvSpPr>
                  <a:spLocks noChangeAspect="1"/>
                </p:cNvSpPr>
                <p:nvPr/>
              </p:nvSpPr>
              <p:spPr bwMode="auto">
                <a:xfrm>
                  <a:off x="4006" y="5624"/>
                  <a:ext cx="244" cy="79"/>
                </a:xfrm>
                <a:custGeom>
                  <a:avLst/>
                  <a:gdLst>
                    <a:gd name="G0" fmla="+- 21299 0 0"/>
                    <a:gd name="G1" fmla="+- 0 0 0"/>
                    <a:gd name="G2" fmla="+- 21600 0 0"/>
                    <a:gd name="T0" fmla="*/ 42853 w 42853"/>
                    <a:gd name="T1" fmla="*/ 1413 h 21600"/>
                    <a:gd name="T2" fmla="*/ 0 w 42853"/>
                    <a:gd name="T3" fmla="*/ 3592 h 21600"/>
                    <a:gd name="T4" fmla="*/ 21299 w 42853"/>
                    <a:gd name="T5" fmla="*/ 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2853" h="21600" fill="none" extrusionOk="0">
                      <a:moveTo>
                        <a:pt x="42852" y="1412"/>
                      </a:moveTo>
                      <a:cubicBezTo>
                        <a:pt x="42108" y="12769"/>
                        <a:pt x="32679" y="21599"/>
                        <a:pt x="21299" y="21600"/>
                      </a:cubicBezTo>
                      <a:cubicBezTo>
                        <a:pt x="10755" y="21600"/>
                        <a:pt x="1753" y="13988"/>
                        <a:pt x="-1" y="3592"/>
                      </a:cubicBezTo>
                    </a:path>
                    <a:path w="42853" h="21600" stroke="0" extrusionOk="0">
                      <a:moveTo>
                        <a:pt x="42852" y="1412"/>
                      </a:moveTo>
                      <a:cubicBezTo>
                        <a:pt x="42108" y="12769"/>
                        <a:pt x="32679" y="21599"/>
                        <a:pt x="21299" y="21600"/>
                      </a:cubicBezTo>
                      <a:cubicBezTo>
                        <a:pt x="10755" y="21600"/>
                        <a:pt x="1753" y="13988"/>
                        <a:pt x="-1" y="3592"/>
                      </a:cubicBezTo>
                      <a:lnTo>
                        <a:pt x="21299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1" name="Line 268"/>
                <p:cNvSpPr>
                  <a:spLocks noChangeAspect="1" noChangeShapeType="1"/>
                </p:cNvSpPr>
                <p:nvPr/>
              </p:nvSpPr>
              <p:spPr bwMode="auto">
                <a:xfrm>
                  <a:off x="4010" y="4058"/>
                  <a:ext cx="0" cy="157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2" name="Line 2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178" y="5645"/>
                  <a:ext cx="72" cy="6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93" name="Group 242"/>
                <p:cNvGrpSpPr>
                  <a:grpSpLocks noChangeAspect="1"/>
                </p:cNvGrpSpPr>
                <p:nvPr/>
              </p:nvGrpSpPr>
              <p:grpSpPr bwMode="auto">
                <a:xfrm>
                  <a:off x="2978" y="3746"/>
                  <a:ext cx="1302" cy="966"/>
                  <a:chOff x="1118" y="3665"/>
                  <a:chExt cx="1302" cy="966"/>
                </a:xfrm>
              </p:grpSpPr>
              <p:sp>
                <p:nvSpPr>
                  <p:cNvPr id="296" name="Rectangle 26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18" y="3785"/>
                    <a:ext cx="216" cy="78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97" name="Rectangle 26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18" y="3689"/>
                    <a:ext cx="222" cy="96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98" name="Freeform 264"/>
                  <p:cNvSpPr>
                    <a:spLocks noChangeAspect="1"/>
                  </p:cNvSpPr>
                  <p:nvPr/>
                </p:nvSpPr>
                <p:spPr bwMode="auto">
                  <a:xfrm>
                    <a:off x="1310" y="3692"/>
                    <a:ext cx="774" cy="105"/>
                  </a:xfrm>
                  <a:custGeom>
                    <a:avLst/>
                    <a:gdLst>
                      <a:gd name="T0" fmla="*/ 0 w 774"/>
                      <a:gd name="T1" fmla="*/ 0 h 105"/>
                      <a:gd name="T2" fmla="*/ 774 w 774"/>
                      <a:gd name="T3" fmla="*/ 15 h 105"/>
                      <a:gd name="T4" fmla="*/ 771 w 774"/>
                      <a:gd name="T5" fmla="*/ 105 h 105"/>
                      <a:gd name="T6" fmla="*/ 0 w 774"/>
                      <a:gd name="T7" fmla="*/ 90 h 105"/>
                      <a:gd name="T8" fmla="*/ 0 w 774"/>
                      <a:gd name="T9" fmla="*/ 0 h 1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774" h="105">
                        <a:moveTo>
                          <a:pt x="0" y="0"/>
                        </a:moveTo>
                        <a:lnTo>
                          <a:pt x="774" y="15"/>
                        </a:lnTo>
                        <a:lnTo>
                          <a:pt x="771" y="105"/>
                        </a:lnTo>
                        <a:lnTo>
                          <a:pt x="0" y="9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99" name="Rectangle 26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42" y="3863"/>
                    <a:ext cx="954" cy="126"/>
                  </a:xfrm>
                  <a:prstGeom prst="rect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00" name="AutoShape 262"/>
                  <p:cNvSpPr>
                    <a:spLocks noChangeAspect="1" noChangeArrowheads="1"/>
                  </p:cNvSpPr>
                  <p:nvPr/>
                </p:nvSpPr>
                <p:spPr bwMode="auto">
                  <a:xfrm rot="-10800000">
                    <a:off x="1304" y="3989"/>
                    <a:ext cx="852" cy="618"/>
                  </a:xfrm>
                  <a:prstGeom prst="rtTriangl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01" name="Freeform 261"/>
                  <p:cNvSpPr>
                    <a:spLocks noChangeAspect="1"/>
                  </p:cNvSpPr>
                  <p:nvPr/>
                </p:nvSpPr>
                <p:spPr bwMode="auto">
                  <a:xfrm>
                    <a:off x="2258" y="3665"/>
                    <a:ext cx="162" cy="303"/>
                  </a:xfrm>
                  <a:custGeom>
                    <a:avLst/>
                    <a:gdLst>
                      <a:gd name="T0" fmla="*/ 0 w 162"/>
                      <a:gd name="T1" fmla="*/ 21 h 300"/>
                      <a:gd name="T2" fmla="*/ 0 w 162"/>
                      <a:gd name="T3" fmla="*/ 300 h 300"/>
                      <a:gd name="T4" fmla="*/ 162 w 162"/>
                      <a:gd name="T5" fmla="*/ 261 h 300"/>
                      <a:gd name="T6" fmla="*/ 162 w 162"/>
                      <a:gd name="T7" fmla="*/ 0 h 300"/>
                      <a:gd name="T8" fmla="*/ 0 w 162"/>
                      <a:gd name="T9" fmla="*/ 21 h 3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62" h="300">
                        <a:moveTo>
                          <a:pt x="0" y="21"/>
                        </a:moveTo>
                        <a:lnTo>
                          <a:pt x="0" y="300"/>
                        </a:lnTo>
                        <a:lnTo>
                          <a:pt x="162" y="261"/>
                        </a:lnTo>
                        <a:lnTo>
                          <a:pt x="162" y="0"/>
                        </a:lnTo>
                        <a:lnTo>
                          <a:pt x="0" y="21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02" name="Rectangle 26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096" y="3689"/>
                    <a:ext cx="162" cy="276"/>
                  </a:xfrm>
                  <a:prstGeom prst="rect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03" name="AutoShape 259"/>
                  <p:cNvSpPr>
                    <a:spLocks noChangeAspect="1" noChangeArrowheads="1"/>
                  </p:cNvSpPr>
                  <p:nvPr/>
                </p:nvSpPr>
                <p:spPr bwMode="auto">
                  <a:xfrm rot="-5993332">
                    <a:off x="2108" y="3707"/>
                    <a:ext cx="66" cy="126"/>
                  </a:xfrm>
                  <a:prstGeom prst="can">
                    <a:avLst>
                      <a:gd name="adj" fmla="val 64052"/>
                    </a:avLst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27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grpSp>
                <p:nvGrpSpPr>
                  <p:cNvPr id="304" name="Group 256"/>
                  <p:cNvGrpSpPr>
                    <a:grpSpLocks noChangeAspect="1"/>
                  </p:cNvGrpSpPr>
                  <p:nvPr/>
                </p:nvGrpSpPr>
                <p:grpSpPr bwMode="auto">
                  <a:xfrm rot="-460987">
                    <a:off x="2012" y="3701"/>
                    <a:ext cx="162" cy="150"/>
                    <a:chOff x="3780" y="3810"/>
                    <a:chExt cx="150" cy="150"/>
                  </a:xfrm>
                </p:grpSpPr>
                <p:sp>
                  <p:nvSpPr>
                    <p:cNvPr id="318" name="Oval 25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804" y="3810"/>
                      <a:ext cx="126" cy="150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23529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18900000" scaled="1"/>
                    </a:gradFill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19" name="Oval 25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780" y="3810"/>
                      <a:ext cx="126" cy="150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grpSp>
                <p:nvGrpSpPr>
                  <p:cNvPr id="305" name="Group 25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144" y="3964"/>
                    <a:ext cx="240" cy="667"/>
                    <a:chOff x="6474" y="3695"/>
                    <a:chExt cx="240" cy="667"/>
                  </a:xfrm>
                </p:grpSpPr>
                <p:sp>
                  <p:nvSpPr>
                    <p:cNvPr id="314" name="Rectangle 25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528" y="3695"/>
                      <a:ext cx="138" cy="667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  <a:gs pos="5000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15" name="Rectangle 25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654" y="3695"/>
                      <a:ext cx="60" cy="667"/>
                    </a:xfrm>
                    <a:prstGeom prst="rect">
                      <a:avLst/>
                    </a:prstGeom>
                    <a:solidFill>
                      <a:srgbClr val="80808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69696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16" name="Rectangle 25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510" y="3695"/>
                      <a:ext cx="78" cy="667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1019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69696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317" name="Rectangle 25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474" y="3695"/>
                      <a:ext cx="36" cy="667"/>
                    </a:xfrm>
                    <a:prstGeom prst="rect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69696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sp>
                <p:nvSpPr>
                  <p:cNvPr id="306" name="Freeform 250"/>
                  <p:cNvSpPr>
                    <a:spLocks noChangeAspect="1"/>
                  </p:cNvSpPr>
                  <p:nvPr/>
                </p:nvSpPr>
                <p:spPr bwMode="auto">
                  <a:xfrm>
                    <a:off x="2276" y="3917"/>
                    <a:ext cx="135" cy="61"/>
                  </a:xfrm>
                  <a:custGeom>
                    <a:avLst/>
                    <a:gdLst>
                      <a:gd name="T0" fmla="*/ 18 w 135"/>
                      <a:gd name="T1" fmla="*/ 15 h 63"/>
                      <a:gd name="T2" fmla="*/ 135 w 135"/>
                      <a:gd name="T3" fmla="*/ 0 h 63"/>
                      <a:gd name="T4" fmla="*/ 114 w 135"/>
                      <a:gd name="T5" fmla="*/ 12 h 63"/>
                      <a:gd name="T6" fmla="*/ 102 w 135"/>
                      <a:gd name="T7" fmla="*/ 24 h 63"/>
                      <a:gd name="T8" fmla="*/ 96 w 135"/>
                      <a:gd name="T9" fmla="*/ 48 h 63"/>
                      <a:gd name="T10" fmla="*/ 69 w 135"/>
                      <a:gd name="T11" fmla="*/ 63 h 63"/>
                      <a:gd name="T12" fmla="*/ 60 w 135"/>
                      <a:gd name="T13" fmla="*/ 39 h 63"/>
                      <a:gd name="T14" fmla="*/ 15 w 135"/>
                      <a:gd name="T15" fmla="*/ 30 h 63"/>
                      <a:gd name="T16" fmla="*/ 0 w 135"/>
                      <a:gd name="T17" fmla="*/ 21 h 63"/>
                      <a:gd name="T18" fmla="*/ 18 w 135"/>
                      <a:gd name="T19" fmla="*/ 15 h 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35" h="63">
                        <a:moveTo>
                          <a:pt x="18" y="15"/>
                        </a:moveTo>
                        <a:lnTo>
                          <a:pt x="135" y="0"/>
                        </a:lnTo>
                        <a:lnTo>
                          <a:pt x="114" y="12"/>
                        </a:lnTo>
                        <a:lnTo>
                          <a:pt x="102" y="24"/>
                        </a:lnTo>
                        <a:lnTo>
                          <a:pt x="96" y="48"/>
                        </a:lnTo>
                        <a:lnTo>
                          <a:pt x="69" y="63"/>
                        </a:lnTo>
                        <a:lnTo>
                          <a:pt x="60" y="39"/>
                        </a:lnTo>
                        <a:lnTo>
                          <a:pt x="15" y="30"/>
                        </a:lnTo>
                        <a:lnTo>
                          <a:pt x="0" y="21"/>
                        </a:lnTo>
                        <a:lnTo>
                          <a:pt x="18" y="15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rgbClr val="80808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07" name="Line 24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270" y="3952"/>
                    <a:ext cx="48" cy="12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08" name="Line 248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378" y="3923"/>
                    <a:ext cx="36" cy="29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09" name="Rectangle 24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96" y="3989"/>
                    <a:ext cx="72" cy="186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C0C0C0">
                          <a:gamma/>
                          <a:shade val="46275"/>
                          <a:invGamma/>
                        </a:srgbClr>
                      </a:gs>
                      <a:gs pos="100000">
                        <a:srgbClr val="C0C0C0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10" name="Rectangle 24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48" y="4145"/>
                    <a:ext cx="168" cy="66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11" name="Rectangle 24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48" y="3863"/>
                    <a:ext cx="108" cy="126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50196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80808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12" name="Freeform 244"/>
                  <p:cNvSpPr>
                    <a:spLocks noChangeAspect="1"/>
                  </p:cNvSpPr>
                  <p:nvPr/>
                </p:nvSpPr>
                <p:spPr bwMode="auto">
                  <a:xfrm>
                    <a:off x="1146" y="3863"/>
                    <a:ext cx="111" cy="126"/>
                  </a:xfrm>
                  <a:custGeom>
                    <a:avLst/>
                    <a:gdLst>
                      <a:gd name="T0" fmla="*/ 111 w 111"/>
                      <a:gd name="T1" fmla="*/ 1 h 124"/>
                      <a:gd name="T2" fmla="*/ 2 w 111"/>
                      <a:gd name="T3" fmla="*/ 0 h 124"/>
                      <a:gd name="T4" fmla="*/ 0 w 111"/>
                      <a:gd name="T5" fmla="*/ 124 h 124"/>
                      <a:gd name="T6" fmla="*/ 111 w 111"/>
                      <a:gd name="T7" fmla="*/ 121 h 1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11" h="124">
                        <a:moveTo>
                          <a:pt x="111" y="1"/>
                        </a:moveTo>
                        <a:lnTo>
                          <a:pt x="2" y="0"/>
                        </a:lnTo>
                        <a:lnTo>
                          <a:pt x="0" y="124"/>
                        </a:lnTo>
                        <a:lnTo>
                          <a:pt x="111" y="121"/>
                        </a:ln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313" name="Line 24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102" y="3953"/>
                    <a:ext cx="15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grpSp>
              <p:nvGrpSpPr>
                <p:cNvPr id="94" name="Group 173"/>
                <p:cNvGrpSpPr>
                  <a:grpSpLocks noChangeAspect="1"/>
                </p:cNvGrpSpPr>
                <p:nvPr/>
              </p:nvGrpSpPr>
              <p:grpSpPr bwMode="auto">
                <a:xfrm>
                  <a:off x="2428" y="3266"/>
                  <a:ext cx="2373" cy="589"/>
                  <a:chOff x="1801" y="7316"/>
                  <a:chExt cx="2373" cy="589"/>
                </a:xfrm>
              </p:grpSpPr>
              <p:sp>
                <p:nvSpPr>
                  <p:cNvPr id="228" name="Freeform 241"/>
                  <p:cNvSpPr>
                    <a:spLocks noChangeAspect="1"/>
                  </p:cNvSpPr>
                  <p:nvPr/>
                </p:nvSpPr>
                <p:spPr bwMode="auto">
                  <a:xfrm rot="21540000">
                    <a:off x="3525" y="7748"/>
                    <a:ext cx="88" cy="143"/>
                  </a:xfrm>
                  <a:custGeom>
                    <a:avLst/>
                    <a:gdLst>
                      <a:gd name="T0" fmla="*/ 0 w 162"/>
                      <a:gd name="T1" fmla="*/ 21 h 300"/>
                      <a:gd name="T2" fmla="*/ 0 w 162"/>
                      <a:gd name="T3" fmla="*/ 300 h 300"/>
                      <a:gd name="T4" fmla="*/ 162 w 162"/>
                      <a:gd name="T5" fmla="*/ 261 h 300"/>
                      <a:gd name="T6" fmla="*/ 162 w 162"/>
                      <a:gd name="T7" fmla="*/ 0 h 300"/>
                      <a:gd name="T8" fmla="*/ 0 w 162"/>
                      <a:gd name="T9" fmla="*/ 21 h 3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62" h="300">
                        <a:moveTo>
                          <a:pt x="0" y="21"/>
                        </a:moveTo>
                        <a:lnTo>
                          <a:pt x="0" y="300"/>
                        </a:lnTo>
                        <a:lnTo>
                          <a:pt x="162" y="261"/>
                        </a:lnTo>
                        <a:lnTo>
                          <a:pt x="162" y="0"/>
                        </a:lnTo>
                        <a:lnTo>
                          <a:pt x="0" y="21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solidFill>
                      <a:srgbClr val="C0C0C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grpSp>
                <p:nvGrpSpPr>
                  <p:cNvPr id="229" name="Group 237"/>
                  <p:cNvGrpSpPr>
                    <a:grpSpLocks noChangeAspect="1"/>
                  </p:cNvGrpSpPr>
                  <p:nvPr/>
                </p:nvGrpSpPr>
                <p:grpSpPr bwMode="auto">
                  <a:xfrm rot="21540000">
                    <a:off x="3531" y="7840"/>
                    <a:ext cx="36" cy="54"/>
                    <a:chOff x="3672" y="3564"/>
                    <a:chExt cx="36" cy="54"/>
                  </a:xfrm>
                </p:grpSpPr>
                <p:sp>
                  <p:nvSpPr>
                    <p:cNvPr id="293" name="Oval 24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78" y="3564"/>
                      <a:ext cx="30" cy="5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808080"/>
                        </a:gs>
                        <a:gs pos="100000">
                          <a:srgbClr val="808080">
                            <a:gamma/>
                            <a:shade val="46667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94" name="Oval 23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72" y="3564"/>
                      <a:ext cx="24" cy="5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56471"/>
                            <a:invGamma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95" name="Oval 23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90" y="3582"/>
                      <a:ext cx="12" cy="18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C0C0C0"/>
                        </a:gs>
                        <a:gs pos="100000">
                          <a:srgbClr val="C0C0C0">
                            <a:gamma/>
                            <a:shade val="0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grpSp>
                <p:nvGrpSpPr>
                  <p:cNvPr id="230" name="Group 233"/>
                  <p:cNvGrpSpPr>
                    <a:grpSpLocks noChangeAspect="1"/>
                  </p:cNvGrpSpPr>
                  <p:nvPr/>
                </p:nvGrpSpPr>
                <p:grpSpPr bwMode="auto">
                  <a:xfrm rot="21540000">
                    <a:off x="3576" y="7827"/>
                    <a:ext cx="36" cy="54"/>
                    <a:chOff x="3672" y="3564"/>
                    <a:chExt cx="36" cy="54"/>
                  </a:xfrm>
                </p:grpSpPr>
                <p:sp>
                  <p:nvSpPr>
                    <p:cNvPr id="290" name="Oval 236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78" y="3564"/>
                      <a:ext cx="30" cy="5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808080"/>
                        </a:gs>
                        <a:gs pos="100000">
                          <a:srgbClr val="808080">
                            <a:gamma/>
                            <a:shade val="46667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91" name="Oval 23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72" y="3564"/>
                      <a:ext cx="24" cy="5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56471"/>
                            <a:invGamma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92" name="Oval 23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90" y="3582"/>
                      <a:ext cx="12" cy="18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C0C0C0"/>
                        </a:gs>
                        <a:gs pos="100000">
                          <a:srgbClr val="C0C0C0">
                            <a:gamma/>
                            <a:shade val="0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sp>
                <p:nvSpPr>
                  <p:cNvPr id="231" name="Freeform 232"/>
                  <p:cNvSpPr>
                    <a:spLocks noChangeAspect="1"/>
                  </p:cNvSpPr>
                  <p:nvPr/>
                </p:nvSpPr>
                <p:spPr bwMode="auto">
                  <a:xfrm rot="21540000">
                    <a:off x="3519" y="7785"/>
                    <a:ext cx="105" cy="120"/>
                  </a:xfrm>
                  <a:custGeom>
                    <a:avLst/>
                    <a:gdLst>
                      <a:gd name="T0" fmla="*/ 0 w 105"/>
                      <a:gd name="T1" fmla="*/ 12 h 120"/>
                      <a:gd name="T2" fmla="*/ 0 w 105"/>
                      <a:gd name="T3" fmla="*/ 120 h 120"/>
                      <a:gd name="T4" fmla="*/ 105 w 105"/>
                      <a:gd name="T5" fmla="*/ 99 h 120"/>
                      <a:gd name="T6" fmla="*/ 105 w 105"/>
                      <a:gd name="T7" fmla="*/ 0 h 12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05" h="120">
                        <a:moveTo>
                          <a:pt x="0" y="12"/>
                        </a:moveTo>
                        <a:lnTo>
                          <a:pt x="0" y="120"/>
                        </a:lnTo>
                        <a:lnTo>
                          <a:pt x="105" y="99"/>
                        </a:lnTo>
                        <a:lnTo>
                          <a:pt x="105" y="0"/>
                        </a:lnTo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grpSp>
                <p:nvGrpSpPr>
                  <p:cNvPr id="232" name="Group 174"/>
                  <p:cNvGrpSpPr>
                    <a:grpSpLocks noChangeAspect="1"/>
                  </p:cNvGrpSpPr>
                  <p:nvPr/>
                </p:nvGrpSpPr>
                <p:grpSpPr bwMode="auto">
                  <a:xfrm rot="21540000">
                    <a:off x="1801" y="7316"/>
                    <a:ext cx="2373" cy="522"/>
                    <a:chOff x="572" y="3185"/>
                    <a:chExt cx="2373" cy="522"/>
                  </a:xfrm>
                </p:grpSpPr>
                <p:sp>
                  <p:nvSpPr>
                    <p:cNvPr id="233" name="AutoShape 231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-10800000" flipH="1" flipV="1">
                      <a:off x="2108" y="3668"/>
                      <a:ext cx="324" cy="18"/>
                    </a:xfrm>
                    <a:prstGeom prst="parallelogram">
                      <a:avLst>
                        <a:gd name="adj" fmla="val 883250"/>
                      </a:avLst>
                    </a:prstGeom>
                    <a:solidFill>
                      <a:srgbClr val="FFFFFF"/>
                    </a:solidFill>
                    <a:ln w="3175">
                      <a:solidFill>
                        <a:srgbClr val="80808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34" name="Rectangle 23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109" y="3233"/>
                      <a:ext cx="18" cy="54"/>
                    </a:xfrm>
                    <a:prstGeom prst="rect">
                      <a:avLst/>
                    </a:prstGeom>
                    <a:solidFill>
                      <a:srgbClr val="333333"/>
                    </a:solidFill>
                    <a:ln w="9525">
                      <a:solidFill>
                        <a:srgbClr val="333333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35" name="Rectangle 22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097" y="3221"/>
                      <a:ext cx="42" cy="42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0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80808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36" name="Rectangle 22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070" y="3185"/>
                      <a:ext cx="96" cy="42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DDDDDD">
                            <a:gamma/>
                            <a:shade val="10196"/>
                            <a:invGamma/>
                          </a:srgbClr>
                        </a:gs>
                        <a:gs pos="100000">
                          <a:srgbClr val="DDDDDD"/>
                        </a:gs>
                      </a:gsLst>
                      <a:lin ang="0" scaled="1"/>
                    </a:gradFill>
                    <a:ln w="317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grpSp>
                  <p:nvGrpSpPr>
                    <p:cNvPr id="237" name="Group 222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572" y="3191"/>
                      <a:ext cx="408" cy="516"/>
                      <a:chOff x="1884" y="3282"/>
                      <a:chExt cx="408" cy="516"/>
                    </a:xfrm>
                  </p:grpSpPr>
                  <p:sp>
                    <p:nvSpPr>
                      <p:cNvPr id="285" name="Oval 227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1884" y="3288"/>
                        <a:ext cx="228" cy="50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86" name="Rectangle 226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1998" y="3288"/>
                        <a:ext cx="174" cy="510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87" name="Oval 225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064" y="3282"/>
                        <a:ext cx="228" cy="516"/>
                      </a:xfrm>
                      <a:prstGeom prst="ellipse">
                        <a:avLst/>
                      </a:prstGeom>
                      <a:solidFill>
                        <a:srgbClr val="808080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88" name="Line 22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998" y="3282"/>
                        <a:ext cx="168" cy="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89" name="Line 22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92" y="3792"/>
                        <a:ext cx="174" cy="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grpSp>
                  <p:nvGrpSpPr>
                    <p:cNvPr id="238" name="Group 217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824" y="3336"/>
                      <a:ext cx="282" cy="228"/>
                      <a:chOff x="3156" y="1843"/>
                      <a:chExt cx="282" cy="228"/>
                    </a:xfrm>
                  </p:grpSpPr>
                  <p:sp>
                    <p:nvSpPr>
                      <p:cNvPr id="281" name="Oval 221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156" y="1843"/>
                        <a:ext cx="101" cy="228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13333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82" name="Rectangle 220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204" y="1843"/>
                        <a:ext cx="174" cy="227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13333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83" name="Line 219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204" y="1843"/>
                        <a:ext cx="234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84" name="Line 21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198" y="2071"/>
                        <a:ext cx="222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grpSp>
                  <p:nvGrpSpPr>
                    <p:cNvPr id="239" name="Group 212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980" y="3283"/>
                      <a:ext cx="207" cy="333"/>
                      <a:chOff x="2292" y="3378"/>
                      <a:chExt cx="207" cy="333"/>
                    </a:xfrm>
                  </p:grpSpPr>
                  <p:sp>
                    <p:nvSpPr>
                      <p:cNvPr id="277" name="Oval 216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292" y="3378"/>
                        <a:ext cx="147" cy="333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78" name="Rectangle 215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364" y="3390"/>
                        <a:ext cx="126" cy="318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79" name="Line 21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2373" y="3711"/>
                        <a:ext cx="126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80" name="Line 21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2370" y="3378"/>
                        <a:ext cx="126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grpSp>
                  <p:nvGrpSpPr>
                    <p:cNvPr id="240" name="Group 206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1082" y="3233"/>
                      <a:ext cx="312" cy="433"/>
                      <a:chOff x="2394" y="3324"/>
                      <a:chExt cx="312" cy="433"/>
                    </a:xfrm>
                  </p:grpSpPr>
                  <p:sp>
                    <p:nvSpPr>
                      <p:cNvPr id="272" name="Oval 211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394" y="3324"/>
                        <a:ext cx="204" cy="433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73" name="Rectangle 210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484" y="3324"/>
                        <a:ext cx="138" cy="432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74" name="Oval 209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502" y="3324"/>
                        <a:ext cx="204" cy="433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2700000" scaled="1"/>
                      </a:gradFill>
                      <a:ln w="9525">
                        <a:solidFill>
                          <a:srgbClr val="333333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75" name="Line 20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2484" y="3324"/>
                        <a:ext cx="12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76" name="Line 20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2478" y="3756"/>
                        <a:ext cx="126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sp>
                  <p:nvSpPr>
                    <p:cNvPr id="241" name="Oval 20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226" y="3283"/>
                      <a:ext cx="147" cy="333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42" name="Rectangle 20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298" y="3295"/>
                      <a:ext cx="126" cy="318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43" name="Line 20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307" y="3616"/>
                      <a:ext cx="12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44" name="Line 20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304" y="3283"/>
                      <a:ext cx="12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45" name="Line 20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556" y="3455"/>
                      <a:ext cx="954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46" name="Freeform 200"/>
                    <p:cNvSpPr>
                      <a:spLocks noChangeAspect="1"/>
                    </p:cNvSpPr>
                    <p:nvPr/>
                  </p:nvSpPr>
                  <p:spPr bwMode="auto">
                    <a:xfrm flipV="1">
                      <a:off x="1292" y="3275"/>
                      <a:ext cx="873" cy="348"/>
                    </a:xfrm>
                    <a:custGeom>
                      <a:avLst/>
                      <a:gdLst>
                        <a:gd name="T0" fmla="*/ 0 w 873"/>
                        <a:gd name="T1" fmla="*/ 12 h 348"/>
                        <a:gd name="T2" fmla="*/ 873 w 873"/>
                        <a:gd name="T3" fmla="*/ 0 h 348"/>
                        <a:gd name="T4" fmla="*/ 873 w 873"/>
                        <a:gd name="T5" fmla="*/ 348 h 348"/>
                        <a:gd name="T6" fmla="*/ 6 w 873"/>
                        <a:gd name="T7" fmla="*/ 336 h 34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873" h="348">
                          <a:moveTo>
                            <a:pt x="0" y="12"/>
                          </a:moveTo>
                          <a:lnTo>
                            <a:pt x="873" y="0"/>
                          </a:lnTo>
                          <a:lnTo>
                            <a:pt x="873" y="348"/>
                          </a:lnTo>
                          <a:lnTo>
                            <a:pt x="6" y="336"/>
                          </a:lnTo>
                        </a:path>
                      </a:pathLst>
                    </a:cu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47" name="Oval 19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108" y="3221"/>
                      <a:ext cx="215" cy="457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0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48" name="Rectangle 19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203" y="3221"/>
                      <a:ext cx="145" cy="456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0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49" name="Oval 19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222" y="3221"/>
                      <a:ext cx="215" cy="457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</a:gsLst>
                      <a:lin ang="27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50" name="Line 196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2203" y="3221"/>
                      <a:ext cx="12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51" name="Line 19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2197" y="3677"/>
                      <a:ext cx="13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52" name="Oval 19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270" y="3275"/>
                      <a:ext cx="154" cy="348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53" name="Freeform 19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342" y="3269"/>
                      <a:ext cx="405" cy="360"/>
                    </a:xfrm>
                    <a:custGeom>
                      <a:avLst/>
                      <a:gdLst>
                        <a:gd name="T0" fmla="*/ 6 w 405"/>
                        <a:gd name="T1" fmla="*/ 10 h 360"/>
                        <a:gd name="T2" fmla="*/ 405 w 405"/>
                        <a:gd name="T3" fmla="*/ 0 h 360"/>
                        <a:gd name="T4" fmla="*/ 396 w 405"/>
                        <a:gd name="T5" fmla="*/ 360 h 360"/>
                        <a:gd name="T6" fmla="*/ 0 w 405"/>
                        <a:gd name="T7" fmla="*/ 350 h 36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405" h="360">
                          <a:moveTo>
                            <a:pt x="6" y="10"/>
                          </a:moveTo>
                          <a:lnTo>
                            <a:pt x="405" y="0"/>
                          </a:lnTo>
                          <a:lnTo>
                            <a:pt x="396" y="360"/>
                          </a:lnTo>
                          <a:lnTo>
                            <a:pt x="0" y="350"/>
                          </a:lnTo>
                        </a:path>
                      </a:pathLst>
                    </a:cu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54" name="Line 19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2810" y="3257"/>
                      <a:ext cx="0" cy="33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FFFF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55" name="Oval 19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582" y="3269"/>
                      <a:ext cx="156" cy="359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969696"/>
                        </a:gs>
                        <a:gs pos="100000">
                          <a:srgbClr val="969696">
                            <a:gamma/>
                            <a:shade val="20000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56" name="Rectangle 19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661" y="3269"/>
                      <a:ext cx="207" cy="359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969696"/>
                        </a:gs>
                        <a:gs pos="100000">
                          <a:srgbClr val="969696">
                            <a:gamma/>
                            <a:shade val="20000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57" name="Oval 18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789" y="3269"/>
                      <a:ext cx="156" cy="359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58" name="Line 188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2661" y="3269"/>
                      <a:ext cx="201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59" name="Line 187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2655" y="3628"/>
                      <a:ext cx="213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60" name="Arc 186"/>
                    <p:cNvSpPr>
                      <a:spLocks noChangeAspect="1"/>
                    </p:cNvSpPr>
                    <p:nvPr/>
                  </p:nvSpPr>
                  <p:spPr bwMode="auto">
                    <a:xfrm flipH="1">
                      <a:off x="2810" y="3299"/>
                      <a:ext cx="84" cy="299"/>
                    </a:xfrm>
                    <a:custGeom>
                      <a:avLst/>
                      <a:gdLst>
                        <a:gd name="G0" fmla="+- 20684 0 0"/>
                        <a:gd name="G1" fmla="+- 21600 0 0"/>
                        <a:gd name="G2" fmla="+- 21600 0 0"/>
                        <a:gd name="T0" fmla="*/ 8497 w 42284"/>
                        <a:gd name="T1" fmla="*/ 3766 h 43200"/>
                        <a:gd name="T2" fmla="*/ 0 w 42284"/>
                        <a:gd name="T3" fmla="*/ 27825 h 43200"/>
                        <a:gd name="T4" fmla="*/ 20684 w 42284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2284" h="43200" fill="none" extrusionOk="0">
                          <a:moveTo>
                            <a:pt x="8497" y="3766"/>
                          </a:moveTo>
                          <a:cubicBezTo>
                            <a:pt x="12087" y="1312"/>
                            <a:pt x="16335" y="-1"/>
                            <a:pt x="20684" y="0"/>
                          </a:cubicBezTo>
                          <a:cubicBezTo>
                            <a:pt x="32613" y="0"/>
                            <a:pt x="42284" y="9670"/>
                            <a:pt x="42284" y="21600"/>
                          </a:cubicBezTo>
                          <a:cubicBezTo>
                            <a:pt x="42284" y="33529"/>
                            <a:pt x="32613" y="43200"/>
                            <a:pt x="20684" y="43200"/>
                          </a:cubicBezTo>
                          <a:cubicBezTo>
                            <a:pt x="11152" y="43200"/>
                            <a:pt x="2747" y="36952"/>
                            <a:pt x="0" y="27824"/>
                          </a:cubicBezTo>
                        </a:path>
                        <a:path w="42284" h="43200" stroke="0" extrusionOk="0">
                          <a:moveTo>
                            <a:pt x="8497" y="3766"/>
                          </a:moveTo>
                          <a:cubicBezTo>
                            <a:pt x="12087" y="1312"/>
                            <a:pt x="16335" y="-1"/>
                            <a:pt x="20684" y="0"/>
                          </a:cubicBezTo>
                          <a:cubicBezTo>
                            <a:pt x="32613" y="0"/>
                            <a:pt x="42284" y="9670"/>
                            <a:pt x="42284" y="21600"/>
                          </a:cubicBezTo>
                          <a:cubicBezTo>
                            <a:pt x="42284" y="33529"/>
                            <a:pt x="32613" y="43200"/>
                            <a:pt x="20684" y="43200"/>
                          </a:cubicBezTo>
                          <a:cubicBezTo>
                            <a:pt x="11152" y="43200"/>
                            <a:pt x="2747" y="36952"/>
                            <a:pt x="0" y="27824"/>
                          </a:cubicBezTo>
                          <a:lnTo>
                            <a:pt x="20684" y="2160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61" name="Arc 185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834" y="3303"/>
                      <a:ext cx="66" cy="294"/>
                    </a:xfrm>
                    <a:custGeom>
                      <a:avLst/>
                      <a:gdLst>
                        <a:gd name="G0" fmla="+- 0 0 0"/>
                        <a:gd name="G1" fmla="+- 20892 0 0"/>
                        <a:gd name="G2" fmla="+- 21600 0 0"/>
                        <a:gd name="T0" fmla="*/ 5485 w 21600"/>
                        <a:gd name="T1" fmla="*/ 0 h 41671"/>
                        <a:gd name="T2" fmla="*/ 5900 w 21600"/>
                        <a:gd name="T3" fmla="*/ 41671 h 41671"/>
                        <a:gd name="T4" fmla="*/ 0 w 21600"/>
                        <a:gd name="T5" fmla="*/ 20892 h 4167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41671" fill="none" extrusionOk="0">
                          <a:moveTo>
                            <a:pt x="5484" y="0"/>
                          </a:moveTo>
                          <a:cubicBezTo>
                            <a:pt x="14980" y="2492"/>
                            <a:pt x="21600" y="11075"/>
                            <a:pt x="21600" y="20892"/>
                          </a:cubicBezTo>
                          <a:cubicBezTo>
                            <a:pt x="21600" y="30549"/>
                            <a:pt x="15189" y="39032"/>
                            <a:pt x="5899" y="41670"/>
                          </a:cubicBezTo>
                        </a:path>
                        <a:path w="21600" h="41671" stroke="0" extrusionOk="0">
                          <a:moveTo>
                            <a:pt x="5484" y="0"/>
                          </a:moveTo>
                          <a:cubicBezTo>
                            <a:pt x="14980" y="2492"/>
                            <a:pt x="21600" y="11075"/>
                            <a:pt x="21600" y="20892"/>
                          </a:cubicBezTo>
                          <a:cubicBezTo>
                            <a:pt x="21600" y="30549"/>
                            <a:pt x="15189" y="39032"/>
                            <a:pt x="5899" y="41670"/>
                          </a:cubicBezTo>
                          <a:lnTo>
                            <a:pt x="0" y="2089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62" name="Oval 18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789" y="3269"/>
                      <a:ext cx="156" cy="359"/>
                    </a:xfrm>
                    <a:prstGeom prst="ellipse">
                      <a:avLst/>
                    </a:prstGeom>
                    <a:noFill/>
                    <a:ln w="19050" cmpd="dbl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gradFill rotWithShape="0">
                            <a:gsLst>
                              <a:gs pos="0">
                                <a:srgbClr val="FFFFFF"/>
                              </a:gs>
                              <a:gs pos="100000">
                                <a:srgbClr val="FFFFFF">
                                  <a:gamma/>
                                  <a:shade val="43137"/>
                                  <a:invGamma/>
                                </a:srgbClr>
                              </a:gs>
                            </a:gsLst>
                            <a:lin ang="5400000" scaled="1"/>
                          </a:gra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grpSp>
                  <p:nvGrpSpPr>
                    <p:cNvPr id="263" name="Group 180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2300" y="3647"/>
                      <a:ext cx="36" cy="54"/>
                      <a:chOff x="3672" y="3564"/>
                      <a:chExt cx="36" cy="54"/>
                    </a:xfrm>
                  </p:grpSpPr>
                  <p:sp>
                    <p:nvSpPr>
                      <p:cNvPr id="269" name="Oval 183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78" y="3564"/>
                        <a:ext cx="30" cy="5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46667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70" name="Oval 182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72" y="3564"/>
                        <a:ext cx="24" cy="5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56471"/>
                              <a:invGamma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71" name="Oval 181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90" y="3582"/>
                        <a:ext cx="12" cy="18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C0C0C0"/>
                          </a:gs>
                          <a:gs pos="100000">
                            <a:srgbClr val="C0C0C0">
                              <a:gamma/>
                              <a:shade val="0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grpSp>
                  <p:nvGrpSpPr>
                    <p:cNvPr id="264" name="Group 176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2345" y="3641"/>
                      <a:ext cx="36" cy="54"/>
                      <a:chOff x="3672" y="3564"/>
                      <a:chExt cx="36" cy="54"/>
                    </a:xfrm>
                  </p:grpSpPr>
                  <p:sp>
                    <p:nvSpPr>
                      <p:cNvPr id="266" name="Oval 179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78" y="3564"/>
                        <a:ext cx="30" cy="5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46667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67" name="Oval 178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72" y="3564"/>
                        <a:ext cx="24" cy="5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56471"/>
                              <a:invGamma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68" name="Oval 177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90" y="3582"/>
                        <a:ext cx="12" cy="18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C0C0C0"/>
                          </a:gs>
                          <a:gs pos="100000">
                            <a:srgbClr val="C0C0C0">
                              <a:gamma/>
                              <a:shade val="0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sp>
                  <p:nvSpPr>
                    <p:cNvPr id="265" name="Line 1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208" y="3677"/>
                      <a:ext cx="42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</p:grpSp>
            <p:sp>
              <p:nvSpPr>
                <p:cNvPr id="95" name="Rectangle 172"/>
                <p:cNvSpPr>
                  <a:spLocks noChangeAspect="1" noChangeArrowheads="1"/>
                </p:cNvSpPr>
                <p:nvPr/>
              </p:nvSpPr>
              <p:spPr bwMode="auto">
                <a:xfrm>
                  <a:off x="4028" y="4670"/>
                  <a:ext cx="72" cy="186"/>
                </a:xfrm>
                <a:prstGeom prst="rect">
                  <a:avLst/>
                </a:pr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96" name="Group 169"/>
                <p:cNvGrpSpPr>
                  <a:grpSpLocks noChangeAspect="1"/>
                </p:cNvGrpSpPr>
                <p:nvPr/>
              </p:nvGrpSpPr>
              <p:grpSpPr bwMode="auto">
                <a:xfrm>
                  <a:off x="3920" y="4658"/>
                  <a:ext cx="252" cy="228"/>
                  <a:chOff x="3305" y="8708"/>
                  <a:chExt cx="252" cy="228"/>
                </a:xfrm>
              </p:grpSpPr>
              <p:sp>
                <p:nvSpPr>
                  <p:cNvPr id="226" name="Oval 17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47" y="8708"/>
                    <a:ext cx="210" cy="210"/>
                  </a:xfrm>
                  <a:prstGeom prst="ellips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27" name="Oval 17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5" y="8726"/>
                    <a:ext cx="210" cy="210"/>
                  </a:xfrm>
                  <a:prstGeom prst="ellipse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97" name="Line 16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052" y="4856"/>
                  <a:ext cx="66" cy="2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8" name="Line 1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010" y="4658"/>
                  <a:ext cx="60" cy="1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99" name="Group 163"/>
                <p:cNvGrpSpPr>
                  <a:grpSpLocks noChangeAspect="1"/>
                </p:cNvGrpSpPr>
                <p:nvPr/>
              </p:nvGrpSpPr>
              <p:grpSpPr bwMode="auto">
                <a:xfrm>
                  <a:off x="4010" y="4760"/>
                  <a:ext cx="45" cy="40"/>
                  <a:chOff x="3240" y="4689"/>
                  <a:chExt cx="153" cy="136"/>
                </a:xfrm>
              </p:grpSpPr>
              <p:sp>
                <p:nvSpPr>
                  <p:cNvPr id="223" name="Oval 16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66" y="4689"/>
                    <a:ext cx="127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24" name="Rectangle 16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6" y="4696"/>
                    <a:ext cx="43" cy="113"/>
                  </a:xfrm>
                  <a:prstGeom prst="rect">
                    <a:avLst/>
                  </a:prstGeom>
                  <a:solidFill>
                    <a:srgbClr val="96969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25" name="Oval 16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40" y="4698"/>
                    <a:ext cx="128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grpSp>
              <p:nvGrpSpPr>
                <p:cNvPr id="100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3898" y="4736"/>
                  <a:ext cx="153" cy="136"/>
                  <a:chOff x="3240" y="4689"/>
                  <a:chExt cx="153" cy="136"/>
                </a:xfrm>
              </p:grpSpPr>
              <p:sp>
                <p:nvSpPr>
                  <p:cNvPr id="220" name="Oval 16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66" y="4689"/>
                    <a:ext cx="127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21" name="Rectangle 16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6" y="4696"/>
                    <a:ext cx="43" cy="113"/>
                  </a:xfrm>
                  <a:prstGeom prst="rect">
                    <a:avLst/>
                  </a:prstGeom>
                  <a:solidFill>
                    <a:srgbClr val="96969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22" name="Oval 16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40" y="4698"/>
                    <a:ext cx="128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101" name="Freeform 158"/>
                <p:cNvSpPr>
                  <a:spLocks noChangeAspect="1"/>
                </p:cNvSpPr>
                <p:nvPr/>
              </p:nvSpPr>
              <p:spPr bwMode="auto">
                <a:xfrm>
                  <a:off x="4200" y="5250"/>
                  <a:ext cx="870" cy="697"/>
                </a:xfrm>
                <a:custGeom>
                  <a:avLst/>
                  <a:gdLst>
                    <a:gd name="T0" fmla="*/ 870 w 870"/>
                    <a:gd name="T1" fmla="*/ 198 h 697"/>
                    <a:gd name="T2" fmla="*/ 858 w 870"/>
                    <a:gd name="T3" fmla="*/ 245 h 697"/>
                    <a:gd name="T4" fmla="*/ 811 w 870"/>
                    <a:gd name="T5" fmla="*/ 597 h 697"/>
                    <a:gd name="T6" fmla="*/ 802 w 870"/>
                    <a:gd name="T7" fmla="*/ 627 h 697"/>
                    <a:gd name="T8" fmla="*/ 766 w 870"/>
                    <a:gd name="T9" fmla="*/ 647 h 697"/>
                    <a:gd name="T10" fmla="*/ 715 w 870"/>
                    <a:gd name="T11" fmla="*/ 656 h 697"/>
                    <a:gd name="T12" fmla="*/ 142 w 870"/>
                    <a:gd name="T13" fmla="*/ 697 h 697"/>
                    <a:gd name="T14" fmla="*/ 64 w 870"/>
                    <a:gd name="T15" fmla="*/ 688 h 697"/>
                    <a:gd name="T16" fmla="*/ 14 w 870"/>
                    <a:gd name="T17" fmla="*/ 676 h 697"/>
                    <a:gd name="T18" fmla="*/ 0 w 870"/>
                    <a:gd name="T19" fmla="*/ 0 h 697"/>
                    <a:gd name="T20" fmla="*/ 185 w 870"/>
                    <a:gd name="T21" fmla="*/ 103 h 697"/>
                    <a:gd name="T22" fmla="*/ 357 w 870"/>
                    <a:gd name="T23" fmla="*/ 139 h 697"/>
                    <a:gd name="T24" fmla="*/ 588 w 870"/>
                    <a:gd name="T25" fmla="*/ 175 h 697"/>
                    <a:gd name="T26" fmla="*/ 870 w 870"/>
                    <a:gd name="T27" fmla="*/ 198 h 6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870" h="697">
                      <a:moveTo>
                        <a:pt x="870" y="198"/>
                      </a:moveTo>
                      <a:cubicBezTo>
                        <a:pt x="870" y="195"/>
                        <a:pt x="865" y="231"/>
                        <a:pt x="858" y="245"/>
                      </a:cubicBezTo>
                      <a:lnTo>
                        <a:pt x="811" y="597"/>
                      </a:lnTo>
                      <a:lnTo>
                        <a:pt x="802" y="627"/>
                      </a:lnTo>
                      <a:lnTo>
                        <a:pt x="766" y="647"/>
                      </a:lnTo>
                      <a:lnTo>
                        <a:pt x="715" y="656"/>
                      </a:lnTo>
                      <a:lnTo>
                        <a:pt x="142" y="697"/>
                      </a:lnTo>
                      <a:lnTo>
                        <a:pt x="64" y="688"/>
                      </a:lnTo>
                      <a:lnTo>
                        <a:pt x="14" y="676"/>
                      </a:lnTo>
                      <a:lnTo>
                        <a:pt x="0" y="0"/>
                      </a:lnTo>
                      <a:lnTo>
                        <a:pt x="185" y="103"/>
                      </a:lnTo>
                      <a:lnTo>
                        <a:pt x="357" y="139"/>
                      </a:lnTo>
                      <a:lnTo>
                        <a:pt x="588" y="175"/>
                      </a:lnTo>
                      <a:lnTo>
                        <a:pt x="870" y="198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2" name="AutoShape 157"/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8270" y="3737"/>
                  <a:ext cx="54" cy="60"/>
                </a:xfrm>
                <a:custGeom>
                  <a:avLst/>
                  <a:gdLst>
                    <a:gd name="G0" fmla="+- 7999 0 0"/>
                    <a:gd name="G1" fmla="+- 21600 0 7999"/>
                    <a:gd name="G2" fmla="*/ 7999 1 2"/>
                    <a:gd name="G3" fmla="+- 21600 0 G2"/>
                    <a:gd name="G4" fmla="+/ 7999 21600 2"/>
                    <a:gd name="G5" fmla="+/ G1 0 2"/>
                    <a:gd name="G6" fmla="*/ 21600 21600 7999"/>
                    <a:gd name="G7" fmla="*/ G6 1 2"/>
                    <a:gd name="G8" fmla="+- 21600 0 G7"/>
                    <a:gd name="G9" fmla="*/ 21600 1 2"/>
                    <a:gd name="G10" fmla="+- 7999 0 G9"/>
                    <a:gd name="G11" fmla="?: G10 G8 0"/>
                    <a:gd name="G12" fmla="?: G10 G7 21600"/>
                    <a:gd name="T0" fmla="*/ 17600 w 21600"/>
                    <a:gd name="T1" fmla="*/ 10800 h 21600"/>
                    <a:gd name="T2" fmla="*/ 10800 w 21600"/>
                    <a:gd name="T3" fmla="*/ 21600 h 21600"/>
                    <a:gd name="T4" fmla="*/ 4000 w 21600"/>
                    <a:gd name="T5" fmla="*/ 10800 h 21600"/>
                    <a:gd name="T6" fmla="*/ 10800 w 21600"/>
                    <a:gd name="T7" fmla="*/ 0 h 21600"/>
                    <a:gd name="T8" fmla="*/ 5800 w 21600"/>
                    <a:gd name="T9" fmla="*/ 5800 h 21600"/>
                    <a:gd name="T10" fmla="*/ 15800 w 21600"/>
                    <a:gd name="T11" fmla="*/ 15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7999" y="21600"/>
                      </a:lnTo>
                      <a:lnTo>
                        <a:pt x="13601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3" name="Rectangle 156"/>
                <p:cNvSpPr>
                  <a:spLocks noChangeAspect="1" noChangeArrowheads="1"/>
                </p:cNvSpPr>
                <p:nvPr/>
              </p:nvSpPr>
              <p:spPr bwMode="auto">
                <a:xfrm>
                  <a:off x="6750" y="5136"/>
                  <a:ext cx="210" cy="83"/>
                </a:xfrm>
                <a:prstGeom prst="rect">
                  <a:avLst/>
                </a:prstGeom>
                <a:solidFill>
                  <a:srgbClr val="333333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4" name="Rectangle 155"/>
                <p:cNvSpPr>
                  <a:spLocks noChangeAspect="1" noChangeArrowheads="1"/>
                </p:cNvSpPr>
                <p:nvPr/>
              </p:nvSpPr>
              <p:spPr bwMode="auto">
                <a:xfrm rot="90901">
                  <a:off x="5847" y="5252"/>
                  <a:ext cx="1136" cy="331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5" name="AutoShape 154"/>
                <p:cNvSpPr>
                  <a:spLocks noChangeAspect="1" noChangeArrowheads="1"/>
                </p:cNvSpPr>
                <p:nvPr/>
              </p:nvSpPr>
              <p:spPr bwMode="auto">
                <a:xfrm>
                  <a:off x="6465" y="5331"/>
                  <a:ext cx="315" cy="165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6" name="AutoShape 153"/>
                <p:cNvSpPr>
                  <a:spLocks noChangeAspect="1" noChangeArrowheads="1"/>
                </p:cNvSpPr>
                <p:nvPr/>
              </p:nvSpPr>
              <p:spPr bwMode="auto">
                <a:xfrm>
                  <a:off x="5865" y="4227"/>
                  <a:ext cx="57" cy="397"/>
                </a:xfrm>
                <a:prstGeom prst="can">
                  <a:avLst>
                    <a:gd name="adj" fmla="val 43853"/>
                  </a:avLst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7" name="Rectangle 152"/>
                <p:cNvSpPr>
                  <a:spLocks noChangeAspect="1" noChangeArrowheads="1"/>
                </p:cNvSpPr>
                <p:nvPr/>
              </p:nvSpPr>
              <p:spPr bwMode="auto">
                <a:xfrm rot="105487">
                  <a:off x="5865" y="5521"/>
                  <a:ext cx="1035" cy="126"/>
                </a:xfrm>
                <a:prstGeom prst="rect">
                  <a:avLst/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8" name="Oval 151"/>
                <p:cNvSpPr>
                  <a:spLocks noChangeAspect="1" noChangeArrowheads="1"/>
                </p:cNvSpPr>
                <p:nvPr/>
              </p:nvSpPr>
              <p:spPr bwMode="auto">
                <a:xfrm>
                  <a:off x="5031" y="5534"/>
                  <a:ext cx="909" cy="277"/>
                </a:xfrm>
                <a:prstGeom prst="ellipse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9" name="AutoShape 150"/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5025" y="5533"/>
                  <a:ext cx="885" cy="185"/>
                </a:xfrm>
                <a:custGeom>
                  <a:avLst/>
                  <a:gdLst>
                    <a:gd name="G0" fmla="+- 1487 0 0"/>
                    <a:gd name="G1" fmla="+- 21600 0 1487"/>
                    <a:gd name="G2" fmla="*/ 1487 1 2"/>
                    <a:gd name="G3" fmla="+- 21600 0 G2"/>
                    <a:gd name="G4" fmla="+/ 1487 21600 2"/>
                    <a:gd name="G5" fmla="+/ G1 0 2"/>
                    <a:gd name="G6" fmla="*/ 21600 21600 1487"/>
                    <a:gd name="G7" fmla="*/ G6 1 2"/>
                    <a:gd name="G8" fmla="+- 21600 0 G7"/>
                    <a:gd name="G9" fmla="*/ 21600 1 2"/>
                    <a:gd name="G10" fmla="+- 1487 0 G9"/>
                    <a:gd name="G11" fmla="?: G10 G8 0"/>
                    <a:gd name="G12" fmla="?: G10 G7 21600"/>
                    <a:gd name="T0" fmla="*/ 20856 w 21600"/>
                    <a:gd name="T1" fmla="*/ 10800 h 21600"/>
                    <a:gd name="T2" fmla="*/ 10800 w 21600"/>
                    <a:gd name="T3" fmla="*/ 21600 h 21600"/>
                    <a:gd name="T4" fmla="*/ 744 w 21600"/>
                    <a:gd name="T5" fmla="*/ 10800 h 21600"/>
                    <a:gd name="T6" fmla="*/ 10800 w 21600"/>
                    <a:gd name="T7" fmla="*/ 0 h 21600"/>
                    <a:gd name="T8" fmla="*/ 2544 w 21600"/>
                    <a:gd name="T9" fmla="*/ 2544 h 21600"/>
                    <a:gd name="T10" fmla="*/ 19056 w 21600"/>
                    <a:gd name="T11" fmla="*/ 19056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1487" y="21600"/>
                      </a:lnTo>
                      <a:lnTo>
                        <a:pt x="20113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0" name="Oval 149"/>
                <p:cNvSpPr>
                  <a:spLocks noChangeAspect="1" noChangeArrowheads="1"/>
                </p:cNvSpPr>
                <p:nvPr/>
              </p:nvSpPr>
              <p:spPr bwMode="auto">
                <a:xfrm>
                  <a:off x="5085" y="5402"/>
                  <a:ext cx="765" cy="224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1" name="AutoShape 148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6305" y="5122"/>
                  <a:ext cx="185" cy="1035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2" name="Line 147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6918" y="5655"/>
                  <a:ext cx="24" cy="8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3" name="Rectangle 146"/>
                <p:cNvSpPr>
                  <a:spLocks noChangeAspect="1" noChangeArrowheads="1"/>
                </p:cNvSpPr>
                <p:nvPr/>
              </p:nvSpPr>
              <p:spPr bwMode="auto">
                <a:xfrm>
                  <a:off x="5100" y="5404"/>
                  <a:ext cx="765" cy="12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4" name="Line 145"/>
                <p:cNvSpPr>
                  <a:spLocks noChangeAspect="1" noChangeShapeType="1"/>
                </p:cNvSpPr>
                <p:nvPr/>
              </p:nvSpPr>
              <p:spPr bwMode="auto">
                <a:xfrm>
                  <a:off x="5100" y="5376"/>
                  <a:ext cx="0" cy="15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5" name="Line 144"/>
                <p:cNvSpPr>
                  <a:spLocks noChangeAspect="1" noChangeShapeType="1"/>
                </p:cNvSpPr>
                <p:nvPr/>
              </p:nvSpPr>
              <p:spPr bwMode="auto">
                <a:xfrm>
                  <a:off x="5865" y="5376"/>
                  <a:ext cx="0" cy="15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6" name="Oval 143"/>
                <p:cNvSpPr>
                  <a:spLocks noChangeAspect="1" noChangeArrowheads="1"/>
                </p:cNvSpPr>
                <p:nvPr/>
              </p:nvSpPr>
              <p:spPr bwMode="auto">
                <a:xfrm>
                  <a:off x="4095" y="4881"/>
                  <a:ext cx="2775" cy="60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7" name="Rectangle 142"/>
                <p:cNvSpPr>
                  <a:spLocks noChangeAspect="1" noChangeArrowheads="1"/>
                </p:cNvSpPr>
                <p:nvPr/>
              </p:nvSpPr>
              <p:spPr bwMode="auto">
                <a:xfrm>
                  <a:off x="4095" y="4941"/>
                  <a:ext cx="2775" cy="270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8" name="Oval 141"/>
                <p:cNvSpPr>
                  <a:spLocks noChangeAspect="1" noChangeArrowheads="1"/>
                </p:cNvSpPr>
                <p:nvPr/>
              </p:nvSpPr>
              <p:spPr bwMode="auto">
                <a:xfrm>
                  <a:off x="4095" y="4656"/>
                  <a:ext cx="2760" cy="608"/>
                </a:xfrm>
                <a:prstGeom prst="ellipse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9" name="Line 140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4095" y="4986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0" name="Line 139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6855" y="4986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1" name="Oval 138"/>
                <p:cNvSpPr>
                  <a:spLocks noChangeAspect="1" noChangeArrowheads="1"/>
                </p:cNvSpPr>
                <p:nvPr/>
              </p:nvSpPr>
              <p:spPr bwMode="auto">
                <a:xfrm>
                  <a:off x="4218" y="4731"/>
                  <a:ext cx="2523" cy="466"/>
                </a:xfrm>
                <a:prstGeom prst="ellipse">
                  <a:avLst/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2" name="AutoShape 137"/>
                <p:cNvSpPr>
                  <a:spLocks noChangeAspect="1" noChangeArrowheads="1"/>
                </p:cNvSpPr>
                <p:nvPr/>
              </p:nvSpPr>
              <p:spPr bwMode="auto">
                <a:xfrm>
                  <a:off x="5160" y="4626"/>
                  <a:ext cx="690" cy="405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3" name="AutoShape 136"/>
                <p:cNvSpPr>
                  <a:spLocks noChangeAspect="1" noChangeArrowheads="1"/>
                </p:cNvSpPr>
                <p:nvPr/>
              </p:nvSpPr>
              <p:spPr bwMode="auto">
                <a:xfrm>
                  <a:off x="5220" y="4101"/>
                  <a:ext cx="555" cy="705"/>
                </a:xfrm>
                <a:prstGeom prst="can">
                  <a:avLst>
                    <a:gd name="adj" fmla="val 28681"/>
                  </a:avLst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4" name="AutoShape 135"/>
                <p:cNvSpPr>
                  <a:spLocks noChangeAspect="1" noChangeArrowheads="1"/>
                </p:cNvSpPr>
                <p:nvPr/>
              </p:nvSpPr>
              <p:spPr bwMode="auto">
                <a:xfrm>
                  <a:off x="5757" y="4419"/>
                  <a:ext cx="180" cy="113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5" name="AutoShape 134"/>
                <p:cNvSpPr>
                  <a:spLocks noChangeAspect="1" noChangeArrowheads="1"/>
                </p:cNvSpPr>
                <p:nvPr/>
              </p:nvSpPr>
              <p:spPr bwMode="auto">
                <a:xfrm>
                  <a:off x="5811" y="4023"/>
                  <a:ext cx="71" cy="435"/>
                </a:xfrm>
                <a:prstGeom prst="can">
                  <a:avLst>
                    <a:gd name="adj" fmla="val 39427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6" name="AutoShape 133"/>
                <p:cNvSpPr>
                  <a:spLocks noChangeAspect="1" noChangeArrowheads="1"/>
                </p:cNvSpPr>
                <p:nvPr/>
              </p:nvSpPr>
              <p:spPr bwMode="auto">
                <a:xfrm>
                  <a:off x="4986" y="4413"/>
                  <a:ext cx="180" cy="101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7" name="AutoShape 132"/>
                <p:cNvSpPr>
                  <a:spLocks noChangeAspect="1" noChangeArrowheads="1"/>
                </p:cNvSpPr>
                <p:nvPr/>
              </p:nvSpPr>
              <p:spPr bwMode="auto">
                <a:xfrm>
                  <a:off x="5037" y="4054"/>
                  <a:ext cx="71" cy="389"/>
                </a:xfrm>
                <a:prstGeom prst="can">
                  <a:avLst>
                    <a:gd name="adj" fmla="val 29576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8" name="AutoShape 131"/>
                <p:cNvSpPr>
                  <a:spLocks noChangeAspect="1" noChangeArrowheads="1"/>
                </p:cNvSpPr>
                <p:nvPr/>
              </p:nvSpPr>
              <p:spPr bwMode="auto">
                <a:xfrm>
                  <a:off x="4965" y="4056"/>
                  <a:ext cx="1035" cy="270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B2B2B2">
                        <a:gamma/>
                        <a:shade val="46275"/>
                        <a:invGamma/>
                      </a:srgbClr>
                    </a:gs>
                    <a:gs pos="50000">
                      <a:srgbClr val="B2B2B2"/>
                    </a:gs>
                    <a:gs pos="100000">
                      <a:srgbClr val="B2B2B2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9" name="AutoShape 130"/>
                <p:cNvSpPr>
                  <a:spLocks noChangeAspect="1" noChangeArrowheads="1"/>
                </p:cNvSpPr>
                <p:nvPr/>
              </p:nvSpPr>
              <p:spPr bwMode="auto">
                <a:xfrm>
                  <a:off x="5862" y="3894"/>
                  <a:ext cx="57" cy="216"/>
                </a:xfrm>
                <a:prstGeom prst="can">
                  <a:avLst>
                    <a:gd name="adj" fmla="val 52632"/>
                  </a:avLst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0" name="AutoShape 129"/>
                <p:cNvSpPr>
                  <a:spLocks noChangeAspect="1" noChangeArrowheads="1"/>
                </p:cNvSpPr>
                <p:nvPr/>
              </p:nvSpPr>
              <p:spPr bwMode="auto">
                <a:xfrm>
                  <a:off x="5037" y="3944"/>
                  <a:ext cx="71" cy="193"/>
                </a:xfrm>
                <a:prstGeom prst="can">
                  <a:avLst>
                    <a:gd name="adj" fmla="val 40850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1" name="AutoShape 128"/>
                <p:cNvSpPr>
                  <a:spLocks noChangeAspect="1" noChangeArrowheads="1"/>
                </p:cNvSpPr>
                <p:nvPr/>
              </p:nvSpPr>
              <p:spPr bwMode="auto">
                <a:xfrm>
                  <a:off x="5811" y="3936"/>
                  <a:ext cx="71" cy="216"/>
                </a:xfrm>
                <a:prstGeom prst="can">
                  <a:avLst>
                    <a:gd name="adj" fmla="val 42254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2" name="AutoShape 127"/>
                <p:cNvSpPr>
                  <a:spLocks noChangeAspect="1" noChangeArrowheads="1"/>
                </p:cNvSpPr>
                <p:nvPr/>
              </p:nvSpPr>
              <p:spPr bwMode="auto">
                <a:xfrm>
                  <a:off x="5589" y="3876"/>
                  <a:ext cx="71" cy="216"/>
                </a:xfrm>
                <a:prstGeom prst="can">
                  <a:avLst>
                    <a:gd name="adj" fmla="val 54930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3" name="AutoShape 126"/>
                <p:cNvSpPr>
                  <a:spLocks noChangeAspect="1" noChangeArrowheads="1"/>
                </p:cNvSpPr>
                <p:nvPr/>
              </p:nvSpPr>
              <p:spPr bwMode="auto">
                <a:xfrm>
                  <a:off x="5427" y="3918"/>
                  <a:ext cx="128" cy="216"/>
                </a:xfrm>
                <a:prstGeom prst="can">
                  <a:avLst>
                    <a:gd name="adj" fmla="val 25781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50000">
                      <a:srgbClr val="C0C0C0"/>
                    </a:gs>
                    <a:gs pos="100000">
                      <a:srgbClr val="C0C0C0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4" name="AutoShape 125"/>
                <p:cNvSpPr>
                  <a:spLocks noChangeAspect="1" noChangeArrowheads="1"/>
                </p:cNvSpPr>
                <p:nvPr/>
              </p:nvSpPr>
              <p:spPr bwMode="auto">
                <a:xfrm>
                  <a:off x="4971" y="3753"/>
                  <a:ext cx="1035" cy="270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B2B2B2">
                        <a:gamma/>
                        <a:shade val="46275"/>
                        <a:invGamma/>
                      </a:srgbClr>
                    </a:gs>
                    <a:gs pos="50000">
                      <a:srgbClr val="B2B2B2"/>
                    </a:gs>
                    <a:gs pos="100000">
                      <a:srgbClr val="B2B2B2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5" name="Freeform 124"/>
                <p:cNvSpPr>
                  <a:spLocks noChangeAspect="1"/>
                </p:cNvSpPr>
                <p:nvPr/>
              </p:nvSpPr>
              <p:spPr bwMode="auto">
                <a:xfrm>
                  <a:off x="5226" y="3672"/>
                  <a:ext cx="732" cy="159"/>
                </a:xfrm>
                <a:custGeom>
                  <a:avLst/>
                  <a:gdLst>
                    <a:gd name="T0" fmla="*/ 0 w 732"/>
                    <a:gd name="T1" fmla="*/ 10 h 159"/>
                    <a:gd name="T2" fmla="*/ 29 w 732"/>
                    <a:gd name="T3" fmla="*/ 0 h 159"/>
                    <a:gd name="T4" fmla="*/ 120 w 732"/>
                    <a:gd name="T5" fmla="*/ 78 h 159"/>
                    <a:gd name="T6" fmla="*/ 205 w 732"/>
                    <a:gd name="T7" fmla="*/ 66 h 159"/>
                    <a:gd name="T8" fmla="*/ 370 w 732"/>
                    <a:gd name="T9" fmla="*/ 74 h 159"/>
                    <a:gd name="T10" fmla="*/ 573 w 732"/>
                    <a:gd name="T11" fmla="*/ 135 h 159"/>
                    <a:gd name="T12" fmla="*/ 732 w 732"/>
                    <a:gd name="T13" fmla="*/ 135 h 159"/>
                    <a:gd name="T14" fmla="*/ 716 w 732"/>
                    <a:gd name="T15" fmla="*/ 155 h 159"/>
                    <a:gd name="T16" fmla="*/ 558 w 732"/>
                    <a:gd name="T17" fmla="*/ 159 h 159"/>
                    <a:gd name="T18" fmla="*/ 353 w 732"/>
                    <a:gd name="T19" fmla="*/ 94 h 159"/>
                    <a:gd name="T20" fmla="*/ 188 w 732"/>
                    <a:gd name="T21" fmla="*/ 89 h 159"/>
                    <a:gd name="T22" fmla="*/ 103 w 732"/>
                    <a:gd name="T23" fmla="*/ 103 h 159"/>
                    <a:gd name="T24" fmla="*/ 0 w 732"/>
                    <a:gd name="T25" fmla="*/ 10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32" h="159">
                      <a:moveTo>
                        <a:pt x="0" y="10"/>
                      </a:moveTo>
                      <a:lnTo>
                        <a:pt x="29" y="0"/>
                      </a:lnTo>
                      <a:cubicBezTo>
                        <a:pt x="49" y="11"/>
                        <a:pt x="91" y="67"/>
                        <a:pt x="120" y="78"/>
                      </a:cubicBezTo>
                      <a:cubicBezTo>
                        <a:pt x="149" y="89"/>
                        <a:pt x="164" y="66"/>
                        <a:pt x="205" y="66"/>
                      </a:cubicBezTo>
                      <a:lnTo>
                        <a:pt x="370" y="74"/>
                      </a:lnTo>
                      <a:lnTo>
                        <a:pt x="573" y="135"/>
                      </a:lnTo>
                      <a:lnTo>
                        <a:pt x="732" y="135"/>
                      </a:lnTo>
                      <a:lnTo>
                        <a:pt x="716" y="155"/>
                      </a:lnTo>
                      <a:lnTo>
                        <a:pt x="558" y="159"/>
                      </a:lnTo>
                      <a:lnTo>
                        <a:pt x="353" y="94"/>
                      </a:lnTo>
                      <a:lnTo>
                        <a:pt x="188" y="89"/>
                      </a:lnTo>
                      <a:cubicBezTo>
                        <a:pt x="147" y="90"/>
                        <a:pt x="134" y="116"/>
                        <a:pt x="103" y="103"/>
                      </a:cubicBezTo>
                      <a:lnTo>
                        <a:pt x="0" y="1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>
                        <a:gamma/>
                        <a:tint val="0"/>
                        <a:invGamma/>
                      </a:srgbClr>
                    </a:gs>
                    <a:gs pos="50000">
                      <a:srgbClr val="000000"/>
                    </a:gs>
                    <a:gs pos="100000">
                      <a:srgbClr val="000000">
                        <a:gamma/>
                        <a:tint val="0"/>
                        <a:invGamma/>
                      </a:srgbClr>
                    </a:gs>
                  </a:gsLst>
                  <a:lin ang="189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6" name="AutoShape 123"/>
                <p:cNvSpPr>
                  <a:spLocks noChangeAspect="1" noChangeArrowheads="1"/>
                </p:cNvSpPr>
                <p:nvPr/>
              </p:nvSpPr>
              <p:spPr bwMode="auto">
                <a:xfrm>
                  <a:off x="5868" y="3606"/>
                  <a:ext cx="57" cy="216"/>
                </a:xfrm>
                <a:prstGeom prst="can">
                  <a:avLst>
                    <a:gd name="adj" fmla="val 52632"/>
                  </a:avLst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7" name="AutoShape 122" descr="窄竖线"/>
                <p:cNvSpPr>
                  <a:spLocks noChangeAspect="1" noChangeArrowheads="1"/>
                </p:cNvSpPr>
                <p:nvPr/>
              </p:nvSpPr>
              <p:spPr bwMode="auto">
                <a:xfrm>
                  <a:off x="5844" y="3528"/>
                  <a:ext cx="101" cy="222"/>
                </a:xfrm>
                <a:prstGeom prst="can">
                  <a:avLst>
                    <a:gd name="adj" fmla="val 37621"/>
                  </a:avLst>
                </a:prstGeom>
                <a:pattFill prst="narVert">
                  <a:fgClr>
                    <a:srgbClr val="969696"/>
                  </a:fgClr>
                  <a:bgClr>
                    <a:srgbClr val="323232"/>
                  </a:bgClr>
                </a:patt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8" name="Oval 121"/>
                <p:cNvSpPr>
                  <a:spLocks noChangeAspect="1" noChangeArrowheads="1"/>
                </p:cNvSpPr>
                <p:nvPr/>
              </p:nvSpPr>
              <p:spPr bwMode="auto">
                <a:xfrm>
                  <a:off x="5847" y="3522"/>
                  <a:ext cx="98" cy="45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C0C0C0">
                        <a:gamma/>
                        <a:shade val="24314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189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9" name="AutoShape 120"/>
                <p:cNvSpPr>
                  <a:spLocks noChangeAspect="1" noChangeArrowheads="1"/>
                </p:cNvSpPr>
                <p:nvPr/>
              </p:nvSpPr>
              <p:spPr bwMode="auto">
                <a:xfrm rot="1227070" flipV="1">
                  <a:off x="6932" y="5460"/>
                  <a:ext cx="182" cy="214"/>
                </a:xfrm>
                <a:prstGeom prst="can">
                  <a:avLst>
                    <a:gd name="adj" fmla="val 58791"/>
                  </a:avLst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0" name="Rectangle 119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6920" y="3770"/>
                  <a:ext cx="162" cy="381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141" name="Group 116"/>
                <p:cNvGrpSpPr>
                  <a:grpSpLocks noChangeAspect="1"/>
                </p:cNvGrpSpPr>
                <p:nvPr/>
              </p:nvGrpSpPr>
              <p:grpSpPr bwMode="auto">
                <a:xfrm rot="-460987">
                  <a:off x="6907" y="3803"/>
                  <a:ext cx="177" cy="150"/>
                  <a:chOff x="3780" y="3810"/>
                  <a:chExt cx="150" cy="150"/>
                </a:xfrm>
              </p:grpSpPr>
              <p:sp>
                <p:nvSpPr>
                  <p:cNvPr id="218" name="Oval 11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804" y="3810"/>
                    <a:ext cx="126" cy="15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23529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18900000" scaled="1"/>
                  </a:gra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19" name="Oval 11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780" y="3810"/>
                    <a:ext cx="126" cy="150"/>
                  </a:xfrm>
                  <a:prstGeom prst="ellipse">
                    <a:avLst/>
                  </a:prstGeom>
                  <a:solidFill>
                    <a:srgbClr val="C0C0C0"/>
                  </a:soli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142" name="AutoShape 115"/>
                <p:cNvSpPr>
                  <a:spLocks noChangeAspect="1" noChangeArrowheads="1"/>
                </p:cNvSpPr>
                <p:nvPr/>
              </p:nvSpPr>
              <p:spPr bwMode="auto">
                <a:xfrm>
                  <a:off x="6930" y="5181"/>
                  <a:ext cx="173" cy="390"/>
                </a:xfrm>
                <a:prstGeom prst="cube">
                  <a:avLst>
                    <a:gd name="adj" fmla="val 21389"/>
                  </a:avLst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3" name="Rectangle 114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8178" y="3908"/>
                  <a:ext cx="236" cy="78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4" name="Rectangle 113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8172" y="3812"/>
                  <a:ext cx="242" cy="96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5" name="Rectangle 112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8250" y="4112"/>
                  <a:ext cx="79" cy="186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6" name="Rectangle 111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8198" y="4268"/>
                  <a:ext cx="183" cy="66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7" name="Line 110"/>
                <p:cNvSpPr>
                  <a:spLocks noChangeAspect="1" noChangeShapeType="1"/>
                </p:cNvSpPr>
                <p:nvPr/>
              </p:nvSpPr>
              <p:spPr bwMode="auto">
                <a:xfrm>
                  <a:off x="6978" y="3810"/>
                  <a:ext cx="18" cy="144"/>
                </a:xfrm>
                <a:prstGeom prst="line">
                  <a:avLst/>
                </a:prstGeom>
                <a:noFill/>
                <a:ln w="38100" cmpd="dbl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8" name="AutoShape 109"/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6930" y="4161"/>
                  <a:ext cx="134" cy="1050"/>
                </a:xfrm>
                <a:custGeom>
                  <a:avLst/>
                  <a:gdLst>
                    <a:gd name="G0" fmla="+- 2417 0 0"/>
                    <a:gd name="G1" fmla="+- 21600 0 2417"/>
                    <a:gd name="G2" fmla="*/ 2417 1 2"/>
                    <a:gd name="G3" fmla="+- 21600 0 G2"/>
                    <a:gd name="G4" fmla="+/ 2417 21600 2"/>
                    <a:gd name="G5" fmla="+/ G1 0 2"/>
                    <a:gd name="G6" fmla="*/ 21600 21600 2417"/>
                    <a:gd name="G7" fmla="*/ G6 1 2"/>
                    <a:gd name="G8" fmla="+- 21600 0 G7"/>
                    <a:gd name="G9" fmla="*/ 21600 1 2"/>
                    <a:gd name="G10" fmla="+- 2417 0 G9"/>
                    <a:gd name="G11" fmla="?: G10 G8 0"/>
                    <a:gd name="G12" fmla="?: G10 G7 21600"/>
                    <a:gd name="T0" fmla="*/ 20391 w 21600"/>
                    <a:gd name="T1" fmla="*/ 10800 h 21600"/>
                    <a:gd name="T2" fmla="*/ 10800 w 21600"/>
                    <a:gd name="T3" fmla="*/ 21600 h 21600"/>
                    <a:gd name="T4" fmla="*/ 1209 w 21600"/>
                    <a:gd name="T5" fmla="*/ 10800 h 21600"/>
                    <a:gd name="T6" fmla="*/ 10800 w 21600"/>
                    <a:gd name="T7" fmla="*/ 0 h 21600"/>
                    <a:gd name="T8" fmla="*/ 3009 w 21600"/>
                    <a:gd name="T9" fmla="*/ 3009 h 21600"/>
                    <a:gd name="T10" fmla="*/ 18591 w 21600"/>
                    <a:gd name="T11" fmla="*/ 18591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2417" y="21600"/>
                      </a:lnTo>
                      <a:lnTo>
                        <a:pt x="19183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9" name="Oval 108"/>
                <p:cNvSpPr>
                  <a:spLocks noChangeAspect="1" noChangeArrowheads="1"/>
                </p:cNvSpPr>
                <p:nvPr/>
              </p:nvSpPr>
              <p:spPr bwMode="auto">
                <a:xfrm>
                  <a:off x="6887" y="5543"/>
                  <a:ext cx="195" cy="180"/>
                </a:xfrm>
                <a:prstGeom prst="ellipse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150" name="Group 101"/>
                <p:cNvGrpSpPr>
                  <a:grpSpLocks noChangeAspect="1"/>
                </p:cNvGrpSpPr>
                <p:nvPr/>
              </p:nvGrpSpPr>
              <p:grpSpPr bwMode="auto">
                <a:xfrm>
                  <a:off x="6888" y="5583"/>
                  <a:ext cx="153" cy="216"/>
                  <a:chOff x="6288" y="5442"/>
                  <a:chExt cx="153" cy="216"/>
                </a:xfrm>
              </p:grpSpPr>
              <p:sp>
                <p:nvSpPr>
                  <p:cNvPr id="212" name="Oval 10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300" y="5442"/>
                    <a:ext cx="140" cy="143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27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13" name="Line 106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6420" y="5520"/>
                    <a:ext cx="21" cy="99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14" name="Freeform 105"/>
                  <p:cNvSpPr>
                    <a:spLocks noChangeAspect="1"/>
                  </p:cNvSpPr>
                  <p:nvPr/>
                </p:nvSpPr>
                <p:spPr bwMode="auto">
                  <a:xfrm>
                    <a:off x="6300" y="5481"/>
                    <a:ext cx="129" cy="126"/>
                  </a:xfrm>
                  <a:custGeom>
                    <a:avLst/>
                    <a:gdLst>
                      <a:gd name="T0" fmla="*/ 21 w 129"/>
                      <a:gd name="T1" fmla="*/ 0 h 126"/>
                      <a:gd name="T2" fmla="*/ 0 w 129"/>
                      <a:gd name="T3" fmla="*/ 86 h 126"/>
                      <a:gd name="T4" fmla="*/ 120 w 129"/>
                      <a:gd name="T5" fmla="*/ 126 h 126"/>
                      <a:gd name="T6" fmla="*/ 129 w 129"/>
                      <a:gd name="T7" fmla="*/ 27 h 126"/>
                      <a:gd name="T8" fmla="*/ 21 w 129"/>
                      <a:gd name="T9" fmla="*/ 0 h 1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9" h="126">
                        <a:moveTo>
                          <a:pt x="21" y="0"/>
                        </a:moveTo>
                        <a:lnTo>
                          <a:pt x="0" y="86"/>
                        </a:lnTo>
                        <a:lnTo>
                          <a:pt x="120" y="126"/>
                        </a:lnTo>
                        <a:lnTo>
                          <a:pt x="129" y="27"/>
                        </a:lnTo>
                        <a:lnTo>
                          <a:pt x="21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FF">
                          <a:gamma/>
                          <a:shade val="51373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27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15" name="Oval 10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291" y="5517"/>
                    <a:ext cx="134" cy="134"/>
                  </a:xfrm>
                  <a:prstGeom prst="ellips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16" name="AutoShape 10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291" y="5520"/>
                    <a:ext cx="134" cy="138"/>
                  </a:xfrm>
                  <a:custGeom>
                    <a:avLst/>
                    <a:gdLst>
                      <a:gd name="G0" fmla="+- 2700 0 0"/>
                      <a:gd name="G1" fmla="*/ G0 2 1"/>
                      <a:gd name="G2" fmla="+- 21600 0 G1"/>
                      <a:gd name="G3" fmla="*/ G2 G2 1"/>
                      <a:gd name="G4" fmla="*/ G0 G0 1"/>
                      <a:gd name="G5" fmla="+- G3 0 G4"/>
                      <a:gd name="G6" fmla="*/ G5 1 8"/>
                      <a:gd name="G7" fmla="sqrt G6"/>
                      <a:gd name="G8" fmla="*/ G4 1 8"/>
                      <a:gd name="G9" fmla="sqrt G8"/>
                      <a:gd name="G10" fmla="+- G7 G9 0"/>
                      <a:gd name="G11" fmla="+- G7 0 G9"/>
                      <a:gd name="G12" fmla="+- G10 10800 0"/>
                      <a:gd name="G13" fmla="+- 10800 0 G10"/>
                      <a:gd name="G14" fmla="+- G11 10800 0"/>
                      <a:gd name="G15" fmla="+- 10800 0 G11"/>
                      <a:gd name="G16" fmla="+- 21600 0 G0"/>
                      <a:gd name="T0" fmla="*/ 10800 w 21600"/>
                      <a:gd name="T1" fmla="*/ 0 h 21600"/>
                      <a:gd name="T2" fmla="*/ 3163 w 21600"/>
                      <a:gd name="T3" fmla="*/ 3163 h 21600"/>
                      <a:gd name="T4" fmla="*/ 0 w 21600"/>
                      <a:gd name="T5" fmla="*/ 10800 h 21600"/>
                      <a:gd name="T6" fmla="*/ 3163 w 21600"/>
                      <a:gd name="T7" fmla="*/ 18437 h 21600"/>
                      <a:gd name="T8" fmla="*/ 10800 w 21600"/>
                      <a:gd name="T9" fmla="*/ 21600 h 21600"/>
                      <a:gd name="T10" fmla="*/ 18437 w 21600"/>
                      <a:gd name="T11" fmla="*/ 18437 h 21600"/>
                      <a:gd name="T12" fmla="*/ 21600 w 21600"/>
                      <a:gd name="T13" fmla="*/ 10800 h 21600"/>
                      <a:gd name="T14" fmla="*/ 18437 w 21600"/>
                      <a:gd name="T15" fmla="*/ 3163 h 21600"/>
                      <a:gd name="T16" fmla="*/ 3163 w 21600"/>
                      <a:gd name="T17" fmla="*/ 3163 h 21600"/>
                      <a:gd name="T18" fmla="*/ 18437 w 21600"/>
                      <a:gd name="T19" fmla="*/ 1843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T16" t="T17" r="T18" b="T19"/>
                    <a:pathLst>
                      <a:path w="21600" h="21600">
                        <a:moveTo>
                          <a:pt x="0" y="10800"/>
                        </a:moveTo>
                        <a:cubicBezTo>
                          <a:pt x="0" y="4835"/>
                          <a:pt x="4835" y="0"/>
                          <a:pt x="10800" y="0"/>
                        </a:cubicBezTo>
                        <a:cubicBezTo>
                          <a:pt x="16765" y="0"/>
                          <a:pt x="21600" y="4835"/>
                          <a:pt x="21600" y="10800"/>
                        </a:cubicBezTo>
                        <a:cubicBezTo>
                          <a:pt x="21600" y="16765"/>
                          <a:pt x="16765" y="21600"/>
                          <a:pt x="10800" y="21600"/>
                        </a:cubicBezTo>
                        <a:cubicBezTo>
                          <a:pt x="4835" y="21600"/>
                          <a:pt x="0" y="16765"/>
                          <a:pt x="0" y="10800"/>
                        </a:cubicBezTo>
                        <a:close/>
                        <a:moveTo>
                          <a:pt x="17401" y="15493"/>
                        </a:moveTo>
                        <a:cubicBezTo>
                          <a:pt x="18376" y="14122"/>
                          <a:pt x="18900" y="12482"/>
                          <a:pt x="18900" y="10800"/>
                        </a:cubicBezTo>
                        <a:cubicBezTo>
                          <a:pt x="18900" y="6326"/>
                          <a:pt x="15273" y="2700"/>
                          <a:pt x="10800" y="2700"/>
                        </a:cubicBezTo>
                        <a:cubicBezTo>
                          <a:pt x="9117" y="2699"/>
                          <a:pt x="7477" y="3223"/>
                          <a:pt x="6106" y="4198"/>
                        </a:cubicBezTo>
                        <a:close/>
                        <a:moveTo>
                          <a:pt x="4198" y="6106"/>
                        </a:moveTo>
                        <a:cubicBezTo>
                          <a:pt x="3223" y="7477"/>
                          <a:pt x="2700" y="9117"/>
                          <a:pt x="2700" y="10799"/>
                        </a:cubicBezTo>
                        <a:cubicBezTo>
                          <a:pt x="2700" y="15273"/>
                          <a:pt x="6326" y="18900"/>
                          <a:pt x="10800" y="18900"/>
                        </a:cubicBezTo>
                        <a:cubicBezTo>
                          <a:pt x="12482" y="18900"/>
                          <a:pt x="14122" y="18376"/>
                          <a:pt x="15493" y="1740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17" name="Line 102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6288" y="5490"/>
                    <a:ext cx="21" cy="93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151" name="Line 100"/>
                <p:cNvSpPr>
                  <a:spLocks noChangeAspect="1" noChangeShapeType="1"/>
                </p:cNvSpPr>
                <p:nvPr/>
              </p:nvSpPr>
              <p:spPr bwMode="auto">
                <a:xfrm>
                  <a:off x="7068" y="4167"/>
                  <a:ext cx="18" cy="1008"/>
                </a:xfrm>
                <a:prstGeom prst="line">
                  <a:avLst/>
                </a:prstGeom>
                <a:noFill/>
                <a:ln w="19050">
                  <a:solidFill>
                    <a:srgbClr val="C0C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2" name="Line 9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062" y="5499"/>
                  <a:ext cx="36" cy="6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3" name="Line 9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065" y="5166"/>
                  <a:ext cx="30" cy="27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4" name="Line 97"/>
                <p:cNvSpPr>
                  <a:spLocks noChangeAspect="1" noChangeShapeType="1"/>
                </p:cNvSpPr>
                <p:nvPr/>
              </p:nvSpPr>
              <p:spPr bwMode="auto">
                <a:xfrm>
                  <a:off x="6936" y="5193"/>
                  <a:ext cx="123" cy="3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5" name="Line 96"/>
                <p:cNvSpPr>
                  <a:spLocks noChangeAspect="1" noChangeShapeType="1"/>
                </p:cNvSpPr>
                <p:nvPr/>
              </p:nvSpPr>
              <p:spPr bwMode="auto">
                <a:xfrm>
                  <a:off x="7062" y="5190"/>
                  <a:ext cx="9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6" name="AutoShape 9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7076" y="4115"/>
                  <a:ext cx="1049" cy="618"/>
                </a:xfrm>
                <a:prstGeom prst="rtTriangle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7" name="Rectangle 94"/>
                <p:cNvSpPr>
                  <a:spLocks noChangeAspect="1" noChangeArrowheads="1"/>
                </p:cNvSpPr>
                <p:nvPr/>
              </p:nvSpPr>
              <p:spPr bwMode="auto">
                <a:xfrm>
                  <a:off x="7097" y="3780"/>
                  <a:ext cx="32" cy="315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8" name="Freeform 93"/>
                <p:cNvSpPr>
                  <a:spLocks noChangeAspect="1"/>
                </p:cNvSpPr>
                <p:nvPr/>
              </p:nvSpPr>
              <p:spPr bwMode="auto">
                <a:xfrm>
                  <a:off x="7089" y="3823"/>
                  <a:ext cx="1105" cy="80"/>
                </a:xfrm>
                <a:custGeom>
                  <a:avLst/>
                  <a:gdLst>
                    <a:gd name="T0" fmla="*/ 1105 w 1105"/>
                    <a:gd name="T1" fmla="*/ 0 h 80"/>
                    <a:gd name="T2" fmla="*/ 0 w 1105"/>
                    <a:gd name="T3" fmla="*/ 2 h 80"/>
                    <a:gd name="T4" fmla="*/ 0 w 1105"/>
                    <a:gd name="T5" fmla="*/ 77 h 80"/>
                    <a:gd name="T6" fmla="*/ 1104 w 1105"/>
                    <a:gd name="T7" fmla="*/ 80 h 80"/>
                    <a:gd name="T8" fmla="*/ 1105 w 1105"/>
                    <a:gd name="T9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05" h="80">
                      <a:moveTo>
                        <a:pt x="1105" y="0"/>
                      </a:moveTo>
                      <a:lnTo>
                        <a:pt x="0" y="2"/>
                      </a:lnTo>
                      <a:lnTo>
                        <a:pt x="0" y="77"/>
                      </a:lnTo>
                      <a:lnTo>
                        <a:pt x="1104" y="80"/>
                      </a:lnTo>
                      <a:lnTo>
                        <a:pt x="1105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9" name="Rectangle 92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7100" y="3989"/>
                  <a:ext cx="1174" cy="126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0" name="Line 91"/>
                <p:cNvSpPr>
                  <a:spLocks noChangeAspect="1" noChangeShapeType="1"/>
                </p:cNvSpPr>
                <p:nvPr/>
              </p:nvSpPr>
              <p:spPr bwMode="auto">
                <a:xfrm>
                  <a:off x="7081" y="4191"/>
                  <a:ext cx="0" cy="555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1" name="Rectangle 90"/>
                <p:cNvSpPr>
                  <a:spLocks noChangeAspect="1" noChangeArrowheads="1"/>
                </p:cNvSpPr>
                <p:nvPr/>
              </p:nvSpPr>
              <p:spPr bwMode="auto">
                <a:xfrm>
                  <a:off x="6525" y="5376"/>
                  <a:ext cx="195" cy="143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2" name="Rectangle 89"/>
                <p:cNvSpPr>
                  <a:spLocks noChangeAspect="1" noChangeArrowheads="1"/>
                </p:cNvSpPr>
                <p:nvPr/>
              </p:nvSpPr>
              <p:spPr bwMode="auto">
                <a:xfrm>
                  <a:off x="6510" y="5481"/>
                  <a:ext cx="195" cy="143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3" name="Line 88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6507" y="5385"/>
                  <a:ext cx="12" cy="12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4" name="Line 87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6702" y="5376"/>
                  <a:ext cx="12" cy="12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5" name="Line 86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6711" y="5505"/>
                  <a:ext cx="12" cy="12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6" name="Line 85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522" y="5382"/>
                  <a:ext cx="19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7" name="Line 84"/>
                <p:cNvSpPr>
                  <a:spLocks noChangeAspect="1" noChangeShapeType="1"/>
                </p:cNvSpPr>
                <p:nvPr/>
              </p:nvSpPr>
              <p:spPr bwMode="auto">
                <a:xfrm>
                  <a:off x="6711" y="5385"/>
                  <a:ext cx="6" cy="10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8" name="Oval 83"/>
                <p:cNvSpPr>
                  <a:spLocks noChangeAspect="1" noChangeArrowheads="1"/>
                </p:cNvSpPr>
                <p:nvPr/>
              </p:nvSpPr>
              <p:spPr bwMode="auto">
                <a:xfrm>
                  <a:off x="6564" y="5523"/>
                  <a:ext cx="85" cy="8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9" name="Freeform 82"/>
                <p:cNvSpPr>
                  <a:spLocks noChangeAspect="1"/>
                </p:cNvSpPr>
                <p:nvPr/>
              </p:nvSpPr>
              <p:spPr bwMode="auto">
                <a:xfrm>
                  <a:off x="6618" y="4530"/>
                  <a:ext cx="2412" cy="1368"/>
                </a:xfrm>
                <a:custGeom>
                  <a:avLst/>
                  <a:gdLst>
                    <a:gd name="T0" fmla="*/ 0 w 2412"/>
                    <a:gd name="T1" fmla="*/ 1041 h 1368"/>
                    <a:gd name="T2" fmla="*/ 51 w 2412"/>
                    <a:gd name="T3" fmla="*/ 1200 h 1368"/>
                    <a:gd name="T4" fmla="*/ 129 w 2412"/>
                    <a:gd name="T5" fmla="*/ 1266 h 1368"/>
                    <a:gd name="T6" fmla="*/ 354 w 2412"/>
                    <a:gd name="T7" fmla="*/ 1347 h 1368"/>
                    <a:gd name="T8" fmla="*/ 744 w 2412"/>
                    <a:gd name="T9" fmla="*/ 1353 h 1368"/>
                    <a:gd name="T10" fmla="*/ 930 w 2412"/>
                    <a:gd name="T11" fmla="*/ 1254 h 1368"/>
                    <a:gd name="T12" fmla="*/ 1977 w 2412"/>
                    <a:gd name="T13" fmla="*/ 825 h 1368"/>
                    <a:gd name="T14" fmla="*/ 2412 w 2412"/>
                    <a:gd name="T15" fmla="*/ 0 h 13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412" h="1368">
                      <a:moveTo>
                        <a:pt x="0" y="1041"/>
                      </a:moveTo>
                      <a:cubicBezTo>
                        <a:pt x="14" y="1102"/>
                        <a:pt x="29" y="1163"/>
                        <a:pt x="51" y="1200"/>
                      </a:cubicBezTo>
                      <a:cubicBezTo>
                        <a:pt x="73" y="1237"/>
                        <a:pt x="79" y="1242"/>
                        <a:pt x="129" y="1266"/>
                      </a:cubicBezTo>
                      <a:cubicBezTo>
                        <a:pt x="179" y="1290"/>
                        <a:pt x="252" y="1333"/>
                        <a:pt x="354" y="1347"/>
                      </a:cubicBezTo>
                      <a:cubicBezTo>
                        <a:pt x="456" y="1361"/>
                        <a:pt x="648" y="1368"/>
                        <a:pt x="744" y="1353"/>
                      </a:cubicBezTo>
                      <a:cubicBezTo>
                        <a:pt x="840" y="1338"/>
                        <a:pt x="725" y="1342"/>
                        <a:pt x="930" y="1254"/>
                      </a:cubicBezTo>
                      <a:cubicBezTo>
                        <a:pt x="1135" y="1166"/>
                        <a:pt x="1730" y="1034"/>
                        <a:pt x="1977" y="825"/>
                      </a:cubicBezTo>
                      <a:cubicBezTo>
                        <a:pt x="2224" y="616"/>
                        <a:pt x="2322" y="172"/>
                        <a:pt x="2412" y="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70" name="Oval 81"/>
                <p:cNvSpPr>
                  <a:spLocks noChangeAspect="1" noChangeArrowheads="1"/>
                </p:cNvSpPr>
                <p:nvPr/>
              </p:nvSpPr>
              <p:spPr bwMode="auto">
                <a:xfrm>
                  <a:off x="8909" y="4310"/>
                  <a:ext cx="258" cy="2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71" name="AutoShape 80"/>
                <p:cNvSpPr>
                  <a:spLocks noChangeAspect="1" noChangeArrowheads="1"/>
                </p:cNvSpPr>
                <p:nvPr/>
              </p:nvSpPr>
              <p:spPr bwMode="auto">
                <a:xfrm>
                  <a:off x="8894" y="4238"/>
                  <a:ext cx="288" cy="216"/>
                </a:xfrm>
                <a:prstGeom prst="can">
                  <a:avLst>
                    <a:gd name="adj" fmla="val 27778"/>
                  </a:avLst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72" name="AutoShape 79"/>
                <p:cNvSpPr>
                  <a:spLocks noChangeAspect="1" noChangeArrowheads="1"/>
                </p:cNvSpPr>
                <p:nvPr/>
              </p:nvSpPr>
              <p:spPr bwMode="auto">
                <a:xfrm>
                  <a:off x="8924" y="3734"/>
                  <a:ext cx="228" cy="546"/>
                </a:xfrm>
                <a:prstGeom prst="can">
                  <a:avLst>
                    <a:gd name="adj" fmla="val 17983"/>
                  </a:avLst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73" name="Oval 78"/>
                <p:cNvSpPr>
                  <a:spLocks noChangeAspect="1" noChangeArrowheads="1"/>
                </p:cNvSpPr>
                <p:nvPr/>
              </p:nvSpPr>
              <p:spPr bwMode="auto">
                <a:xfrm>
                  <a:off x="8876" y="3728"/>
                  <a:ext cx="324" cy="7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74" name="Rectangle 77"/>
                <p:cNvSpPr>
                  <a:spLocks noChangeAspect="1" noChangeArrowheads="1"/>
                </p:cNvSpPr>
                <p:nvPr/>
              </p:nvSpPr>
              <p:spPr bwMode="auto">
                <a:xfrm>
                  <a:off x="8876" y="3710"/>
                  <a:ext cx="324" cy="54"/>
                </a:xfrm>
                <a:prstGeom prst="rect">
                  <a:avLst/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75" name="Line 76"/>
                <p:cNvSpPr>
                  <a:spLocks noChangeAspect="1" noChangeShapeType="1"/>
                </p:cNvSpPr>
                <p:nvPr/>
              </p:nvSpPr>
              <p:spPr bwMode="auto">
                <a:xfrm>
                  <a:off x="8882" y="3722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76" name="Line 75"/>
                <p:cNvSpPr>
                  <a:spLocks noChangeAspect="1" noChangeShapeType="1"/>
                </p:cNvSpPr>
                <p:nvPr/>
              </p:nvSpPr>
              <p:spPr bwMode="auto">
                <a:xfrm>
                  <a:off x="9194" y="3722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77" name="Oval 74"/>
                <p:cNvSpPr>
                  <a:spLocks noChangeAspect="1" noChangeArrowheads="1"/>
                </p:cNvSpPr>
                <p:nvPr/>
              </p:nvSpPr>
              <p:spPr bwMode="auto">
                <a:xfrm>
                  <a:off x="8876" y="3668"/>
                  <a:ext cx="324" cy="7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78" name="AutoShape 73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825" y="3311"/>
                  <a:ext cx="438" cy="384"/>
                </a:xfrm>
                <a:prstGeom prst="can">
                  <a:avLst>
                    <a:gd name="adj" fmla="val 28384"/>
                  </a:avLst>
                </a:prstGeom>
                <a:gradFill rotWithShape="0">
                  <a:gsLst>
                    <a:gs pos="0">
                      <a:srgbClr val="969696"/>
                    </a:gs>
                    <a:gs pos="100000">
                      <a:srgbClr val="969696">
                        <a:gamma/>
                        <a:shade val="20000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79" name="AutoShape 72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633" y="3371"/>
                  <a:ext cx="336" cy="264"/>
                </a:xfrm>
                <a:prstGeom prst="can">
                  <a:avLst>
                    <a:gd name="adj" fmla="val 22347"/>
                  </a:avLst>
                </a:prstGeom>
                <a:gradFill rotWithShape="0">
                  <a:gsLst>
                    <a:gs pos="0">
                      <a:srgbClr val="969696"/>
                    </a:gs>
                    <a:gs pos="100000">
                      <a:srgbClr val="969696">
                        <a:gamma/>
                        <a:shade val="20000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80" name="Line 71"/>
                <p:cNvSpPr>
                  <a:spLocks noChangeAspect="1" noChangeShapeType="1"/>
                </p:cNvSpPr>
                <p:nvPr/>
              </p:nvSpPr>
              <p:spPr bwMode="auto">
                <a:xfrm>
                  <a:off x="8876" y="3704"/>
                  <a:ext cx="72" cy="24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81" name="Line 70"/>
                <p:cNvSpPr>
                  <a:spLocks noChangeAspect="1" noChangeShapeType="1"/>
                </p:cNvSpPr>
                <p:nvPr/>
              </p:nvSpPr>
              <p:spPr bwMode="auto">
                <a:xfrm>
                  <a:off x="8876" y="3698"/>
                  <a:ext cx="48" cy="1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82" name="Rectangle 69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8260" y="3995"/>
                  <a:ext cx="118" cy="111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51373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83" name="Freeform 68"/>
                <p:cNvSpPr>
                  <a:spLocks noChangeAspect="1"/>
                </p:cNvSpPr>
                <p:nvPr/>
              </p:nvSpPr>
              <p:spPr bwMode="auto">
                <a:xfrm flipH="1">
                  <a:off x="8277" y="3986"/>
                  <a:ext cx="121" cy="129"/>
                </a:xfrm>
                <a:custGeom>
                  <a:avLst/>
                  <a:gdLst>
                    <a:gd name="T0" fmla="*/ 111 w 111"/>
                    <a:gd name="T1" fmla="*/ 1 h 124"/>
                    <a:gd name="T2" fmla="*/ 2 w 111"/>
                    <a:gd name="T3" fmla="*/ 0 h 124"/>
                    <a:gd name="T4" fmla="*/ 0 w 111"/>
                    <a:gd name="T5" fmla="*/ 124 h 124"/>
                    <a:gd name="T6" fmla="*/ 111 w 111"/>
                    <a:gd name="T7" fmla="*/ 121 h 1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1" h="124">
                      <a:moveTo>
                        <a:pt x="111" y="1"/>
                      </a:moveTo>
                      <a:lnTo>
                        <a:pt x="2" y="0"/>
                      </a:lnTo>
                      <a:lnTo>
                        <a:pt x="0" y="124"/>
                      </a:lnTo>
                      <a:lnTo>
                        <a:pt x="111" y="121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84" name="Freeform 67"/>
                <p:cNvSpPr>
                  <a:spLocks noChangeAspect="1"/>
                </p:cNvSpPr>
                <p:nvPr/>
              </p:nvSpPr>
              <p:spPr bwMode="auto">
                <a:xfrm>
                  <a:off x="4203" y="5325"/>
                  <a:ext cx="147" cy="621"/>
                </a:xfrm>
                <a:custGeom>
                  <a:avLst/>
                  <a:gdLst>
                    <a:gd name="T0" fmla="*/ 15 w 147"/>
                    <a:gd name="T1" fmla="*/ 0 h 621"/>
                    <a:gd name="T2" fmla="*/ 144 w 147"/>
                    <a:gd name="T3" fmla="*/ 57 h 621"/>
                    <a:gd name="T4" fmla="*/ 147 w 147"/>
                    <a:gd name="T5" fmla="*/ 621 h 621"/>
                    <a:gd name="T6" fmla="*/ 0 w 147"/>
                    <a:gd name="T7" fmla="*/ 594 h 621"/>
                    <a:gd name="T8" fmla="*/ 15 w 147"/>
                    <a:gd name="T9" fmla="*/ 0 h 6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7" h="621">
                      <a:moveTo>
                        <a:pt x="15" y="0"/>
                      </a:moveTo>
                      <a:lnTo>
                        <a:pt x="144" y="57"/>
                      </a:lnTo>
                      <a:lnTo>
                        <a:pt x="147" y="621"/>
                      </a:lnTo>
                      <a:lnTo>
                        <a:pt x="0" y="594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C0C0C0">
                        <a:gamma/>
                        <a:shade val="9020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85" name="Line 66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5074" y="5482"/>
                  <a:ext cx="5" cy="61"/>
                </a:xfrm>
                <a:prstGeom prst="line">
                  <a:avLst/>
                </a:prstGeom>
                <a:noFill/>
                <a:ln w="57150">
                  <a:solidFill>
                    <a:srgbClr val="C0C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86" name="Freeform 65"/>
                <p:cNvSpPr>
                  <a:spLocks noChangeAspect="1"/>
                </p:cNvSpPr>
                <p:nvPr/>
              </p:nvSpPr>
              <p:spPr bwMode="auto">
                <a:xfrm>
                  <a:off x="4788" y="6142"/>
                  <a:ext cx="264" cy="225"/>
                </a:xfrm>
                <a:custGeom>
                  <a:avLst/>
                  <a:gdLst>
                    <a:gd name="T0" fmla="*/ 41 w 264"/>
                    <a:gd name="T1" fmla="*/ 0 h 225"/>
                    <a:gd name="T2" fmla="*/ 264 w 264"/>
                    <a:gd name="T3" fmla="*/ 65 h 225"/>
                    <a:gd name="T4" fmla="*/ 224 w 264"/>
                    <a:gd name="T5" fmla="*/ 225 h 225"/>
                    <a:gd name="T6" fmla="*/ 0 w 264"/>
                    <a:gd name="T7" fmla="*/ 149 h 225"/>
                    <a:gd name="T8" fmla="*/ 41 w 264"/>
                    <a:gd name="T9" fmla="*/ 0 h 2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4" h="225">
                      <a:moveTo>
                        <a:pt x="41" y="0"/>
                      </a:moveTo>
                      <a:lnTo>
                        <a:pt x="264" y="65"/>
                      </a:lnTo>
                      <a:lnTo>
                        <a:pt x="224" y="225"/>
                      </a:lnTo>
                      <a:lnTo>
                        <a:pt x="0" y="149"/>
                      </a:lnTo>
                      <a:lnTo>
                        <a:pt x="41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87" name="Freeform 64"/>
                <p:cNvSpPr>
                  <a:spLocks noChangeAspect="1"/>
                </p:cNvSpPr>
                <p:nvPr/>
              </p:nvSpPr>
              <p:spPr bwMode="auto">
                <a:xfrm>
                  <a:off x="4809" y="6162"/>
                  <a:ext cx="219" cy="183"/>
                </a:xfrm>
                <a:custGeom>
                  <a:avLst/>
                  <a:gdLst>
                    <a:gd name="T0" fmla="*/ 36 w 219"/>
                    <a:gd name="T1" fmla="*/ 0 h 183"/>
                    <a:gd name="T2" fmla="*/ 98 w 219"/>
                    <a:gd name="T3" fmla="*/ 22 h 183"/>
                    <a:gd name="T4" fmla="*/ 101 w 219"/>
                    <a:gd name="T5" fmla="*/ 49 h 183"/>
                    <a:gd name="T6" fmla="*/ 116 w 219"/>
                    <a:gd name="T7" fmla="*/ 70 h 183"/>
                    <a:gd name="T8" fmla="*/ 143 w 219"/>
                    <a:gd name="T9" fmla="*/ 67 h 183"/>
                    <a:gd name="T10" fmla="*/ 161 w 219"/>
                    <a:gd name="T11" fmla="*/ 43 h 183"/>
                    <a:gd name="T12" fmla="*/ 219 w 219"/>
                    <a:gd name="T13" fmla="*/ 57 h 183"/>
                    <a:gd name="T14" fmla="*/ 189 w 219"/>
                    <a:gd name="T15" fmla="*/ 183 h 183"/>
                    <a:gd name="T16" fmla="*/ 0 w 219"/>
                    <a:gd name="T17" fmla="*/ 123 h 183"/>
                    <a:gd name="T18" fmla="*/ 36 w 219"/>
                    <a:gd name="T19" fmla="*/ 0 h 1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19" h="183">
                      <a:moveTo>
                        <a:pt x="36" y="0"/>
                      </a:moveTo>
                      <a:lnTo>
                        <a:pt x="98" y="22"/>
                      </a:lnTo>
                      <a:cubicBezTo>
                        <a:pt x="109" y="30"/>
                        <a:pt x="98" y="41"/>
                        <a:pt x="101" y="49"/>
                      </a:cubicBezTo>
                      <a:cubicBezTo>
                        <a:pt x="104" y="57"/>
                        <a:pt x="109" y="67"/>
                        <a:pt x="116" y="70"/>
                      </a:cubicBezTo>
                      <a:cubicBezTo>
                        <a:pt x="123" y="73"/>
                        <a:pt x="136" y="71"/>
                        <a:pt x="143" y="67"/>
                      </a:cubicBezTo>
                      <a:cubicBezTo>
                        <a:pt x="150" y="63"/>
                        <a:pt x="148" y="45"/>
                        <a:pt x="161" y="43"/>
                      </a:cubicBezTo>
                      <a:lnTo>
                        <a:pt x="219" y="57"/>
                      </a:lnTo>
                      <a:lnTo>
                        <a:pt x="189" y="183"/>
                      </a:lnTo>
                      <a:lnTo>
                        <a:pt x="0" y="123"/>
                      </a:lnTo>
                      <a:lnTo>
                        <a:pt x="36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88" name="AutoShape 63"/>
                <p:cNvSpPr>
                  <a:spLocks noChangeAspect="1" noChangeArrowheads="1"/>
                </p:cNvSpPr>
                <p:nvPr/>
              </p:nvSpPr>
              <p:spPr bwMode="auto">
                <a:xfrm rot="5400000" flipV="1">
                  <a:off x="4134" y="4698"/>
                  <a:ext cx="161" cy="71"/>
                </a:xfrm>
                <a:prstGeom prst="parallelogram">
                  <a:avLst>
                    <a:gd name="adj" fmla="val 61971"/>
                  </a:avLst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89" name="AutoShape 62"/>
                <p:cNvSpPr>
                  <a:spLocks noChangeAspect="1" noChangeArrowheads="1"/>
                </p:cNvSpPr>
                <p:nvPr/>
              </p:nvSpPr>
              <p:spPr bwMode="auto">
                <a:xfrm rot="5730020">
                  <a:off x="4606" y="4309"/>
                  <a:ext cx="128" cy="979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90" name="Freeform 61"/>
                <p:cNvSpPr>
                  <a:spLocks noChangeAspect="1"/>
                </p:cNvSpPr>
                <p:nvPr/>
              </p:nvSpPr>
              <p:spPr bwMode="auto">
                <a:xfrm>
                  <a:off x="4185" y="4670"/>
                  <a:ext cx="1034" cy="104"/>
                </a:xfrm>
                <a:custGeom>
                  <a:avLst/>
                  <a:gdLst>
                    <a:gd name="T0" fmla="*/ 987 w 1034"/>
                    <a:gd name="T1" fmla="*/ 104 h 104"/>
                    <a:gd name="T2" fmla="*/ 1034 w 1034"/>
                    <a:gd name="T3" fmla="*/ 0 h 104"/>
                    <a:gd name="T4" fmla="*/ 63 w 1034"/>
                    <a:gd name="T5" fmla="*/ 7 h 104"/>
                    <a:gd name="T6" fmla="*/ 0 w 1034"/>
                    <a:gd name="T7" fmla="*/ 46 h 104"/>
                    <a:gd name="T8" fmla="*/ 987 w 1034"/>
                    <a:gd name="T9" fmla="*/ 104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4" h="104">
                      <a:moveTo>
                        <a:pt x="987" y="104"/>
                      </a:moveTo>
                      <a:lnTo>
                        <a:pt x="1034" y="0"/>
                      </a:lnTo>
                      <a:lnTo>
                        <a:pt x="63" y="7"/>
                      </a:lnTo>
                      <a:lnTo>
                        <a:pt x="0" y="46"/>
                      </a:lnTo>
                      <a:lnTo>
                        <a:pt x="987" y="104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91" name="Freeform 60"/>
                <p:cNvSpPr>
                  <a:spLocks noChangeAspect="1"/>
                </p:cNvSpPr>
                <p:nvPr/>
              </p:nvSpPr>
              <p:spPr bwMode="auto">
                <a:xfrm>
                  <a:off x="4488" y="4695"/>
                  <a:ext cx="627" cy="39"/>
                </a:xfrm>
                <a:custGeom>
                  <a:avLst/>
                  <a:gdLst>
                    <a:gd name="T0" fmla="*/ 627 w 627"/>
                    <a:gd name="T1" fmla="*/ 9 h 39"/>
                    <a:gd name="T2" fmla="*/ 516 w 627"/>
                    <a:gd name="T3" fmla="*/ 9 h 39"/>
                    <a:gd name="T4" fmla="*/ 240 w 627"/>
                    <a:gd name="T5" fmla="*/ 0 h 39"/>
                    <a:gd name="T6" fmla="*/ 0 w 627"/>
                    <a:gd name="T7" fmla="*/ 6 h 39"/>
                    <a:gd name="T8" fmla="*/ 204 w 627"/>
                    <a:gd name="T9" fmla="*/ 24 h 39"/>
                    <a:gd name="T10" fmla="*/ 483 w 627"/>
                    <a:gd name="T11" fmla="*/ 36 h 39"/>
                    <a:gd name="T12" fmla="*/ 609 w 627"/>
                    <a:gd name="T13" fmla="*/ 39 h 39"/>
                    <a:gd name="T14" fmla="*/ 627 w 627"/>
                    <a:gd name="T15" fmla="*/ 9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27" h="39">
                      <a:moveTo>
                        <a:pt x="627" y="9"/>
                      </a:moveTo>
                      <a:lnTo>
                        <a:pt x="516" y="9"/>
                      </a:lnTo>
                      <a:lnTo>
                        <a:pt x="240" y="0"/>
                      </a:lnTo>
                      <a:lnTo>
                        <a:pt x="0" y="6"/>
                      </a:lnTo>
                      <a:lnTo>
                        <a:pt x="204" y="24"/>
                      </a:lnTo>
                      <a:lnTo>
                        <a:pt x="483" y="36"/>
                      </a:lnTo>
                      <a:lnTo>
                        <a:pt x="609" y="39"/>
                      </a:lnTo>
                      <a:lnTo>
                        <a:pt x="627" y="9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192" name="Group 56"/>
                <p:cNvGrpSpPr>
                  <a:grpSpLocks noChangeAspect="1"/>
                </p:cNvGrpSpPr>
                <p:nvPr/>
              </p:nvGrpSpPr>
              <p:grpSpPr bwMode="auto">
                <a:xfrm>
                  <a:off x="5337" y="5496"/>
                  <a:ext cx="153" cy="136"/>
                  <a:chOff x="3240" y="4689"/>
                  <a:chExt cx="153" cy="136"/>
                </a:xfrm>
              </p:grpSpPr>
              <p:sp>
                <p:nvSpPr>
                  <p:cNvPr id="209" name="Oval 5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66" y="4689"/>
                    <a:ext cx="127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10" name="Rectangle 5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6" y="4696"/>
                    <a:ext cx="43" cy="113"/>
                  </a:xfrm>
                  <a:prstGeom prst="rect">
                    <a:avLst/>
                  </a:prstGeom>
                  <a:solidFill>
                    <a:srgbClr val="96969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11" name="Oval 5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40" y="4698"/>
                    <a:ext cx="128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193" name="Freeform 55"/>
                <p:cNvSpPr>
                  <a:spLocks noChangeAspect="1"/>
                </p:cNvSpPr>
                <p:nvPr/>
              </p:nvSpPr>
              <p:spPr bwMode="auto">
                <a:xfrm>
                  <a:off x="6588" y="4530"/>
                  <a:ext cx="2457" cy="1408"/>
                </a:xfrm>
                <a:custGeom>
                  <a:avLst/>
                  <a:gdLst>
                    <a:gd name="T0" fmla="*/ 0 w 2457"/>
                    <a:gd name="T1" fmla="*/ 1071 h 1408"/>
                    <a:gd name="T2" fmla="*/ 51 w 2457"/>
                    <a:gd name="T3" fmla="*/ 1230 h 1408"/>
                    <a:gd name="T4" fmla="*/ 129 w 2457"/>
                    <a:gd name="T5" fmla="*/ 1296 h 1408"/>
                    <a:gd name="T6" fmla="*/ 354 w 2457"/>
                    <a:gd name="T7" fmla="*/ 1377 h 1408"/>
                    <a:gd name="T8" fmla="*/ 744 w 2457"/>
                    <a:gd name="T9" fmla="*/ 1383 h 1408"/>
                    <a:gd name="T10" fmla="*/ 927 w 2457"/>
                    <a:gd name="T11" fmla="*/ 1320 h 1408"/>
                    <a:gd name="T12" fmla="*/ 2007 w 2457"/>
                    <a:gd name="T13" fmla="*/ 855 h 1408"/>
                    <a:gd name="T14" fmla="*/ 2457 w 2457"/>
                    <a:gd name="T15" fmla="*/ 0 h 1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457" h="1408">
                      <a:moveTo>
                        <a:pt x="0" y="1071"/>
                      </a:moveTo>
                      <a:cubicBezTo>
                        <a:pt x="14" y="1132"/>
                        <a:pt x="29" y="1193"/>
                        <a:pt x="51" y="1230"/>
                      </a:cubicBezTo>
                      <a:cubicBezTo>
                        <a:pt x="73" y="1267"/>
                        <a:pt x="79" y="1272"/>
                        <a:pt x="129" y="1296"/>
                      </a:cubicBezTo>
                      <a:cubicBezTo>
                        <a:pt x="179" y="1320"/>
                        <a:pt x="252" y="1363"/>
                        <a:pt x="354" y="1377"/>
                      </a:cubicBezTo>
                      <a:cubicBezTo>
                        <a:pt x="456" y="1391"/>
                        <a:pt x="648" y="1392"/>
                        <a:pt x="744" y="1383"/>
                      </a:cubicBezTo>
                      <a:cubicBezTo>
                        <a:pt x="840" y="1374"/>
                        <a:pt x="717" y="1408"/>
                        <a:pt x="927" y="1320"/>
                      </a:cubicBezTo>
                      <a:cubicBezTo>
                        <a:pt x="1137" y="1232"/>
                        <a:pt x="1752" y="1075"/>
                        <a:pt x="2007" y="855"/>
                      </a:cubicBezTo>
                      <a:cubicBezTo>
                        <a:pt x="2262" y="635"/>
                        <a:pt x="2363" y="178"/>
                        <a:pt x="2457" y="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94" name="AutoShape 54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524" y="3426"/>
                  <a:ext cx="384" cy="153"/>
                </a:xfrm>
                <a:prstGeom prst="can">
                  <a:avLst>
                    <a:gd name="adj" fmla="val 36597"/>
                  </a:avLst>
                </a:prstGeom>
                <a:gradFill rotWithShape="0">
                  <a:gsLst>
                    <a:gs pos="0">
                      <a:srgbClr val="969696"/>
                    </a:gs>
                    <a:gs pos="100000">
                      <a:srgbClr val="969696">
                        <a:gamma/>
                        <a:shade val="20000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95" name="AutoShape 53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426" y="3386"/>
                  <a:ext cx="270" cy="234"/>
                </a:xfrm>
                <a:prstGeom prst="can">
                  <a:avLst>
                    <a:gd name="adj" fmla="val 12819"/>
                  </a:avLst>
                </a:prstGeom>
                <a:gradFill rotWithShape="0">
                  <a:gsLst>
                    <a:gs pos="0">
                      <a:srgbClr val="969696"/>
                    </a:gs>
                    <a:gs pos="100000">
                      <a:srgbClr val="969696">
                        <a:gamma/>
                        <a:shade val="20000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96" name="AutoShape 52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245" y="3375"/>
                  <a:ext cx="390" cy="237"/>
                </a:xfrm>
                <a:prstGeom prst="can">
                  <a:avLst>
                    <a:gd name="adj" fmla="val 21093"/>
                  </a:avLst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97" name="AutoShape 51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6286" y="3312"/>
                  <a:ext cx="396" cy="363"/>
                </a:xfrm>
                <a:prstGeom prst="can">
                  <a:avLst>
                    <a:gd name="adj" fmla="val 13222"/>
                  </a:avLst>
                </a:prstGeom>
                <a:gradFill rotWithShape="0">
                  <a:gsLst>
                    <a:gs pos="0">
                      <a:srgbClr val="969696"/>
                    </a:gs>
                    <a:gs pos="100000">
                      <a:srgbClr val="969696">
                        <a:gamma/>
                        <a:shade val="20000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98" name="AutoShape 50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6689" y="3188"/>
                  <a:ext cx="396" cy="612"/>
                </a:xfrm>
                <a:prstGeom prst="can">
                  <a:avLst>
                    <a:gd name="adj" fmla="val 9337"/>
                  </a:avLst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99" name="AutoShape 49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6793" y="3405"/>
                  <a:ext cx="462" cy="177"/>
                </a:xfrm>
                <a:prstGeom prst="can">
                  <a:avLst>
                    <a:gd name="adj" fmla="val 18644"/>
                  </a:avLst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00" name="AutoShape 48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069" y="3410"/>
                  <a:ext cx="462" cy="168"/>
                </a:xfrm>
                <a:prstGeom prst="can">
                  <a:avLst>
                    <a:gd name="adj" fmla="val 10713"/>
                  </a:avLst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01" name="Rectangle 47"/>
                <p:cNvSpPr>
                  <a:spLocks noChangeAspect="1" noChangeArrowheads="1"/>
                </p:cNvSpPr>
                <p:nvPr/>
              </p:nvSpPr>
              <p:spPr bwMode="auto">
                <a:xfrm>
                  <a:off x="6941" y="3719"/>
                  <a:ext cx="138" cy="45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02" name="Rectangle 46"/>
                <p:cNvSpPr>
                  <a:spLocks noChangeAspect="1" noChangeArrowheads="1"/>
                </p:cNvSpPr>
                <p:nvPr/>
              </p:nvSpPr>
              <p:spPr bwMode="auto">
                <a:xfrm>
                  <a:off x="8432" y="3260"/>
                  <a:ext cx="42" cy="6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03" name="AutoShape 45"/>
                <p:cNvSpPr>
                  <a:spLocks noChangeAspect="1" noChangeArrowheads="1"/>
                </p:cNvSpPr>
                <p:nvPr/>
              </p:nvSpPr>
              <p:spPr bwMode="auto">
                <a:xfrm>
                  <a:off x="8393" y="3191"/>
                  <a:ext cx="126" cy="72"/>
                </a:xfrm>
                <a:prstGeom prst="can">
                  <a:avLst>
                    <a:gd name="adj" fmla="val 500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04" name="Rectangle 44"/>
                <p:cNvSpPr>
                  <a:spLocks noChangeAspect="1" noChangeArrowheads="1"/>
                </p:cNvSpPr>
                <p:nvPr/>
              </p:nvSpPr>
              <p:spPr bwMode="auto">
                <a:xfrm>
                  <a:off x="8226" y="3730"/>
                  <a:ext cx="143" cy="40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05" name="AutoShape 43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7463" y="2927"/>
                  <a:ext cx="396" cy="1134"/>
                </a:xfrm>
                <a:prstGeom prst="can">
                  <a:avLst>
                    <a:gd name="adj" fmla="val 4534"/>
                  </a:avLst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06" name="Oval 42"/>
                <p:cNvSpPr>
                  <a:spLocks noChangeAspect="1" noChangeArrowheads="1"/>
                </p:cNvSpPr>
                <p:nvPr/>
              </p:nvSpPr>
              <p:spPr bwMode="auto">
                <a:xfrm>
                  <a:off x="7107" y="3302"/>
                  <a:ext cx="17" cy="38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FF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07" name="Line 41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5037" y="5553"/>
                  <a:ext cx="39" cy="15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08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5052" y="5544"/>
                  <a:ext cx="4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</p:grpSp>
          <p:grpSp>
            <p:nvGrpSpPr>
              <p:cNvPr id="60" name="Group 35"/>
              <p:cNvGrpSpPr>
                <a:grpSpLocks/>
              </p:cNvGrpSpPr>
              <p:nvPr/>
            </p:nvGrpSpPr>
            <p:grpSpPr bwMode="auto">
              <a:xfrm>
                <a:off x="2483" y="7253"/>
                <a:ext cx="106" cy="102"/>
                <a:chOff x="2489" y="7256"/>
                <a:chExt cx="106" cy="99"/>
              </a:xfrm>
            </p:grpSpPr>
            <p:sp>
              <p:nvSpPr>
                <p:cNvPr id="62" name="Oval 38"/>
                <p:cNvSpPr>
                  <a:spLocks noChangeArrowheads="1"/>
                </p:cNvSpPr>
                <p:nvPr/>
              </p:nvSpPr>
              <p:spPr bwMode="auto">
                <a:xfrm>
                  <a:off x="2507" y="7256"/>
                  <a:ext cx="88" cy="99"/>
                </a:xfrm>
                <a:prstGeom prst="ellipse">
                  <a:avLst/>
                </a:prstGeom>
                <a:solidFill>
                  <a:srgbClr val="969696"/>
                </a:soli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3" name="Oval 37"/>
                <p:cNvSpPr>
                  <a:spLocks noChangeArrowheads="1"/>
                </p:cNvSpPr>
                <p:nvPr/>
              </p:nvSpPr>
              <p:spPr bwMode="auto">
                <a:xfrm>
                  <a:off x="2489" y="7256"/>
                  <a:ext cx="88" cy="99"/>
                </a:xfrm>
                <a:prstGeom prst="ellipse">
                  <a:avLst/>
                </a:prstGeom>
                <a:solidFill>
                  <a:srgbClr val="969696"/>
                </a:soli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4" name="Line 36"/>
                <p:cNvSpPr>
                  <a:spLocks noChangeShapeType="1"/>
                </p:cNvSpPr>
                <p:nvPr/>
              </p:nvSpPr>
              <p:spPr bwMode="auto">
                <a:xfrm flipH="1" flipV="1">
                  <a:off x="2526" y="7256"/>
                  <a:ext cx="34" cy="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</p:grpSp>
          <p:sp>
            <p:nvSpPr>
              <p:cNvPr id="61" name="Oval 34"/>
              <p:cNvSpPr>
                <a:spLocks noChangeAspect="1" noChangeArrowheads="1"/>
              </p:cNvSpPr>
              <p:nvPr/>
            </p:nvSpPr>
            <p:spPr bwMode="auto">
              <a:xfrm>
                <a:off x="4811" y="8076"/>
                <a:ext cx="119" cy="119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75686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</p:grpSp>
        <p:sp>
          <p:nvSpPr>
            <p:cNvPr id="46" name="Freeform 16"/>
            <p:cNvSpPr>
              <a:spLocks/>
            </p:cNvSpPr>
            <p:nvPr/>
          </p:nvSpPr>
          <p:spPr bwMode="auto">
            <a:xfrm>
              <a:off x="4663" y="3620"/>
              <a:ext cx="276" cy="63"/>
            </a:xfrm>
            <a:custGeom>
              <a:avLst/>
              <a:gdLst>
                <a:gd name="T0" fmla="*/ 9 w 276"/>
                <a:gd name="T1" fmla="*/ 0 h 63"/>
                <a:gd name="T2" fmla="*/ 0 w 276"/>
                <a:gd name="T3" fmla="*/ 57 h 63"/>
                <a:gd name="T4" fmla="*/ 45 w 276"/>
                <a:gd name="T5" fmla="*/ 60 h 63"/>
                <a:gd name="T6" fmla="*/ 180 w 276"/>
                <a:gd name="T7" fmla="*/ 63 h 63"/>
                <a:gd name="T8" fmla="*/ 276 w 276"/>
                <a:gd name="T9" fmla="*/ 63 h 63"/>
                <a:gd name="T10" fmla="*/ 264 w 276"/>
                <a:gd name="T11" fmla="*/ 0 h 63"/>
                <a:gd name="T12" fmla="*/ 201 w 276"/>
                <a:gd name="T13" fmla="*/ 6 h 63"/>
                <a:gd name="T14" fmla="*/ 138 w 276"/>
                <a:gd name="T15" fmla="*/ 6 h 63"/>
                <a:gd name="T16" fmla="*/ 60 w 276"/>
                <a:gd name="T17" fmla="*/ 3 h 63"/>
                <a:gd name="T18" fmla="*/ 9 w 276"/>
                <a:gd name="T19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6" h="63">
                  <a:moveTo>
                    <a:pt x="9" y="0"/>
                  </a:moveTo>
                  <a:lnTo>
                    <a:pt x="0" y="57"/>
                  </a:lnTo>
                  <a:lnTo>
                    <a:pt x="45" y="60"/>
                  </a:lnTo>
                  <a:lnTo>
                    <a:pt x="180" y="63"/>
                  </a:lnTo>
                  <a:lnTo>
                    <a:pt x="276" y="63"/>
                  </a:lnTo>
                  <a:lnTo>
                    <a:pt x="264" y="0"/>
                  </a:lnTo>
                  <a:lnTo>
                    <a:pt x="201" y="6"/>
                  </a:lnTo>
                  <a:cubicBezTo>
                    <a:pt x="180" y="7"/>
                    <a:pt x="161" y="6"/>
                    <a:pt x="138" y="6"/>
                  </a:cubicBezTo>
                  <a:cubicBezTo>
                    <a:pt x="115" y="6"/>
                    <a:pt x="81" y="4"/>
                    <a:pt x="60" y="3"/>
                  </a:cubicBezTo>
                  <a:cubicBezTo>
                    <a:pt x="39" y="2"/>
                    <a:pt x="9" y="0"/>
                    <a:pt x="9" y="0"/>
                  </a:cubicBezTo>
                  <a:close/>
                </a:path>
              </a:pathLst>
            </a:custGeom>
            <a:solidFill>
              <a:srgbClr val="EAEAEA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47" name="Line 15"/>
            <p:cNvSpPr>
              <a:spLocks noChangeShapeType="1"/>
            </p:cNvSpPr>
            <p:nvPr/>
          </p:nvSpPr>
          <p:spPr bwMode="auto">
            <a:xfrm>
              <a:off x="4784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48" name="Line 14"/>
            <p:cNvSpPr>
              <a:spLocks noChangeShapeType="1"/>
            </p:cNvSpPr>
            <p:nvPr/>
          </p:nvSpPr>
          <p:spPr bwMode="auto">
            <a:xfrm>
              <a:off x="4811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49" name="Line 13"/>
            <p:cNvSpPr>
              <a:spLocks noChangeShapeType="1"/>
            </p:cNvSpPr>
            <p:nvPr/>
          </p:nvSpPr>
          <p:spPr bwMode="auto">
            <a:xfrm>
              <a:off x="4838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50" name="Line 12"/>
            <p:cNvSpPr>
              <a:spLocks noChangeShapeType="1"/>
            </p:cNvSpPr>
            <p:nvPr/>
          </p:nvSpPr>
          <p:spPr bwMode="auto">
            <a:xfrm>
              <a:off x="4865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51" name="Line 11"/>
            <p:cNvSpPr>
              <a:spLocks noChangeShapeType="1"/>
            </p:cNvSpPr>
            <p:nvPr/>
          </p:nvSpPr>
          <p:spPr bwMode="auto">
            <a:xfrm>
              <a:off x="4893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52" name="Line 10"/>
            <p:cNvSpPr>
              <a:spLocks noChangeShapeType="1"/>
            </p:cNvSpPr>
            <p:nvPr/>
          </p:nvSpPr>
          <p:spPr bwMode="auto">
            <a:xfrm>
              <a:off x="4730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53" name="Line 9"/>
            <p:cNvSpPr>
              <a:spLocks noChangeShapeType="1"/>
            </p:cNvSpPr>
            <p:nvPr/>
          </p:nvSpPr>
          <p:spPr bwMode="auto">
            <a:xfrm>
              <a:off x="4757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54" name="Line 8"/>
            <p:cNvSpPr>
              <a:spLocks noChangeShapeType="1"/>
            </p:cNvSpPr>
            <p:nvPr/>
          </p:nvSpPr>
          <p:spPr bwMode="auto">
            <a:xfrm>
              <a:off x="4703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</p:grpSp>
      <p:sp>
        <p:nvSpPr>
          <p:cNvPr id="339" name="椭圆 338"/>
          <p:cNvSpPr/>
          <p:nvPr/>
        </p:nvSpPr>
        <p:spPr>
          <a:xfrm>
            <a:off x="9278672" y="2167292"/>
            <a:ext cx="1940314" cy="102272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华文仿宋" panose="02010600040101010101" pitchFamily="2" charset="-122"/>
            </a:endParaRPr>
          </a:p>
        </p:txBody>
      </p:sp>
      <p:cxnSp>
        <p:nvCxnSpPr>
          <p:cNvPr id="341" name="直接连接符 340"/>
          <p:cNvCxnSpPr>
            <a:stCxn id="339" idx="0"/>
            <a:endCxn id="342" idx="2"/>
          </p:cNvCxnSpPr>
          <p:nvPr/>
        </p:nvCxnSpPr>
        <p:spPr>
          <a:xfrm flipV="1">
            <a:off x="10248829" y="2088161"/>
            <a:ext cx="757283" cy="7913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2" name="TextBox 341"/>
          <p:cNvSpPr txBox="1"/>
          <p:nvPr/>
        </p:nvSpPr>
        <p:spPr>
          <a:xfrm>
            <a:off x="10644474" y="1780384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ea typeface="华文仿宋" panose="02010600040101010101" pitchFamily="2" charset="-122"/>
              </a:rPr>
              <a:t>望远镜</a:t>
            </a:r>
          </a:p>
        </p:txBody>
      </p:sp>
      <p:sp>
        <p:nvSpPr>
          <p:cNvPr id="343" name="Rectangle 425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 dirty="0">
              <a:ea typeface="华文仿宋" panose="02010600040101010101" pitchFamily="2" charset="-122"/>
            </a:endParaRPr>
          </a:p>
        </p:txBody>
      </p:sp>
      <p:sp>
        <p:nvSpPr>
          <p:cNvPr id="419" name="Rectangle 48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 dirty="0">
              <a:ea typeface="华文仿宋" panose="02010600040101010101" pitchFamily="2" charset="-122"/>
            </a:endParaRPr>
          </a:p>
        </p:txBody>
      </p:sp>
      <p:grpSp>
        <p:nvGrpSpPr>
          <p:cNvPr id="338" name="组合 337"/>
          <p:cNvGrpSpPr/>
          <p:nvPr/>
        </p:nvGrpSpPr>
        <p:grpSpPr>
          <a:xfrm>
            <a:off x="8186999" y="4621514"/>
            <a:ext cx="2099998" cy="1636764"/>
            <a:chOff x="5476721" y="4050064"/>
            <a:chExt cx="2099998" cy="1636764"/>
          </a:xfrm>
        </p:grpSpPr>
        <p:sp>
          <p:nvSpPr>
            <p:cNvPr id="340" name="Oval 51"/>
            <p:cNvSpPr>
              <a:spLocks noChangeAspect="1" noChangeArrowheads="1"/>
            </p:cNvSpPr>
            <p:nvPr/>
          </p:nvSpPr>
          <p:spPr bwMode="auto">
            <a:xfrm>
              <a:off x="6108321" y="4427392"/>
              <a:ext cx="1259656" cy="125943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grpSp>
          <p:nvGrpSpPr>
            <p:cNvPr id="344" name="组合 343"/>
            <p:cNvGrpSpPr/>
            <p:nvPr/>
          </p:nvGrpSpPr>
          <p:grpSpPr>
            <a:xfrm>
              <a:off x="5476721" y="4475971"/>
              <a:ext cx="1326777" cy="399898"/>
              <a:chOff x="5450345" y="4475971"/>
              <a:chExt cx="1326777" cy="399898"/>
            </a:xfrm>
          </p:grpSpPr>
          <p:grpSp>
            <p:nvGrpSpPr>
              <p:cNvPr id="359" name="组合 358"/>
              <p:cNvGrpSpPr/>
              <p:nvPr/>
            </p:nvGrpSpPr>
            <p:grpSpPr>
              <a:xfrm rot="7200000">
                <a:off x="5750255" y="4176061"/>
                <a:ext cx="90555" cy="690376"/>
                <a:chOff x="11656847" y="5323660"/>
                <a:chExt cx="90555" cy="690376"/>
              </a:xfrm>
            </p:grpSpPr>
            <p:sp>
              <p:nvSpPr>
                <p:cNvPr id="361" name="圆柱形 360"/>
                <p:cNvSpPr/>
                <p:nvPr/>
              </p:nvSpPr>
              <p:spPr>
                <a:xfrm>
                  <a:off x="11657402" y="5942036"/>
                  <a:ext cx="90000" cy="72000"/>
                </a:xfrm>
                <a:prstGeom prst="can">
                  <a:avLst/>
                </a:prstGeom>
                <a:pattFill prst="dkVert">
                  <a:fgClr>
                    <a:srgbClr val="777777"/>
                  </a:fgClr>
                  <a:bgClr>
                    <a:schemeClr val="bg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62" name="圆柱形 361"/>
                <p:cNvSpPr/>
                <p:nvPr/>
              </p:nvSpPr>
              <p:spPr>
                <a:xfrm>
                  <a:off x="11656847" y="5323660"/>
                  <a:ext cx="90000" cy="621643"/>
                </a:xfrm>
                <a:prstGeom prst="can">
                  <a:avLst/>
                </a:prstGeom>
                <a:solidFill>
                  <a:srgbClr val="777777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</p:grpSp>
          <p:cxnSp>
            <p:nvCxnSpPr>
              <p:cNvPr id="360" name="直接连接符 359"/>
              <p:cNvCxnSpPr/>
              <p:nvPr/>
            </p:nvCxnSpPr>
            <p:spPr>
              <a:xfrm rot="7200000">
                <a:off x="6417122" y="4515869"/>
                <a:ext cx="0" cy="720000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5" name="组合 344"/>
            <p:cNvGrpSpPr/>
            <p:nvPr/>
          </p:nvGrpSpPr>
          <p:grpSpPr>
            <a:xfrm rot="72000000">
              <a:off x="6713381" y="4513504"/>
              <a:ext cx="1326777" cy="399898"/>
              <a:chOff x="5450345" y="4475971"/>
              <a:chExt cx="1326777" cy="399898"/>
            </a:xfrm>
          </p:grpSpPr>
          <p:grpSp>
            <p:nvGrpSpPr>
              <p:cNvPr id="355" name="组合 354"/>
              <p:cNvGrpSpPr/>
              <p:nvPr/>
            </p:nvGrpSpPr>
            <p:grpSpPr>
              <a:xfrm rot="7200000">
                <a:off x="5750255" y="4176061"/>
                <a:ext cx="90555" cy="690376"/>
                <a:chOff x="11656847" y="5323660"/>
                <a:chExt cx="90555" cy="690376"/>
              </a:xfrm>
            </p:grpSpPr>
            <p:sp>
              <p:nvSpPr>
                <p:cNvPr id="357" name="圆柱形 356"/>
                <p:cNvSpPr/>
                <p:nvPr/>
              </p:nvSpPr>
              <p:spPr>
                <a:xfrm>
                  <a:off x="11657402" y="5942036"/>
                  <a:ext cx="90000" cy="72000"/>
                </a:xfrm>
                <a:prstGeom prst="can">
                  <a:avLst/>
                </a:prstGeom>
                <a:pattFill prst="dkVert">
                  <a:fgClr>
                    <a:srgbClr val="777777"/>
                  </a:fgClr>
                  <a:bgClr>
                    <a:schemeClr val="bg1"/>
                  </a:bgClr>
                </a:patt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58" name="圆柱形 357"/>
                <p:cNvSpPr/>
                <p:nvPr/>
              </p:nvSpPr>
              <p:spPr>
                <a:xfrm>
                  <a:off x="11656847" y="5323660"/>
                  <a:ext cx="90000" cy="621643"/>
                </a:xfrm>
                <a:prstGeom prst="can">
                  <a:avLst/>
                </a:prstGeom>
                <a:solidFill>
                  <a:srgbClr val="777777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</p:grpSp>
          <p:cxnSp>
            <p:nvCxnSpPr>
              <p:cNvPr id="356" name="直接连接符 355"/>
              <p:cNvCxnSpPr/>
              <p:nvPr/>
            </p:nvCxnSpPr>
            <p:spPr>
              <a:xfrm rot="7200000">
                <a:off x="6417122" y="4515869"/>
                <a:ext cx="0" cy="720000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6" name="等腰三角形 345"/>
            <p:cNvSpPr/>
            <p:nvPr/>
          </p:nvSpPr>
          <p:spPr>
            <a:xfrm>
              <a:off x="6311189" y="4554210"/>
              <a:ext cx="875494" cy="754736"/>
            </a:xfrm>
            <a:prstGeom prst="triangle">
              <a:avLst/>
            </a:prstGeom>
            <a:solidFill>
              <a:schemeClr val="accent1"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347" name="Arc 440"/>
            <p:cNvSpPr>
              <a:spLocks noChangeAspect="1"/>
            </p:cNvSpPr>
            <p:nvPr/>
          </p:nvSpPr>
          <p:spPr bwMode="auto">
            <a:xfrm rot="2744025" flipH="1">
              <a:off x="6693187" y="4966795"/>
              <a:ext cx="89922" cy="8993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8" name="TextBox 347"/>
                <p:cNvSpPr txBox="1"/>
                <p:nvPr/>
              </p:nvSpPr>
              <p:spPr>
                <a:xfrm>
                  <a:off x="6588147" y="4598170"/>
                  <a:ext cx="317586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zh-CN" altLang="en-US" sz="1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𝛼</m:t>
                        </m:r>
                      </m:oMath>
                    </m:oMathPara>
                  </a14:m>
                  <a:endParaRPr lang="zh-CN" altLang="en-US" sz="12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48" name="TextBox 3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88147" y="4598170"/>
                  <a:ext cx="317586" cy="276999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9" name="TextBox 348"/>
                <p:cNvSpPr txBox="1"/>
                <p:nvPr/>
              </p:nvSpPr>
              <p:spPr>
                <a:xfrm>
                  <a:off x="6583061" y="4760729"/>
                  <a:ext cx="32906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zh-CN" altLang="en-US" sz="1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𝜙</m:t>
                        </m:r>
                      </m:oMath>
                    </m:oMathPara>
                  </a14:m>
                  <a:endParaRPr lang="zh-CN" altLang="en-US" sz="12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49" name="TextBox 3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83061" y="4760729"/>
                  <a:ext cx="329064" cy="276999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4444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50" name="Arc 440"/>
            <p:cNvSpPr>
              <a:spLocks noChangeAspect="1"/>
            </p:cNvSpPr>
            <p:nvPr/>
          </p:nvSpPr>
          <p:spPr bwMode="auto">
            <a:xfrm rot="18855975" flipH="1" flipV="1">
              <a:off x="6704915" y="4618051"/>
              <a:ext cx="89922" cy="8993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1" name="TextBox 350"/>
                <p:cNvSpPr txBox="1"/>
                <p:nvPr/>
              </p:nvSpPr>
              <p:spPr>
                <a:xfrm>
                  <a:off x="6078398" y="5211319"/>
                  <a:ext cx="32906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1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𝐵</m:t>
                        </m:r>
                      </m:oMath>
                    </m:oMathPara>
                  </a14:m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51" name="TextBox 3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78398" y="5211319"/>
                  <a:ext cx="329064" cy="276999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2" name="TextBox 351"/>
                <p:cNvSpPr txBox="1"/>
                <p:nvPr/>
              </p:nvSpPr>
              <p:spPr>
                <a:xfrm>
                  <a:off x="7051914" y="5217592"/>
                  <a:ext cx="32906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1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𝐶</m:t>
                        </m:r>
                      </m:oMath>
                    </m:oMathPara>
                  </a14:m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52" name="TextBox 3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51914" y="5217592"/>
                  <a:ext cx="329064" cy="276999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3" name="TextBox 352"/>
                <p:cNvSpPr txBox="1"/>
                <p:nvPr/>
              </p:nvSpPr>
              <p:spPr>
                <a:xfrm>
                  <a:off x="6586296" y="4346939"/>
                  <a:ext cx="32906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1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</m:t>
                        </m:r>
                      </m:oMath>
                    </m:oMathPara>
                  </a14:m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53" name="TextBox 3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86296" y="4346939"/>
                  <a:ext cx="329064" cy="276999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54" name="矩形 353"/>
            <p:cNvSpPr/>
            <p:nvPr/>
          </p:nvSpPr>
          <p:spPr>
            <a:xfrm>
              <a:off x="6311189" y="5317738"/>
              <a:ext cx="875494" cy="4714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73542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四、实验原理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望远镜与三棱镜侧面垂直的判断依据是</a:t>
            </a:r>
            <a:r>
              <a:rPr lang="zh-CN" altLang="en-US" sz="1800" b="1" dirty="0">
                <a:solidFill>
                  <a:srgbClr val="FF0000"/>
                </a:solidFill>
              </a:rPr>
              <a:t>自准原理</a:t>
            </a:r>
            <a:r>
              <a:rPr lang="zh-CN" altLang="en-US" sz="1800" dirty="0">
                <a:solidFill>
                  <a:schemeClr val="tx1"/>
                </a:solidFill>
              </a:rPr>
              <a:t>。该原理运用光学成像规律，在望远镜上安装有小灯和直角棱镜，直角棱镜紧贴分划板一侧有一透光十字，可被小灯的光经斜面反射后照亮，如右图所示。透过十字的光经三棱镜光学面反射，返回至望远镜成像成一绿色十字。</a:t>
            </a:r>
            <a:r>
              <a:rPr lang="zh-CN" altLang="en-US" sz="1800" b="1" dirty="0">
                <a:solidFill>
                  <a:srgbClr val="7030A0"/>
                </a:solidFill>
              </a:rPr>
              <a:t>当物和反射像在同一平面上，且沿光轴对称分布时，望远镜达到自准，望远镜光轴与三棱镜光学面成垂直关系。</a:t>
            </a:r>
            <a:endParaRPr lang="en-US" altLang="zh-CN" sz="1800" b="1" dirty="0">
              <a:solidFill>
                <a:srgbClr val="7030A0"/>
              </a:solidFill>
            </a:endParaRPr>
          </a:p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另外，</a:t>
            </a:r>
            <a:r>
              <a:rPr lang="zh-CN" altLang="en-US" sz="1800" b="1" dirty="0">
                <a:solidFill>
                  <a:srgbClr val="002060"/>
                </a:solidFill>
              </a:rPr>
              <a:t>处于自准状态的望远镜，能够将平行光会聚成像在分划板平面上</a:t>
            </a:r>
            <a:r>
              <a:rPr lang="zh-CN" altLang="en-US" sz="1800" dirty="0">
                <a:solidFill>
                  <a:schemeClr val="tx1"/>
                </a:solidFill>
              </a:rPr>
              <a:t>。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endParaRPr lang="zh-CN" altLang="en-US" sz="1800" dirty="0">
              <a:solidFill>
                <a:schemeClr val="tx1"/>
              </a:solidFill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6747798" y="2505017"/>
            <a:ext cx="4806950" cy="2216575"/>
            <a:chOff x="6457958" y="4157543"/>
            <a:chExt cx="4806950" cy="2216575"/>
          </a:xfrm>
        </p:grpSpPr>
        <p:sp>
          <p:nvSpPr>
            <p:cNvPr id="6" name="Line 424"/>
            <p:cNvSpPr>
              <a:spLocks noChangeShapeType="1"/>
            </p:cNvSpPr>
            <p:nvPr/>
          </p:nvSpPr>
          <p:spPr bwMode="auto">
            <a:xfrm>
              <a:off x="6522085" y="5060274"/>
              <a:ext cx="219046" cy="2190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7" name="Text Box 423"/>
            <p:cNvSpPr txBox="1">
              <a:spLocks noChangeArrowheads="1"/>
            </p:cNvSpPr>
            <p:nvPr/>
          </p:nvSpPr>
          <p:spPr bwMode="auto">
            <a:xfrm>
              <a:off x="6655416" y="5184066"/>
              <a:ext cx="1008563" cy="285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华文仿宋" panose="02010600040101010101" pitchFamily="2" charset="-122"/>
                  <a:cs typeface="宋体" pitchFamily="2" charset="-122"/>
                </a:rPr>
                <a:t>三棱镜光学面</a:t>
              </a:r>
              <a:endParaRPr kumimoji="0" lang="zh-CN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华文仿宋" panose="02010600040101010101" pitchFamily="2" charset="-122"/>
                <a:cs typeface="宋体" pitchFamily="2" charset="-122"/>
              </a:endParaRPr>
            </a:p>
          </p:txBody>
        </p:sp>
        <p:sp>
          <p:nvSpPr>
            <p:cNvPr id="8" name="Rectangle 422"/>
            <p:cNvSpPr>
              <a:spLocks noChangeArrowheads="1"/>
            </p:cNvSpPr>
            <p:nvPr/>
          </p:nvSpPr>
          <p:spPr bwMode="auto">
            <a:xfrm>
              <a:off x="6779226" y="4568914"/>
              <a:ext cx="133332" cy="398039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9" name="Rectangle 421"/>
            <p:cNvSpPr>
              <a:spLocks noChangeAspect="1" noChangeArrowheads="1"/>
            </p:cNvSpPr>
            <p:nvPr/>
          </p:nvSpPr>
          <p:spPr bwMode="auto">
            <a:xfrm>
              <a:off x="8795084" y="4956161"/>
              <a:ext cx="323807" cy="5827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0" name="Rectangle 420" descr="浅色横线"/>
            <p:cNvSpPr>
              <a:spLocks noChangeAspect="1" noChangeArrowheads="1"/>
            </p:cNvSpPr>
            <p:nvPr/>
          </p:nvSpPr>
          <p:spPr bwMode="auto">
            <a:xfrm>
              <a:off x="9264922" y="4556217"/>
              <a:ext cx="226665" cy="405023"/>
            </a:xfrm>
            <a:prstGeom prst="rect">
              <a:avLst/>
            </a:prstGeom>
            <a:pattFill prst="ltHorz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1" name="AutoShape 419"/>
            <p:cNvSpPr>
              <a:spLocks noChangeAspect="1" noChangeArrowheads="1"/>
            </p:cNvSpPr>
            <p:nvPr/>
          </p:nvSpPr>
          <p:spPr bwMode="auto">
            <a:xfrm rot="5400000">
              <a:off x="9005269" y="4700316"/>
              <a:ext cx="406927" cy="114920"/>
            </a:xfrm>
            <a:custGeom>
              <a:avLst/>
              <a:gdLst>
                <a:gd name="G0" fmla="+- 3275 0 0"/>
                <a:gd name="G1" fmla="+- 21600 0 3275"/>
                <a:gd name="G2" fmla="*/ 3275 1 2"/>
                <a:gd name="G3" fmla="+- 21600 0 G2"/>
                <a:gd name="G4" fmla="+/ 3275 21600 2"/>
                <a:gd name="G5" fmla="+/ G1 0 2"/>
                <a:gd name="G6" fmla="*/ 21600 21600 3275"/>
                <a:gd name="G7" fmla="*/ G6 1 2"/>
                <a:gd name="G8" fmla="+- 21600 0 G7"/>
                <a:gd name="G9" fmla="*/ 21600 1 2"/>
                <a:gd name="G10" fmla="+- 3275 0 G9"/>
                <a:gd name="G11" fmla="?: G10 G8 0"/>
                <a:gd name="G12" fmla="?: G10 G7 21600"/>
                <a:gd name="T0" fmla="*/ 19962 w 21600"/>
                <a:gd name="T1" fmla="*/ 10800 h 21600"/>
                <a:gd name="T2" fmla="*/ 10800 w 21600"/>
                <a:gd name="T3" fmla="*/ 21600 h 21600"/>
                <a:gd name="T4" fmla="*/ 1638 w 21600"/>
                <a:gd name="T5" fmla="*/ 10800 h 21600"/>
                <a:gd name="T6" fmla="*/ 10800 w 21600"/>
                <a:gd name="T7" fmla="*/ 0 h 21600"/>
                <a:gd name="T8" fmla="*/ 3438 w 21600"/>
                <a:gd name="T9" fmla="*/ 3438 h 21600"/>
                <a:gd name="T10" fmla="*/ 18162 w 21600"/>
                <a:gd name="T11" fmla="*/ 1816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3275" y="21600"/>
                  </a:lnTo>
                  <a:lnTo>
                    <a:pt x="18325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2" name="Rectangle 418"/>
            <p:cNvSpPr>
              <a:spLocks noChangeAspect="1" noChangeArrowheads="1"/>
            </p:cNvSpPr>
            <p:nvPr/>
          </p:nvSpPr>
          <p:spPr bwMode="auto">
            <a:xfrm>
              <a:off x="8762704" y="4536537"/>
              <a:ext cx="388569" cy="4456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3" name="AutoShape 417"/>
            <p:cNvSpPr>
              <a:spLocks noChangeAspect="1" noChangeArrowheads="1"/>
            </p:cNvSpPr>
            <p:nvPr/>
          </p:nvSpPr>
          <p:spPr bwMode="auto">
            <a:xfrm rot="5400000">
              <a:off x="8759555" y="5504634"/>
              <a:ext cx="396135" cy="318728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4" name="Rectangle 416" descr="浅色竖线"/>
            <p:cNvSpPr>
              <a:spLocks noChangeAspect="1" noChangeArrowheads="1"/>
            </p:cNvSpPr>
            <p:nvPr/>
          </p:nvSpPr>
          <p:spPr bwMode="auto">
            <a:xfrm>
              <a:off x="8778576" y="5457043"/>
              <a:ext cx="364442" cy="186006"/>
            </a:xfrm>
            <a:prstGeom prst="rect">
              <a:avLst/>
            </a:prstGeom>
            <a:pattFill prst="ltVert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5" name="Rectangle 415"/>
            <p:cNvSpPr>
              <a:spLocks noChangeAspect="1" noChangeArrowheads="1"/>
            </p:cNvSpPr>
            <p:nvPr/>
          </p:nvSpPr>
          <p:spPr bwMode="auto">
            <a:xfrm>
              <a:off x="8608419" y="4585420"/>
              <a:ext cx="154285" cy="3643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6" name="Rectangle 414"/>
            <p:cNvSpPr>
              <a:spLocks noChangeAspect="1" noChangeArrowheads="1"/>
            </p:cNvSpPr>
            <p:nvPr/>
          </p:nvSpPr>
          <p:spPr bwMode="auto">
            <a:xfrm>
              <a:off x="8527785" y="4568914"/>
              <a:ext cx="80634" cy="3891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7" name="Line 413"/>
            <p:cNvSpPr>
              <a:spLocks noChangeAspect="1" noChangeShapeType="1"/>
            </p:cNvSpPr>
            <p:nvPr/>
          </p:nvSpPr>
          <p:spPr bwMode="auto">
            <a:xfrm flipH="1">
              <a:off x="7482713" y="4568914"/>
              <a:ext cx="5142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8" name="Line 412"/>
            <p:cNvSpPr>
              <a:spLocks noChangeAspect="1" noChangeShapeType="1"/>
            </p:cNvSpPr>
            <p:nvPr/>
          </p:nvSpPr>
          <p:spPr bwMode="auto">
            <a:xfrm flipH="1">
              <a:off x="7522712" y="4965684"/>
              <a:ext cx="45840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9" name="Rectangle 411"/>
            <p:cNvSpPr>
              <a:spLocks noChangeAspect="1" noChangeArrowheads="1"/>
            </p:cNvSpPr>
            <p:nvPr/>
          </p:nvSpPr>
          <p:spPr bwMode="auto">
            <a:xfrm>
              <a:off x="8300485" y="4617796"/>
              <a:ext cx="227300" cy="29964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20" name="Rectangle 410"/>
            <p:cNvSpPr>
              <a:spLocks noChangeAspect="1" noChangeArrowheads="1"/>
            </p:cNvSpPr>
            <p:nvPr/>
          </p:nvSpPr>
          <p:spPr bwMode="auto">
            <a:xfrm>
              <a:off x="8146835" y="4568914"/>
              <a:ext cx="153650" cy="3967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21" name="Rectangle 409"/>
            <p:cNvSpPr>
              <a:spLocks noChangeAspect="1" noChangeArrowheads="1"/>
            </p:cNvSpPr>
            <p:nvPr/>
          </p:nvSpPr>
          <p:spPr bwMode="auto">
            <a:xfrm>
              <a:off x="7984931" y="4536537"/>
              <a:ext cx="170158" cy="4539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grpSp>
          <p:nvGrpSpPr>
            <p:cNvPr id="22" name="Group 406"/>
            <p:cNvGrpSpPr>
              <a:grpSpLocks noChangeAspect="1"/>
            </p:cNvGrpSpPr>
            <p:nvPr/>
          </p:nvGrpSpPr>
          <p:grpSpPr bwMode="auto">
            <a:xfrm>
              <a:off x="8920798" y="5351026"/>
              <a:ext cx="77460" cy="105382"/>
              <a:chOff x="7073" y="3389"/>
              <a:chExt cx="143" cy="195"/>
            </a:xfrm>
          </p:grpSpPr>
          <p:sp>
            <p:nvSpPr>
              <p:cNvPr id="72" name="AutoShape 408"/>
              <p:cNvSpPr>
                <a:spLocks noChangeAspect="1" noChangeArrowheads="1"/>
              </p:cNvSpPr>
              <p:nvPr/>
            </p:nvSpPr>
            <p:spPr bwMode="auto">
              <a:xfrm rot="-5400000">
                <a:off x="7047" y="3415"/>
                <a:ext cx="195" cy="143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  <p:sp>
            <p:nvSpPr>
              <p:cNvPr id="73" name="Freeform 407"/>
              <p:cNvSpPr>
                <a:spLocks noChangeAspect="1"/>
              </p:cNvSpPr>
              <p:nvPr/>
            </p:nvSpPr>
            <p:spPr bwMode="auto">
              <a:xfrm>
                <a:off x="7123" y="3473"/>
                <a:ext cx="49" cy="103"/>
              </a:xfrm>
              <a:custGeom>
                <a:avLst/>
                <a:gdLst>
                  <a:gd name="T0" fmla="*/ 8 w 49"/>
                  <a:gd name="T1" fmla="*/ 103 h 103"/>
                  <a:gd name="T2" fmla="*/ 8 w 49"/>
                  <a:gd name="T3" fmla="*/ 46 h 103"/>
                  <a:gd name="T4" fmla="*/ 2 w 49"/>
                  <a:gd name="T5" fmla="*/ 10 h 103"/>
                  <a:gd name="T6" fmla="*/ 23 w 49"/>
                  <a:gd name="T7" fmla="*/ 1 h 103"/>
                  <a:gd name="T8" fmla="*/ 47 w 49"/>
                  <a:gd name="T9" fmla="*/ 7 h 103"/>
                  <a:gd name="T10" fmla="*/ 38 w 49"/>
                  <a:gd name="T11" fmla="*/ 46 h 103"/>
                  <a:gd name="T12" fmla="*/ 38 w 49"/>
                  <a:gd name="T13" fmla="*/ 103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" h="103">
                    <a:moveTo>
                      <a:pt x="8" y="103"/>
                    </a:moveTo>
                    <a:cubicBezTo>
                      <a:pt x="8" y="94"/>
                      <a:pt x="9" y="61"/>
                      <a:pt x="8" y="46"/>
                    </a:cubicBezTo>
                    <a:cubicBezTo>
                      <a:pt x="7" y="31"/>
                      <a:pt x="0" y="17"/>
                      <a:pt x="2" y="10"/>
                    </a:cubicBezTo>
                    <a:cubicBezTo>
                      <a:pt x="4" y="3"/>
                      <a:pt x="16" y="1"/>
                      <a:pt x="23" y="1"/>
                    </a:cubicBezTo>
                    <a:cubicBezTo>
                      <a:pt x="30" y="1"/>
                      <a:pt x="45" y="0"/>
                      <a:pt x="47" y="7"/>
                    </a:cubicBezTo>
                    <a:cubicBezTo>
                      <a:pt x="49" y="14"/>
                      <a:pt x="39" y="30"/>
                      <a:pt x="38" y="46"/>
                    </a:cubicBezTo>
                    <a:cubicBezTo>
                      <a:pt x="37" y="62"/>
                      <a:pt x="38" y="91"/>
                      <a:pt x="38" y="103"/>
                    </a:cubicBezTo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</p:grpSp>
        <p:sp>
          <p:nvSpPr>
            <p:cNvPr id="23" name="Line 405"/>
            <p:cNvSpPr>
              <a:spLocks noChangeAspect="1" noChangeShapeType="1"/>
            </p:cNvSpPr>
            <p:nvPr/>
          </p:nvSpPr>
          <p:spPr bwMode="auto">
            <a:xfrm>
              <a:off x="8884607" y="4542251"/>
              <a:ext cx="0" cy="435494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24" name="AutoShape 404"/>
            <p:cNvSpPr>
              <a:spLocks noChangeAspect="1" noChangeArrowheads="1"/>
            </p:cNvSpPr>
            <p:nvPr/>
          </p:nvSpPr>
          <p:spPr bwMode="auto">
            <a:xfrm>
              <a:off x="8909369" y="4836178"/>
              <a:ext cx="137777" cy="137758"/>
            </a:xfrm>
            <a:prstGeom prst="rtTriangl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25" name="Freeform 403"/>
            <p:cNvSpPr>
              <a:spLocks noChangeAspect="1"/>
            </p:cNvSpPr>
            <p:nvPr/>
          </p:nvSpPr>
          <p:spPr bwMode="auto">
            <a:xfrm rot="16182924">
              <a:off x="8901758" y="5120580"/>
              <a:ext cx="122523" cy="45714"/>
            </a:xfrm>
            <a:custGeom>
              <a:avLst/>
              <a:gdLst>
                <a:gd name="T0" fmla="*/ 0 w 837"/>
                <a:gd name="T1" fmla="*/ 195 h 195"/>
                <a:gd name="T2" fmla="*/ 9 w 837"/>
                <a:gd name="T3" fmla="*/ 190 h 195"/>
                <a:gd name="T4" fmla="*/ 16 w 837"/>
                <a:gd name="T5" fmla="*/ 186 h 195"/>
                <a:gd name="T6" fmla="*/ 24 w 837"/>
                <a:gd name="T7" fmla="*/ 182 h 195"/>
                <a:gd name="T8" fmla="*/ 31 w 837"/>
                <a:gd name="T9" fmla="*/ 177 h 195"/>
                <a:gd name="T10" fmla="*/ 37 w 837"/>
                <a:gd name="T11" fmla="*/ 172 h 195"/>
                <a:gd name="T12" fmla="*/ 44 w 837"/>
                <a:gd name="T13" fmla="*/ 168 h 195"/>
                <a:gd name="T14" fmla="*/ 49 w 837"/>
                <a:gd name="T15" fmla="*/ 163 h 195"/>
                <a:gd name="T16" fmla="*/ 55 w 837"/>
                <a:gd name="T17" fmla="*/ 158 h 195"/>
                <a:gd name="T18" fmla="*/ 60 w 837"/>
                <a:gd name="T19" fmla="*/ 153 h 195"/>
                <a:gd name="T20" fmla="*/ 65 w 837"/>
                <a:gd name="T21" fmla="*/ 150 h 195"/>
                <a:gd name="T22" fmla="*/ 69 w 837"/>
                <a:gd name="T23" fmla="*/ 145 h 195"/>
                <a:gd name="T24" fmla="*/ 73 w 837"/>
                <a:gd name="T25" fmla="*/ 140 h 195"/>
                <a:gd name="T26" fmla="*/ 76 w 837"/>
                <a:gd name="T27" fmla="*/ 135 h 195"/>
                <a:gd name="T28" fmla="*/ 80 w 837"/>
                <a:gd name="T29" fmla="*/ 131 h 195"/>
                <a:gd name="T30" fmla="*/ 82 w 837"/>
                <a:gd name="T31" fmla="*/ 126 h 195"/>
                <a:gd name="T32" fmla="*/ 85 w 837"/>
                <a:gd name="T33" fmla="*/ 122 h 195"/>
                <a:gd name="T34" fmla="*/ 86 w 837"/>
                <a:gd name="T35" fmla="*/ 117 h 195"/>
                <a:gd name="T36" fmla="*/ 89 w 837"/>
                <a:gd name="T37" fmla="*/ 113 h 195"/>
                <a:gd name="T38" fmla="*/ 89 w 837"/>
                <a:gd name="T39" fmla="*/ 108 h 195"/>
                <a:gd name="T40" fmla="*/ 90 w 837"/>
                <a:gd name="T41" fmla="*/ 103 h 195"/>
                <a:gd name="T42" fmla="*/ 90 w 837"/>
                <a:gd name="T43" fmla="*/ 99 h 195"/>
                <a:gd name="T44" fmla="*/ 90 w 837"/>
                <a:gd name="T45" fmla="*/ 95 h 195"/>
                <a:gd name="T46" fmla="*/ 90 w 837"/>
                <a:gd name="T47" fmla="*/ 90 h 195"/>
                <a:gd name="T48" fmla="*/ 89 w 837"/>
                <a:gd name="T49" fmla="*/ 85 h 195"/>
                <a:gd name="T50" fmla="*/ 87 w 837"/>
                <a:gd name="T51" fmla="*/ 81 h 195"/>
                <a:gd name="T52" fmla="*/ 86 w 837"/>
                <a:gd name="T53" fmla="*/ 76 h 195"/>
                <a:gd name="T54" fmla="*/ 84 w 837"/>
                <a:gd name="T55" fmla="*/ 71 h 195"/>
                <a:gd name="T56" fmla="*/ 81 w 837"/>
                <a:gd name="T57" fmla="*/ 66 h 195"/>
                <a:gd name="T58" fmla="*/ 79 w 837"/>
                <a:gd name="T59" fmla="*/ 63 h 195"/>
                <a:gd name="T60" fmla="*/ 75 w 837"/>
                <a:gd name="T61" fmla="*/ 58 h 195"/>
                <a:gd name="T62" fmla="*/ 71 w 837"/>
                <a:gd name="T63" fmla="*/ 53 h 195"/>
                <a:gd name="T64" fmla="*/ 68 w 837"/>
                <a:gd name="T65" fmla="*/ 48 h 195"/>
                <a:gd name="T66" fmla="*/ 63 w 837"/>
                <a:gd name="T67" fmla="*/ 44 h 195"/>
                <a:gd name="T68" fmla="*/ 59 w 837"/>
                <a:gd name="T69" fmla="*/ 39 h 195"/>
                <a:gd name="T70" fmla="*/ 53 w 837"/>
                <a:gd name="T71" fmla="*/ 35 h 195"/>
                <a:gd name="T72" fmla="*/ 48 w 837"/>
                <a:gd name="T73" fmla="*/ 30 h 195"/>
                <a:gd name="T74" fmla="*/ 42 w 837"/>
                <a:gd name="T75" fmla="*/ 26 h 195"/>
                <a:gd name="T76" fmla="*/ 36 w 837"/>
                <a:gd name="T77" fmla="*/ 21 h 195"/>
                <a:gd name="T78" fmla="*/ 29 w 837"/>
                <a:gd name="T79" fmla="*/ 16 h 195"/>
                <a:gd name="T80" fmla="*/ 21 w 837"/>
                <a:gd name="T81" fmla="*/ 11 h 195"/>
                <a:gd name="T82" fmla="*/ 14 w 837"/>
                <a:gd name="T83" fmla="*/ 8 h 195"/>
                <a:gd name="T84" fmla="*/ 6 w 837"/>
                <a:gd name="T85" fmla="*/ 3 h 195"/>
                <a:gd name="T86" fmla="*/ 837 w 837"/>
                <a:gd name="T87" fmla="*/ 97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37" h="195">
                  <a:moveTo>
                    <a:pt x="837" y="97"/>
                  </a:moveTo>
                  <a:lnTo>
                    <a:pt x="0" y="195"/>
                  </a:lnTo>
                  <a:lnTo>
                    <a:pt x="3" y="194"/>
                  </a:lnTo>
                  <a:lnTo>
                    <a:pt x="6" y="193"/>
                  </a:lnTo>
                  <a:lnTo>
                    <a:pt x="9" y="190"/>
                  </a:lnTo>
                  <a:lnTo>
                    <a:pt x="11" y="189"/>
                  </a:lnTo>
                  <a:lnTo>
                    <a:pt x="14" y="188"/>
                  </a:lnTo>
                  <a:lnTo>
                    <a:pt x="16" y="186"/>
                  </a:lnTo>
                  <a:lnTo>
                    <a:pt x="19" y="184"/>
                  </a:lnTo>
                  <a:lnTo>
                    <a:pt x="21" y="183"/>
                  </a:lnTo>
                  <a:lnTo>
                    <a:pt x="24" y="182"/>
                  </a:lnTo>
                  <a:lnTo>
                    <a:pt x="26" y="180"/>
                  </a:lnTo>
                  <a:lnTo>
                    <a:pt x="29" y="178"/>
                  </a:lnTo>
                  <a:lnTo>
                    <a:pt x="31" y="177"/>
                  </a:lnTo>
                  <a:lnTo>
                    <a:pt x="33" y="175"/>
                  </a:lnTo>
                  <a:lnTo>
                    <a:pt x="36" y="174"/>
                  </a:lnTo>
                  <a:lnTo>
                    <a:pt x="37" y="172"/>
                  </a:lnTo>
                  <a:lnTo>
                    <a:pt x="40" y="171"/>
                  </a:lnTo>
                  <a:lnTo>
                    <a:pt x="42" y="169"/>
                  </a:lnTo>
                  <a:lnTo>
                    <a:pt x="44" y="168"/>
                  </a:lnTo>
                  <a:lnTo>
                    <a:pt x="46" y="166"/>
                  </a:lnTo>
                  <a:lnTo>
                    <a:pt x="48" y="164"/>
                  </a:lnTo>
                  <a:lnTo>
                    <a:pt x="49" y="163"/>
                  </a:lnTo>
                  <a:lnTo>
                    <a:pt x="52" y="162"/>
                  </a:lnTo>
                  <a:lnTo>
                    <a:pt x="53" y="159"/>
                  </a:lnTo>
                  <a:lnTo>
                    <a:pt x="55" y="158"/>
                  </a:lnTo>
                  <a:lnTo>
                    <a:pt x="57" y="157"/>
                  </a:lnTo>
                  <a:lnTo>
                    <a:pt x="59" y="156"/>
                  </a:lnTo>
                  <a:lnTo>
                    <a:pt x="60" y="153"/>
                  </a:lnTo>
                  <a:lnTo>
                    <a:pt x="62" y="152"/>
                  </a:lnTo>
                  <a:lnTo>
                    <a:pt x="63" y="151"/>
                  </a:lnTo>
                  <a:lnTo>
                    <a:pt x="65" y="150"/>
                  </a:lnTo>
                  <a:lnTo>
                    <a:pt x="67" y="147"/>
                  </a:lnTo>
                  <a:lnTo>
                    <a:pt x="68" y="146"/>
                  </a:lnTo>
                  <a:lnTo>
                    <a:pt x="69" y="145"/>
                  </a:lnTo>
                  <a:lnTo>
                    <a:pt x="70" y="144"/>
                  </a:lnTo>
                  <a:lnTo>
                    <a:pt x="71" y="141"/>
                  </a:lnTo>
                  <a:lnTo>
                    <a:pt x="73" y="140"/>
                  </a:lnTo>
                  <a:lnTo>
                    <a:pt x="74" y="139"/>
                  </a:lnTo>
                  <a:lnTo>
                    <a:pt x="75" y="137"/>
                  </a:lnTo>
                  <a:lnTo>
                    <a:pt x="76" y="135"/>
                  </a:lnTo>
                  <a:lnTo>
                    <a:pt x="78" y="134"/>
                  </a:lnTo>
                  <a:lnTo>
                    <a:pt x="79" y="133"/>
                  </a:lnTo>
                  <a:lnTo>
                    <a:pt x="80" y="131"/>
                  </a:lnTo>
                  <a:lnTo>
                    <a:pt x="80" y="129"/>
                  </a:lnTo>
                  <a:lnTo>
                    <a:pt x="81" y="128"/>
                  </a:lnTo>
                  <a:lnTo>
                    <a:pt x="82" y="126"/>
                  </a:lnTo>
                  <a:lnTo>
                    <a:pt x="84" y="125"/>
                  </a:lnTo>
                  <a:lnTo>
                    <a:pt x="84" y="123"/>
                  </a:lnTo>
                  <a:lnTo>
                    <a:pt x="85" y="122"/>
                  </a:lnTo>
                  <a:lnTo>
                    <a:pt x="85" y="120"/>
                  </a:lnTo>
                  <a:lnTo>
                    <a:pt x="86" y="119"/>
                  </a:lnTo>
                  <a:lnTo>
                    <a:pt x="86" y="117"/>
                  </a:lnTo>
                  <a:lnTo>
                    <a:pt x="87" y="115"/>
                  </a:lnTo>
                  <a:lnTo>
                    <a:pt x="87" y="114"/>
                  </a:lnTo>
                  <a:lnTo>
                    <a:pt x="89" y="113"/>
                  </a:lnTo>
                  <a:lnTo>
                    <a:pt x="89" y="111"/>
                  </a:lnTo>
                  <a:lnTo>
                    <a:pt x="89" y="109"/>
                  </a:lnTo>
                  <a:lnTo>
                    <a:pt x="89" y="108"/>
                  </a:lnTo>
                  <a:lnTo>
                    <a:pt x="90" y="107"/>
                  </a:lnTo>
                  <a:lnTo>
                    <a:pt x="90" y="104"/>
                  </a:lnTo>
                  <a:lnTo>
                    <a:pt x="90" y="103"/>
                  </a:lnTo>
                  <a:lnTo>
                    <a:pt x="90" y="102"/>
                  </a:lnTo>
                  <a:lnTo>
                    <a:pt x="90" y="101"/>
                  </a:lnTo>
                  <a:lnTo>
                    <a:pt x="90" y="99"/>
                  </a:lnTo>
                  <a:lnTo>
                    <a:pt x="90" y="97"/>
                  </a:lnTo>
                  <a:lnTo>
                    <a:pt x="90" y="96"/>
                  </a:lnTo>
                  <a:lnTo>
                    <a:pt x="90" y="95"/>
                  </a:lnTo>
                  <a:lnTo>
                    <a:pt x="90" y="93"/>
                  </a:lnTo>
                  <a:lnTo>
                    <a:pt x="90" y="91"/>
                  </a:lnTo>
                  <a:lnTo>
                    <a:pt x="90" y="90"/>
                  </a:lnTo>
                  <a:lnTo>
                    <a:pt x="90" y="88"/>
                  </a:lnTo>
                  <a:lnTo>
                    <a:pt x="89" y="87"/>
                  </a:lnTo>
                  <a:lnTo>
                    <a:pt x="89" y="85"/>
                  </a:lnTo>
                  <a:lnTo>
                    <a:pt x="89" y="84"/>
                  </a:lnTo>
                  <a:lnTo>
                    <a:pt x="89" y="82"/>
                  </a:lnTo>
                  <a:lnTo>
                    <a:pt x="87" y="81"/>
                  </a:lnTo>
                  <a:lnTo>
                    <a:pt x="87" y="79"/>
                  </a:lnTo>
                  <a:lnTo>
                    <a:pt x="86" y="77"/>
                  </a:lnTo>
                  <a:lnTo>
                    <a:pt x="86" y="76"/>
                  </a:lnTo>
                  <a:lnTo>
                    <a:pt x="85" y="75"/>
                  </a:lnTo>
                  <a:lnTo>
                    <a:pt x="85" y="73"/>
                  </a:lnTo>
                  <a:lnTo>
                    <a:pt x="84" y="71"/>
                  </a:lnTo>
                  <a:lnTo>
                    <a:pt x="84" y="70"/>
                  </a:lnTo>
                  <a:lnTo>
                    <a:pt x="82" y="69"/>
                  </a:lnTo>
                  <a:lnTo>
                    <a:pt x="81" y="66"/>
                  </a:lnTo>
                  <a:lnTo>
                    <a:pt x="80" y="65"/>
                  </a:lnTo>
                  <a:lnTo>
                    <a:pt x="80" y="64"/>
                  </a:lnTo>
                  <a:lnTo>
                    <a:pt x="79" y="63"/>
                  </a:lnTo>
                  <a:lnTo>
                    <a:pt x="78" y="60"/>
                  </a:lnTo>
                  <a:lnTo>
                    <a:pt x="76" y="59"/>
                  </a:lnTo>
                  <a:lnTo>
                    <a:pt x="75" y="58"/>
                  </a:lnTo>
                  <a:lnTo>
                    <a:pt x="74" y="57"/>
                  </a:lnTo>
                  <a:lnTo>
                    <a:pt x="73" y="54"/>
                  </a:lnTo>
                  <a:lnTo>
                    <a:pt x="71" y="53"/>
                  </a:lnTo>
                  <a:lnTo>
                    <a:pt x="70" y="52"/>
                  </a:lnTo>
                  <a:lnTo>
                    <a:pt x="69" y="51"/>
                  </a:lnTo>
                  <a:lnTo>
                    <a:pt x="68" y="48"/>
                  </a:lnTo>
                  <a:lnTo>
                    <a:pt x="67" y="47"/>
                  </a:lnTo>
                  <a:lnTo>
                    <a:pt x="65" y="46"/>
                  </a:lnTo>
                  <a:lnTo>
                    <a:pt x="63" y="44"/>
                  </a:lnTo>
                  <a:lnTo>
                    <a:pt x="62" y="42"/>
                  </a:lnTo>
                  <a:lnTo>
                    <a:pt x="60" y="41"/>
                  </a:lnTo>
                  <a:lnTo>
                    <a:pt x="59" y="39"/>
                  </a:lnTo>
                  <a:lnTo>
                    <a:pt x="57" y="38"/>
                  </a:lnTo>
                  <a:lnTo>
                    <a:pt x="55" y="36"/>
                  </a:lnTo>
                  <a:lnTo>
                    <a:pt x="53" y="35"/>
                  </a:lnTo>
                  <a:lnTo>
                    <a:pt x="52" y="33"/>
                  </a:lnTo>
                  <a:lnTo>
                    <a:pt x="49" y="32"/>
                  </a:lnTo>
                  <a:lnTo>
                    <a:pt x="48" y="30"/>
                  </a:lnTo>
                  <a:lnTo>
                    <a:pt x="46" y="28"/>
                  </a:lnTo>
                  <a:lnTo>
                    <a:pt x="44" y="27"/>
                  </a:lnTo>
                  <a:lnTo>
                    <a:pt x="42" y="26"/>
                  </a:lnTo>
                  <a:lnTo>
                    <a:pt x="40" y="24"/>
                  </a:lnTo>
                  <a:lnTo>
                    <a:pt x="37" y="22"/>
                  </a:lnTo>
                  <a:lnTo>
                    <a:pt x="36" y="21"/>
                  </a:lnTo>
                  <a:lnTo>
                    <a:pt x="33" y="20"/>
                  </a:lnTo>
                  <a:lnTo>
                    <a:pt x="31" y="17"/>
                  </a:lnTo>
                  <a:lnTo>
                    <a:pt x="29" y="16"/>
                  </a:lnTo>
                  <a:lnTo>
                    <a:pt x="26" y="15"/>
                  </a:lnTo>
                  <a:lnTo>
                    <a:pt x="24" y="14"/>
                  </a:lnTo>
                  <a:lnTo>
                    <a:pt x="21" y="11"/>
                  </a:lnTo>
                  <a:lnTo>
                    <a:pt x="19" y="10"/>
                  </a:lnTo>
                  <a:lnTo>
                    <a:pt x="16" y="9"/>
                  </a:lnTo>
                  <a:lnTo>
                    <a:pt x="14" y="8"/>
                  </a:lnTo>
                  <a:lnTo>
                    <a:pt x="11" y="5"/>
                  </a:lnTo>
                  <a:lnTo>
                    <a:pt x="9" y="4"/>
                  </a:lnTo>
                  <a:lnTo>
                    <a:pt x="6" y="3"/>
                  </a:lnTo>
                  <a:lnTo>
                    <a:pt x="3" y="2"/>
                  </a:lnTo>
                  <a:lnTo>
                    <a:pt x="0" y="0"/>
                  </a:lnTo>
                  <a:lnTo>
                    <a:pt x="837" y="97"/>
                  </a:lnTo>
                  <a:lnTo>
                    <a:pt x="419" y="97"/>
                  </a:lnTo>
                  <a:lnTo>
                    <a:pt x="837" y="97"/>
                  </a:lnTo>
                  <a:close/>
                </a:path>
              </a:pathLst>
            </a:custGeom>
            <a:solidFill>
              <a:srgbClr val="00B050"/>
            </a:solidFill>
            <a:ln w="9525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26" name="Line 402"/>
            <p:cNvSpPr>
              <a:spLocks noChangeShapeType="1"/>
            </p:cNvSpPr>
            <p:nvPr/>
          </p:nvSpPr>
          <p:spPr bwMode="auto">
            <a:xfrm flipH="1" flipV="1">
              <a:off x="6457958" y="4775869"/>
              <a:ext cx="2507919" cy="125697"/>
            </a:xfrm>
            <a:prstGeom prst="line">
              <a:avLst/>
            </a:prstGeom>
            <a:noFill/>
            <a:ln w="9525">
              <a:solidFill>
                <a:srgbClr val="00B05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27" name="Freeform 401"/>
            <p:cNvSpPr>
              <a:spLocks noChangeAspect="1"/>
            </p:cNvSpPr>
            <p:nvPr/>
          </p:nvSpPr>
          <p:spPr bwMode="auto">
            <a:xfrm rot="11059893">
              <a:off x="7683346" y="4817133"/>
              <a:ext cx="122539" cy="46343"/>
            </a:xfrm>
            <a:custGeom>
              <a:avLst/>
              <a:gdLst>
                <a:gd name="T0" fmla="*/ 0 w 837"/>
                <a:gd name="T1" fmla="*/ 195 h 195"/>
                <a:gd name="T2" fmla="*/ 9 w 837"/>
                <a:gd name="T3" fmla="*/ 190 h 195"/>
                <a:gd name="T4" fmla="*/ 16 w 837"/>
                <a:gd name="T5" fmla="*/ 186 h 195"/>
                <a:gd name="T6" fmla="*/ 24 w 837"/>
                <a:gd name="T7" fmla="*/ 182 h 195"/>
                <a:gd name="T8" fmla="*/ 31 w 837"/>
                <a:gd name="T9" fmla="*/ 177 h 195"/>
                <a:gd name="T10" fmla="*/ 37 w 837"/>
                <a:gd name="T11" fmla="*/ 172 h 195"/>
                <a:gd name="T12" fmla="*/ 44 w 837"/>
                <a:gd name="T13" fmla="*/ 168 h 195"/>
                <a:gd name="T14" fmla="*/ 49 w 837"/>
                <a:gd name="T15" fmla="*/ 163 h 195"/>
                <a:gd name="T16" fmla="*/ 55 w 837"/>
                <a:gd name="T17" fmla="*/ 158 h 195"/>
                <a:gd name="T18" fmla="*/ 60 w 837"/>
                <a:gd name="T19" fmla="*/ 153 h 195"/>
                <a:gd name="T20" fmla="*/ 65 w 837"/>
                <a:gd name="T21" fmla="*/ 150 h 195"/>
                <a:gd name="T22" fmla="*/ 69 w 837"/>
                <a:gd name="T23" fmla="*/ 145 h 195"/>
                <a:gd name="T24" fmla="*/ 73 w 837"/>
                <a:gd name="T25" fmla="*/ 140 h 195"/>
                <a:gd name="T26" fmla="*/ 76 w 837"/>
                <a:gd name="T27" fmla="*/ 135 h 195"/>
                <a:gd name="T28" fmla="*/ 80 w 837"/>
                <a:gd name="T29" fmla="*/ 131 h 195"/>
                <a:gd name="T30" fmla="*/ 82 w 837"/>
                <a:gd name="T31" fmla="*/ 126 h 195"/>
                <a:gd name="T32" fmla="*/ 85 w 837"/>
                <a:gd name="T33" fmla="*/ 122 h 195"/>
                <a:gd name="T34" fmla="*/ 86 w 837"/>
                <a:gd name="T35" fmla="*/ 117 h 195"/>
                <a:gd name="T36" fmla="*/ 89 w 837"/>
                <a:gd name="T37" fmla="*/ 113 h 195"/>
                <a:gd name="T38" fmla="*/ 89 w 837"/>
                <a:gd name="T39" fmla="*/ 108 h 195"/>
                <a:gd name="T40" fmla="*/ 90 w 837"/>
                <a:gd name="T41" fmla="*/ 103 h 195"/>
                <a:gd name="T42" fmla="*/ 90 w 837"/>
                <a:gd name="T43" fmla="*/ 99 h 195"/>
                <a:gd name="T44" fmla="*/ 90 w 837"/>
                <a:gd name="T45" fmla="*/ 95 h 195"/>
                <a:gd name="T46" fmla="*/ 90 w 837"/>
                <a:gd name="T47" fmla="*/ 90 h 195"/>
                <a:gd name="T48" fmla="*/ 89 w 837"/>
                <a:gd name="T49" fmla="*/ 85 h 195"/>
                <a:gd name="T50" fmla="*/ 87 w 837"/>
                <a:gd name="T51" fmla="*/ 81 h 195"/>
                <a:gd name="T52" fmla="*/ 86 w 837"/>
                <a:gd name="T53" fmla="*/ 76 h 195"/>
                <a:gd name="T54" fmla="*/ 84 w 837"/>
                <a:gd name="T55" fmla="*/ 71 h 195"/>
                <a:gd name="T56" fmla="*/ 81 w 837"/>
                <a:gd name="T57" fmla="*/ 66 h 195"/>
                <a:gd name="T58" fmla="*/ 79 w 837"/>
                <a:gd name="T59" fmla="*/ 63 h 195"/>
                <a:gd name="T60" fmla="*/ 75 w 837"/>
                <a:gd name="T61" fmla="*/ 58 h 195"/>
                <a:gd name="T62" fmla="*/ 71 w 837"/>
                <a:gd name="T63" fmla="*/ 53 h 195"/>
                <a:gd name="T64" fmla="*/ 68 w 837"/>
                <a:gd name="T65" fmla="*/ 48 h 195"/>
                <a:gd name="T66" fmla="*/ 63 w 837"/>
                <a:gd name="T67" fmla="*/ 44 h 195"/>
                <a:gd name="T68" fmla="*/ 59 w 837"/>
                <a:gd name="T69" fmla="*/ 39 h 195"/>
                <a:gd name="T70" fmla="*/ 53 w 837"/>
                <a:gd name="T71" fmla="*/ 35 h 195"/>
                <a:gd name="T72" fmla="*/ 48 w 837"/>
                <a:gd name="T73" fmla="*/ 30 h 195"/>
                <a:gd name="T74" fmla="*/ 42 w 837"/>
                <a:gd name="T75" fmla="*/ 26 h 195"/>
                <a:gd name="T76" fmla="*/ 36 w 837"/>
                <a:gd name="T77" fmla="*/ 21 h 195"/>
                <a:gd name="T78" fmla="*/ 29 w 837"/>
                <a:gd name="T79" fmla="*/ 16 h 195"/>
                <a:gd name="T80" fmla="*/ 21 w 837"/>
                <a:gd name="T81" fmla="*/ 11 h 195"/>
                <a:gd name="T82" fmla="*/ 14 w 837"/>
                <a:gd name="T83" fmla="*/ 8 h 195"/>
                <a:gd name="T84" fmla="*/ 6 w 837"/>
                <a:gd name="T85" fmla="*/ 3 h 195"/>
                <a:gd name="T86" fmla="*/ 837 w 837"/>
                <a:gd name="T87" fmla="*/ 97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37" h="195">
                  <a:moveTo>
                    <a:pt x="837" y="97"/>
                  </a:moveTo>
                  <a:lnTo>
                    <a:pt x="0" y="195"/>
                  </a:lnTo>
                  <a:lnTo>
                    <a:pt x="3" y="194"/>
                  </a:lnTo>
                  <a:lnTo>
                    <a:pt x="6" y="193"/>
                  </a:lnTo>
                  <a:lnTo>
                    <a:pt x="9" y="190"/>
                  </a:lnTo>
                  <a:lnTo>
                    <a:pt x="11" y="189"/>
                  </a:lnTo>
                  <a:lnTo>
                    <a:pt x="14" y="188"/>
                  </a:lnTo>
                  <a:lnTo>
                    <a:pt x="16" y="186"/>
                  </a:lnTo>
                  <a:lnTo>
                    <a:pt x="19" y="184"/>
                  </a:lnTo>
                  <a:lnTo>
                    <a:pt x="21" y="183"/>
                  </a:lnTo>
                  <a:lnTo>
                    <a:pt x="24" y="182"/>
                  </a:lnTo>
                  <a:lnTo>
                    <a:pt x="26" y="180"/>
                  </a:lnTo>
                  <a:lnTo>
                    <a:pt x="29" y="178"/>
                  </a:lnTo>
                  <a:lnTo>
                    <a:pt x="31" y="177"/>
                  </a:lnTo>
                  <a:lnTo>
                    <a:pt x="33" y="175"/>
                  </a:lnTo>
                  <a:lnTo>
                    <a:pt x="36" y="174"/>
                  </a:lnTo>
                  <a:lnTo>
                    <a:pt x="37" y="172"/>
                  </a:lnTo>
                  <a:lnTo>
                    <a:pt x="40" y="171"/>
                  </a:lnTo>
                  <a:lnTo>
                    <a:pt x="42" y="169"/>
                  </a:lnTo>
                  <a:lnTo>
                    <a:pt x="44" y="168"/>
                  </a:lnTo>
                  <a:lnTo>
                    <a:pt x="46" y="166"/>
                  </a:lnTo>
                  <a:lnTo>
                    <a:pt x="48" y="164"/>
                  </a:lnTo>
                  <a:lnTo>
                    <a:pt x="49" y="163"/>
                  </a:lnTo>
                  <a:lnTo>
                    <a:pt x="52" y="162"/>
                  </a:lnTo>
                  <a:lnTo>
                    <a:pt x="53" y="159"/>
                  </a:lnTo>
                  <a:lnTo>
                    <a:pt x="55" y="158"/>
                  </a:lnTo>
                  <a:lnTo>
                    <a:pt x="57" y="157"/>
                  </a:lnTo>
                  <a:lnTo>
                    <a:pt x="59" y="156"/>
                  </a:lnTo>
                  <a:lnTo>
                    <a:pt x="60" y="153"/>
                  </a:lnTo>
                  <a:lnTo>
                    <a:pt x="62" y="152"/>
                  </a:lnTo>
                  <a:lnTo>
                    <a:pt x="63" y="151"/>
                  </a:lnTo>
                  <a:lnTo>
                    <a:pt x="65" y="150"/>
                  </a:lnTo>
                  <a:lnTo>
                    <a:pt x="67" y="147"/>
                  </a:lnTo>
                  <a:lnTo>
                    <a:pt x="68" y="146"/>
                  </a:lnTo>
                  <a:lnTo>
                    <a:pt x="69" y="145"/>
                  </a:lnTo>
                  <a:lnTo>
                    <a:pt x="70" y="144"/>
                  </a:lnTo>
                  <a:lnTo>
                    <a:pt x="71" y="141"/>
                  </a:lnTo>
                  <a:lnTo>
                    <a:pt x="73" y="140"/>
                  </a:lnTo>
                  <a:lnTo>
                    <a:pt x="74" y="139"/>
                  </a:lnTo>
                  <a:lnTo>
                    <a:pt x="75" y="137"/>
                  </a:lnTo>
                  <a:lnTo>
                    <a:pt x="76" y="135"/>
                  </a:lnTo>
                  <a:lnTo>
                    <a:pt x="78" y="134"/>
                  </a:lnTo>
                  <a:lnTo>
                    <a:pt x="79" y="133"/>
                  </a:lnTo>
                  <a:lnTo>
                    <a:pt x="80" y="131"/>
                  </a:lnTo>
                  <a:lnTo>
                    <a:pt x="80" y="129"/>
                  </a:lnTo>
                  <a:lnTo>
                    <a:pt x="81" y="128"/>
                  </a:lnTo>
                  <a:lnTo>
                    <a:pt x="82" y="126"/>
                  </a:lnTo>
                  <a:lnTo>
                    <a:pt x="84" y="125"/>
                  </a:lnTo>
                  <a:lnTo>
                    <a:pt x="84" y="123"/>
                  </a:lnTo>
                  <a:lnTo>
                    <a:pt x="85" y="122"/>
                  </a:lnTo>
                  <a:lnTo>
                    <a:pt x="85" y="120"/>
                  </a:lnTo>
                  <a:lnTo>
                    <a:pt x="86" y="119"/>
                  </a:lnTo>
                  <a:lnTo>
                    <a:pt x="86" y="117"/>
                  </a:lnTo>
                  <a:lnTo>
                    <a:pt x="87" y="115"/>
                  </a:lnTo>
                  <a:lnTo>
                    <a:pt x="87" y="114"/>
                  </a:lnTo>
                  <a:lnTo>
                    <a:pt x="89" y="113"/>
                  </a:lnTo>
                  <a:lnTo>
                    <a:pt x="89" y="111"/>
                  </a:lnTo>
                  <a:lnTo>
                    <a:pt x="89" y="109"/>
                  </a:lnTo>
                  <a:lnTo>
                    <a:pt x="89" y="108"/>
                  </a:lnTo>
                  <a:lnTo>
                    <a:pt x="90" y="107"/>
                  </a:lnTo>
                  <a:lnTo>
                    <a:pt x="90" y="104"/>
                  </a:lnTo>
                  <a:lnTo>
                    <a:pt x="90" y="103"/>
                  </a:lnTo>
                  <a:lnTo>
                    <a:pt x="90" y="102"/>
                  </a:lnTo>
                  <a:lnTo>
                    <a:pt x="90" y="101"/>
                  </a:lnTo>
                  <a:lnTo>
                    <a:pt x="90" y="99"/>
                  </a:lnTo>
                  <a:lnTo>
                    <a:pt x="90" y="97"/>
                  </a:lnTo>
                  <a:lnTo>
                    <a:pt x="90" y="96"/>
                  </a:lnTo>
                  <a:lnTo>
                    <a:pt x="90" y="95"/>
                  </a:lnTo>
                  <a:lnTo>
                    <a:pt x="90" y="93"/>
                  </a:lnTo>
                  <a:lnTo>
                    <a:pt x="90" y="91"/>
                  </a:lnTo>
                  <a:lnTo>
                    <a:pt x="90" y="90"/>
                  </a:lnTo>
                  <a:lnTo>
                    <a:pt x="90" y="88"/>
                  </a:lnTo>
                  <a:lnTo>
                    <a:pt x="89" y="87"/>
                  </a:lnTo>
                  <a:lnTo>
                    <a:pt x="89" y="85"/>
                  </a:lnTo>
                  <a:lnTo>
                    <a:pt x="89" y="84"/>
                  </a:lnTo>
                  <a:lnTo>
                    <a:pt x="89" y="82"/>
                  </a:lnTo>
                  <a:lnTo>
                    <a:pt x="87" y="81"/>
                  </a:lnTo>
                  <a:lnTo>
                    <a:pt x="87" y="79"/>
                  </a:lnTo>
                  <a:lnTo>
                    <a:pt x="86" y="77"/>
                  </a:lnTo>
                  <a:lnTo>
                    <a:pt x="86" y="76"/>
                  </a:lnTo>
                  <a:lnTo>
                    <a:pt x="85" y="75"/>
                  </a:lnTo>
                  <a:lnTo>
                    <a:pt x="85" y="73"/>
                  </a:lnTo>
                  <a:lnTo>
                    <a:pt x="84" y="71"/>
                  </a:lnTo>
                  <a:lnTo>
                    <a:pt x="84" y="70"/>
                  </a:lnTo>
                  <a:lnTo>
                    <a:pt x="82" y="69"/>
                  </a:lnTo>
                  <a:lnTo>
                    <a:pt x="81" y="66"/>
                  </a:lnTo>
                  <a:lnTo>
                    <a:pt x="80" y="65"/>
                  </a:lnTo>
                  <a:lnTo>
                    <a:pt x="80" y="64"/>
                  </a:lnTo>
                  <a:lnTo>
                    <a:pt x="79" y="63"/>
                  </a:lnTo>
                  <a:lnTo>
                    <a:pt x="78" y="60"/>
                  </a:lnTo>
                  <a:lnTo>
                    <a:pt x="76" y="59"/>
                  </a:lnTo>
                  <a:lnTo>
                    <a:pt x="75" y="58"/>
                  </a:lnTo>
                  <a:lnTo>
                    <a:pt x="74" y="57"/>
                  </a:lnTo>
                  <a:lnTo>
                    <a:pt x="73" y="54"/>
                  </a:lnTo>
                  <a:lnTo>
                    <a:pt x="71" y="53"/>
                  </a:lnTo>
                  <a:lnTo>
                    <a:pt x="70" y="52"/>
                  </a:lnTo>
                  <a:lnTo>
                    <a:pt x="69" y="51"/>
                  </a:lnTo>
                  <a:lnTo>
                    <a:pt x="68" y="48"/>
                  </a:lnTo>
                  <a:lnTo>
                    <a:pt x="67" y="47"/>
                  </a:lnTo>
                  <a:lnTo>
                    <a:pt x="65" y="46"/>
                  </a:lnTo>
                  <a:lnTo>
                    <a:pt x="63" y="44"/>
                  </a:lnTo>
                  <a:lnTo>
                    <a:pt x="62" y="42"/>
                  </a:lnTo>
                  <a:lnTo>
                    <a:pt x="60" y="41"/>
                  </a:lnTo>
                  <a:lnTo>
                    <a:pt x="59" y="39"/>
                  </a:lnTo>
                  <a:lnTo>
                    <a:pt x="57" y="38"/>
                  </a:lnTo>
                  <a:lnTo>
                    <a:pt x="55" y="36"/>
                  </a:lnTo>
                  <a:lnTo>
                    <a:pt x="53" y="35"/>
                  </a:lnTo>
                  <a:lnTo>
                    <a:pt x="52" y="33"/>
                  </a:lnTo>
                  <a:lnTo>
                    <a:pt x="49" y="32"/>
                  </a:lnTo>
                  <a:lnTo>
                    <a:pt x="48" y="30"/>
                  </a:lnTo>
                  <a:lnTo>
                    <a:pt x="46" y="28"/>
                  </a:lnTo>
                  <a:lnTo>
                    <a:pt x="44" y="27"/>
                  </a:lnTo>
                  <a:lnTo>
                    <a:pt x="42" y="26"/>
                  </a:lnTo>
                  <a:lnTo>
                    <a:pt x="40" y="24"/>
                  </a:lnTo>
                  <a:lnTo>
                    <a:pt x="37" y="22"/>
                  </a:lnTo>
                  <a:lnTo>
                    <a:pt x="36" y="21"/>
                  </a:lnTo>
                  <a:lnTo>
                    <a:pt x="33" y="20"/>
                  </a:lnTo>
                  <a:lnTo>
                    <a:pt x="31" y="17"/>
                  </a:lnTo>
                  <a:lnTo>
                    <a:pt x="29" y="16"/>
                  </a:lnTo>
                  <a:lnTo>
                    <a:pt x="26" y="15"/>
                  </a:lnTo>
                  <a:lnTo>
                    <a:pt x="24" y="14"/>
                  </a:lnTo>
                  <a:lnTo>
                    <a:pt x="21" y="11"/>
                  </a:lnTo>
                  <a:lnTo>
                    <a:pt x="19" y="10"/>
                  </a:lnTo>
                  <a:lnTo>
                    <a:pt x="16" y="9"/>
                  </a:lnTo>
                  <a:lnTo>
                    <a:pt x="14" y="8"/>
                  </a:lnTo>
                  <a:lnTo>
                    <a:pt x="11" y="5"/>
                  </a:lnTo>
                  <a:lnTo>
                    <a:pt x="9" y="4"/>
                  </a:lnTo>
                  <a:lnTo>
                    <a:pt x="6" y="3"/>
                  </a:lnTo>
                  <a:lnTo>
                    <a:pt x="3" y="2"/>
                  </a:lnTo>
                  <a:lnTo>
                    <a:pt x="0" y="0"/>
                  </a:lnTo>
                  <a:lnTo>
                    <a:pt x="837" y="97"/>
                  </a:lnTo>
                  <a:lnTo>
                    <a:pt x="419" y="97"/>
                  </a:lnTo>
                  <a:lnTo>
                    <a:pt x="837" y="97"/>
                  </a:lnTo>
                  <a:close/>
                </a:path>
              </a:pathLst>
            </a:custGeom>
            <a:solidFill>
              <a:srgbClr val="00B050"/>
            </a:solidFill>
            <a:ln w="9525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28" name="Line 400"/>
            <p:cNvSpPr>
              <a:spLocks noChangeAspect="1" noChangeShapeType="1"/>
            </p:cNvSpPr>
            <p:nvPr/>
          </p:nvSpPr>
          <p:spPr bwMode="auto">
            <a:xfrm flipH="1">
              <a:off x="6483355" y="4629858"/>
              <a:ext cx="2389824" cy="131410"/>
            </a:xfrm>
            <a:prstGeom prst="line">
              <a:avLst/>
            </a:prstGeom>
            <a:noFill/>
            <a:ln w="9525">
              <a:solidFill>
                <a:srgbClr val="00B05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29" name="Freeform 399"/>
            <p:cNvSpPr>
              <a:spLocks noChangeAspect="1"/>
            </p:cNvSpPr>
            <p:nvPr/>
          </p:nvSpPr>
          <p:spPr bwMode="auto">
            <a:xfrm rot="10603815" flipH="1" flipV="1">
              <a:off x="7700489" y="4668582"/>
              <a:ext cx="122539" cy="46343"/>
            </a:xfrm>
            <a:custGeom>
              <a:avLst/>
              <a:gdLst>
                <a:gd name="T0" fmla="*/ 0 w 837"/>
                <a:gd name="T1" fmla="*/ 195 h 195"/>
                <a:gd name="T2" fmla="*/ 9 w 837"/>
                <a:gd name="T3" fmla="*/ 190 h 195"/>
                <a:gd name="T4" fmla="*/ 16 w 837"/>
                <a:gd name="T5" fmla="*/ 186 h 195"/>
                <a:gd name="T6" fmla="*/ 24 w 837"/>
                <a:gd name="T7" fmla="*/ 182 h 195"/>
                <a:gd name="T8" fmla="*/ 31 w 837"/>
                <a:gd name="T9" fmla="*/ 177 h 195"/>
                <a:gd name="T10" fmla="*/ 37 w 837"/>
                <a:gd name="T11" fmla="*/ 172 h 195"/>
                <a:gd name="T12" fmla="*/ 44 w 837"/>
                <a:gd name="T13" fmla="*/ 168 h 195"/>
                <a:gd name="T14" fmla="*/ 49 w 837"/>
                <a:gd name="T15" fmla="*/ 163 h 195"/>
                <a:gd name="T16" fmla="*/ 55 w 837"/>
                <a:gd name="T17" fmla="*/ 158 h 195"/>
                <a:gd name="T18" fmla="*/ 60 w 837"/>
                <a:gd name="T19" fmla="*/ 153 h 195"/>
                <a:gd name="T20" fmla="*/ 65 w 837"/>
                <a:gd name="T21" fmla="*/ 150 h 195"/>
                <a:gd name="T22" fmla="*/ 69 w 837"/>
                <a:gd name="T23" fmla="*/ 145 h 195"/>
                <a:gd name="T24" fmla="*/ 73 w 837"/>
                <a:gd name="T25" fmla="*/ 140 h 195"/>
                <a:gd name="T26" fmla="*/ 76 w 837"/>
                <a:gd name="T27" fmla="*/ 135 h 195"/>
                <a:gd name="T28" fmla="*/ 80 w 837"/>
                <a:gd name="T29" fmla="*/ 131 h 195"/>
                <a:gd name="T30" fmla="*/ 82 w 837"/>
                <a:gd name="T31" fmla="*/ 126 h 195"/>
                <a:gd name="T32" fmla="*/ 85 w 837"/>
                <a:gd name="T33" fmla="*/ 122 h 195"/>
                <a:gd name="T34" fmla="*/ 86 w 837"/>
                <a:gd name="T35" fmla="*/ 117 h 195"/>
                <a:gd name="T36" fmla="*/ 89 w 837"/>
                <a:gd name="T37" fmla="*/ 113 h 195"/>
                <a:gd name="T38" fmla="*/ 89 w 837"/>
                <a:gd name="T39" fmla="*/ 108 h 195"/>
                <a:gd name="T40" fmla="*/ 90 w 837"/>
                <a:gd name="T41" fmla="*/ 103 h 195"/>
                <a:gd name="T42" fmla="*/ 90 w 837"/>
                <a:gd name="T43" fmla="*/ 99 h 195"/>
                <a:gd name="T44" fmla="*/ 90 w 837"/>
                <a:gd name="T45" fmla="*/ 95 h 195"/>
                <a:gd name="T46" fmla="*/ 90 w 837"/>
                <a:gd name="T47" fmla="*/ 90 h 195"/>
                <a:gd name="T48" fmla="*/ 89 w 837"/>
                <a:gd name="T49" fmla="*/ 85 h 195"/>
                <a:gd name="T50" fmla="*/ 87 w 837"/>
                <a:gd name="T51" fmla="*/ 81 h 195"/>
                <a:gd name="T52" fmla="*/ 86 w 837"/>
                <a:gd name="T53" fmla="*/ 76 h 195"/>
                <a:gd name="T54" fmla="*/ 84 w 837"/>
                <a:gd name="T55" fmla="*/ 71 h 195"/>
                <a:gd name="T56" fmla="*/ 81 w 837"/>
                <a:gd name="T57" fmla="*/ 66 h 195"/>
                <a:gd name="T58" fmla="*/ 79 w 837"/>
                <a:gd name="T59" fmla="*/ 63 h 195"/>
                <a:gd name="T60" fmla="*/ 75 w 837"/>
                <a:gd name="T61" fmla="*/ 58 h 195"/>
                <a:gd name="T62" fmla="*/ 71 w 837"/>
                <a:gd name="T63" fmla="*/ 53 h 195"/>
                <a:gd name="T64" fmla="*/ 68 w 837"/>
                <a:gd name="T65" fmla="*/ 48 h 195"/>
                <a:gd name="T66" fmla="*/ 63 w 837"/>
                <a:gd name="T67" fmla="*/ 44 h 195"/>
                <a:gd name="T68" fmla="*/ 59 w 837"/>
                <a:gd name="T69" fmla="*/ 39 h 195"/>
                <a:gd name="T70" fmla="*/ 53 w 837"/>
                <a:gd name="T71" fmla="*/ 35 h 195"/>
                <a:gd name="T72" fmla="*/ 48 w 837"/>
                <a:gd name="T73" fmla="*/ 30 h 195"/>
                <a:gd name="T74" fmla="*/ 42 w 837"/>
                <a:gd name="T75" fmla="*/ 26 h 195"/>
                <a:gd name="T76" fmla="*/ 36 w 837"/>
                <a:gd name="T77" fmla="*/ 21 h 195"/>
                <a:gd name="T78" fmla="*/ 29 w 837"/>
                <a:gd name="T79" fmla="*/ 16 h 195"/>
                <a:gd name="T80" fmla="*/ 21 w 837"/>
                <a:gd name="T81" fmla="*/ 11 h 195"/>
                <a:gd name="T82" fmla="*/ 14 w 837"/>
                <a:gd name="T83" fmla="*/ 8 h 195"/>
                <a:gd name="T84" fmla="*/ 6 w 837"/>
                <a:gd name="T85" fmla="*/ 3 h 195"/>
                <a:gd name="T86" fmla="*/ 837 w 837"/>
                <a:gd name="T87" fmla="*/ 97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37" h="195">
                  <a:moveTo>
                    <a:pt x="837" y="97"/>
                  </a:moveTo>
                  <a:lnTo>
                    <a:pt x="0" y="195"/>
                  </a:lnTo>
                  <a:lnTo>
                    <a:pt x="3" y="194"/>
                  </a:lnTo>
                  <a:lnTo>
                    <a:pt x="6" y="193"/>
                  </a:lnTo>
                  <a:lnTo>
                    <a:pt x="9" y="190"/>
                  </a:lnTo>
                  <a:lnTo>
                    <a:pt x="11" y="189"/>
                  </a:lnTo>
                  <a:lnTo>
                    <a:pt x="14" y="188"/>
                  </a:lnTo>
                  <a:lnTo>
                    <a:pt x="16" y="186"/>
                  </a:lnTo>
                  <a:lnTo>
                    <a:pt x="19" y="184"/>
                  </a:lnTo>
                  <a:lnTo>
                    <a:pt x="21" y="183"/>
                  </a:lnTo>
                  <a:lnTo>
                    <a:pt x="24" y="182"/>
                  </a:lnTo>
                  <a:lnTo>
                    <a:pt x="26" y="180"/>
                  </a:lnTo>
                  <a:lnTo>
                    <a:pt x="29" y="178"/>
                  </a:lnTo>
                  <a:lnTo>
                    <a:pt x="31" y="177"/>
                  </a:lnTo>
                  <a:lnTo>
                    <a:pt x="33" y="175"/>
                  </a:lnTo>
                  <a:lnTo>
                    <a:pt x="36" y="174"/>
                  </a:lnTo>
                  <a:lnTo>
                    <a:pt x="37" y="172"/>
                  </a:lnTo>
                  <a:lnTo>
                    <a:pt x="40" y="171"/>
                  </a:lnTo>
                  <a:lnTo>
                    <a:pt x="42" y="169"/>
                  </a:lnTo>
                  <a:lnTo>
                    <a:pt x="44" y="168"/>
                  </a:lnTo>
                  <a:lnTo>
                    <a:pt x="46" y="166"/>
                  </a:lnTo>
                  <a:lnTo>
                    <a:pt x="48" y="164"/>
                  </a:lnTo>
                  <a:lnTo>
                    <a:pt x="49" y="163"/>
                  </a:lnTo>
                  <a:lnTo>
                    <a:pt x="52" y="162"/>
                  </a:lnTo>
                  <a:lnTo>
                    <a:pt x="53" y="159"/>
                  </a:lnTo>
                  <a:lnTo>
                    <a:pt x="55" y="158"/>
                  </a:lnTo>
                  <a:lnTo>
                    <a:pt x="57" y="157"/>
                  </a:lnTo>
                  <a:lnTo>
                    <a:pt x="59" y="156"/>
                  </a:lnTo>
                  <a:lnTo>
                    <a:pt x="60" y="153"/>
                  </a:lnTo>
                  <a:lnTo>
                    <a:pt x="62" y="152"/>
                  </a:lnTo>
                  <a:lnTo>
                    <a:pt x="63" y="151"/>
                  </a:lnTo>
                  <a:lnTo>
                    <a:pt x="65" y="150"/>
                  </a:lnTo>
                  <a:lnTo>
                    <a:pt x="67" y="147"/>
                  </a:lnTo>
                  <a:lnTo>
                    <a:pt x="68" y="146"/>
                  </a:lnTo>
                  <a:lnTo>
                    <a:pt x="69" y="145"/>
                  </a:lnTo>
                  <a:lnTo>
                    <a:pt x="70" y="144"/>
                  </a:lnTo>
                  <a:lnTo>
                    <a:pt x="71" y="141"/>
                  </a:lnTo>
                  <a:lnTo>
                    <a:pt x="73" y="140"/>
                  </a:lnTo>
                  <a:lnTo>
                    <a:pt x="74" y="139"/>
                  </a:lnTo>
                  <a:lnTo>
                    <a:pt x="75" y="137"/>
                  </a:lnTo>
                  <a:lnTo>
                    <a:pt x="76" y="135"/>
                  </a:lnTo>
                  <a:lnTo>
                    <a:pt x="78" y="134"/>
                  </a:lnTo>
                  <a:lnTo>
                    <a:pt x="79" y="133"/>
                  </a:lnTo>
                  <a:lnTo>
                    <a:pt x="80" y="131"/>
                  </a:lnTo>
                  <a:lnTo>
                    <a:pt x="80" y="129"/>
                  </a:lnTo>
                  <a:lnTo>
                    <a:pt x="81" y="128"/>
                  </a:lnTo>
                  <a:lnTo>
                    <a:pt x="82" y="126"/>
                  </a:lnTo>
                  <a:lnTo>
                    <a:pt x="84" y="125"/>
                  </a:lnTo>
                  <a:lnTo>
                    <a:pt x="84" y="123"/>
                  </a:lnTo>
                  <a:lnTo>
                    <a:pt x="85" y="122"/>
                  </a:lnTo>
                  <a:lnTo>
                    <a:pt x="85" y="120"/>
                  </a:lnTo>
                  <a:lnTo>
                    <a:pt x="86" y="119"/>
                  </a:lnTo>
                  <a:lnTo>
                    <a:pt x="86" y="117"/>
                  </a:lnTo>
                  <a:lnTo>
                    <a:pt x="87" y="115"/>
                  </a:lnTo>
                  <a:lnTo>
                    <a:pt x="87" y="114"/>
                  </a:lnTo>
                  <a:lnTo>
                    <a:pt x="89" y="113"/>
                  </a:lnTo>
                  <a:lnTo>
                    <a:pt x="89" y="111"/>
                  </a:lnTo>
                  <a:lnTo>
                    <a:pt x="89" y="109"/>
                  </a:lnTo>
                  <a:lnTo>
                    <a:pt x="89" y="108"/>
                  </a:lnTo>
                  <a:lnTo>
                    <a:pt x="90" y="107"/>
                  </a:lnTo>
                  <a:lnTo>
                    <a:pt x="90" y="104"/>
                  </a:lnTo>
                  <a:lnTo>
                    <a:pt x="90" y="103"/>
                  </a:lnTo>
                  <a:lnTo>
                    <a:pt x="90" y="102"/>
                  </a:lnTo>
                  <a:lnTo>
                    <a:pt x="90" y="101"/>
                  </a:lnTo>
                  <a:lnTo>
                    <a:pt x="90" y="99"/>
                  </a:lnTo>
                  <a:lnTo>
                    <a:pt x="90" y="97"/>
                  </a:lnTo>
                  <a:lnTo>
                    <a:pt x="90" y="96"/>
                  </a:lnTo>
                  <a:lnTo>
                    <a:pt x="90" y="95"/>
                  </a:lnTo>
                  <a:lnTo>
                    <a:pt x="90" y="93"/>
                  </a:lnTo>
                  <a:lnTo>
                    <a:pt x="90" y="91"/>
                  </a:lnTo>
                  <a:lnTo>
                    <a:pt x="90" y="90"/>
                  </a:lnTo>
                  <a:lnTo>
                    <a:pt x="90" y="88"/>
                  </a:lnTo>
                  <a:lnTo>
                    <a:pt x="89" y="87"/>
                  </a:lnTo>
                  <a:lnTo>
                    <a:pt x="89" y="85"/>
                  </a:lnTo>
                  <a:lnTo>
                    <a:pt x="89" y="84"/>
                  </a:lnTo>
                  <a:lnTo>
                    <a:pt x="89" y="82"/>
                  </a:lnTo>
                  <a:lnTo>
                    <a:pt x="87" y="81"/>
                  </a:lnTo>
                  <a:lnTo>
                    <a:pt x="87" y="79"/>
                  </a:lnTo>
                  <a:lnTo>
                    <a:pt x="86" y="77"/>
                  </a:lnTo>
                  <a:lnTo>
                    <a:pt x="86" y="76"/>
                  </a:lnTo>
                  <a:lnTo>
                    <a:pt x="85" y="75"/>
                  </a:lnTo>
                  <a:lnTo>
                    <a:pt x="85" y="73"/>
                  </a:lnTo>
                  <a:lnTo>
                    <a:pt x="84" y="71"/>
                  </a:lnTo>
                  <a:lnTo>
                    <a:pt x="84" y="70"/>
                  </a:lnTo>
                  <a:lnTo>
                    <a:pt x="82" y="69"/>
                  </a:lnTo>
                  <a:lnTo>
                    <a:pt x="81" y="66"/>
                  </a:lnTo>
                  <a:lnTo>
                    <a:pt x="80" y="65"/>
                  </a:lnTo>
                  <a:lnTo>
                    <a:pt x="80" y="64"/>
                  </a:lnTo>
                  <a:lnTo>
                    <a:pt x="79" y="63"/>
                  </a:lnTo>
                  <a:lnTo>
                    <a:pt x="78" y="60"/>
                  </a:lnTo>
                  <a:lnTo>
                    <a:pt x="76" y="59"/>
                  </a:lnTo>
                  <a:lnTo>
                    <a:pt x="75" y="58"/>
                  </a:lnTo>
                  <a:lnTo>
                    <a:pt x="74" y="57"/>
                  </a:lnTo>
                  <a:lnTo>
                    <a:pt x="73" y="54"/>
                  </a:lnTo>
                  <a:lnTo>
                    <a:pt x="71" y="53"/>
                  </a:lnTo>
                  <a:lnTo>
                    <a:pt x="70" y="52"/>
                  </a:lnTo>
                  <a:lnTo>
                    <a:pt x="69" y="51"/>
                  </a:lnTo>
                  <a:lnTo>
                    <a:pt x="68" y="48"/>
                  </a:lnTo>
                  <a:lnTo>
                    <a:pt x="67" y="47"/>
                  </a:lnTo>
                  <a:lnTo>
                    <a:pt x="65" y="46"/>
                  </a:lnTo>
                  <a:lnTo>
                    <a:pt x="63" y="44"/>
                  </a:lnTo>
                  <a:lnTo>
                    <a:pt x="62" y="42"/>
                  </a:lnTo>
                  <a:lnTo>
                    <a:pt x="60" y="41"/>
                  </a:lnTo>
                  <a:lnTo>
                    <a:pt x="59" y="39"/>
                  </a:lnTo>
                  <a:lnTo>
                    <a:pt x="57" y="38"/>
                  </a:lnTo>
                  <a:lnTo>
                    <a:pt x="55" y="36"/>
                  </a:lnTo>
                  <a:lnTo>
                    <a:pt x="53" y="35"/>
                  </a:lnTo>
                  <a:lnTo>
                    <a:pt x="52" y="33"/>
                  </a:lnTo>
                  <a:lnTo>
                    <a:pt x="49" y="32"/>
                  </a:lnTo>
                  <a:lnTo>
                    <a:pt x="48" y="30"/>
                  </a:lnTo>
                  <a:lnTo>
                    <a:pt x="46" y="28"/>
                  </a:lnTo>
                  <a:lnTo>
                    <a:pt x="44" y="27"/>
                  </a:lnTo>
                  <a:lnTo>
                    <a:pt x="42" y="26"/>
                  </a:lnTo>
                  <a:lnTo>
                    <a:pt x="40" y="24"/>
                  </a:lnTo>
                  <a:lnTo>
                    <a:pt x="37" y="22"/>
                  </a:lnTo>
                  <a:lnTo>
                    <a:pt x="36" y="21"/>
                  </a:lnTo>
                  <a:lnTo>
                    <a:pt x="33" y="20"/>
                  </a:lnTo>
                  <a:lnTo>
                    <a:pt x="31" y="17"/>
                  </a:lnTo>
                  <a:lnTo>
                    <a:pt x="29" y="16"/>
                  </a:lnTo>
                  <a:lnTo>
                    <a:pt x="26" y="15"/>
                  </a:lnTo>
                  <a:lnTo>
                    <a:pt x="24" y="14"/>
                  </a:lnTo>
                  <a:lnTo>
                    <a:pt x="21" y="11"/>
                  </a:lnTo>
                  <a:lnTo>
                    <a:pt x="19" y="10"/>
                  </a:lnTo>
                  <a:lnTo>
                    <a:pt x="16" y="9"/>
                  </a:lnTo>
                  <a:lnTo>
                    <a:pt x="14" y="8"/>
                  </a:lnTo>
                  <a:lnTo>
                    <a:pt x="11" y="5"/>
                  </a:lnTo>
                  <a:lnTo>
                    <a:pt x="9" y="4"/>
                  </a:lnTo>
                  <a:lnTo>
                    <a:pt x="6" y="3"/>
                  </a:lnTo>
                  <a:lnTo>
                    <a:pt x="3" y="2"/>
                  </a:lnTo>
                  <a:lnTo>
                    <a:pt x="0" y="0"/>
                  </a:lnTo>
                  <a:lnTo>
                    <a:pt x="837" y="97"/>
                  </a:lnTo>
                  <a:lnTo>
                    <a:pt x="419" y="97"/>
                  </a:lnTo>
                  <a:lnTo>
                    <a:pt x="837" y="97"/>
                  </a:lnTo>
                  <a:close/>
                </a:path>
              </a:pathLst>
            </a:custGeom>
            <a:solidFill>
              <a:srgbClr val="00B050"/>
            </a:solidFill>
            <a:ln w="9525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30" name="Line 398"/>
            <p:cNvSpPr>
              <a:spLocks noChangeAspect="1" noChangeShapeType="1"/>
            </p:cNvSpPr>
            <p:nvPr/>
          </p:nvSpPr>
          <p:spPr bwMode="auto">
            <a:xfrm flipH="1">
              <a:off x="6461767" y="4771425"/>
              <a:ext cx="240442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31" name="Rectangle 397"/>
            <p:cNvSpPr>
              <a:spLocks noChangeAspect="1" noChangeArrowheads="1"/>
            </p:cNvSpPr>
            <p:nvPr/>
          </p:nvSpPr>
          <p:spPr bwMode="auto">
            <a:xfrm>
              <a:off x="8219850" y="4514953"/>
              <a:ext cx="17143" cy="5142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32" name="Rectangle 396" descr="浅色竖线"/>
            <p:cNvSpPr>
              <a:spLocks noChangeAspect="1" noChangeArrowheads="1"/>
            </p:cNvSpPr>
            <p:nvPr/>
          </p:nvSpPr>
          <p:spPr bwMode="auto">
            <a:xfrm>
              <a:off x="8193819" y="4502257"/>
              <a:ext cx="69841" cy="24124"/>
            </a:xfrm>
            <a:prstGeom prst="rect">
              <a:avLst/>
            </a:prstGeom>
            <a:pattFill prst="ltVert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33" name="Freeform 395"/>
            <p:cNvSpPr>
              <a:spLocks noChangeAspect="1"/>
            </p:cNvSpPr>
            <p:nvPr/>
          </p:nvSpPr>
          <p:spPr bwMode="auto">
            <a:xfrm>
              <a:off x="8611594" y="5860161"/>
              <a:ext cx="361267" cy="363759"/>
            </a:xfrm>
            <a:custGeom>
              <a:avLst/>
              <a:gdLst>
                <a:gd name="T0" fmla="*/ 569 w 569"/>
                <a:gd name="T1" fmla="*/ 0 h 573"/>
                <a:gd name="T2" fmla="*/ 391 w 569"/>
                <a:gd name="T3" fmla="*/ 396 h 573"/>
                <a:gd name="T4" fmla="*/ 59 w 569"/>
                <a:gd name="T5" fmla="*/ 549 h 573"/>
                <a:gd name="T6" fmla="*/ 39 w 569"/>
                <a:gd name="T7" fmla="*/ 540 h 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9" h="573">
                  <a:moveTo>
                    <a:pt x="569" y="0"/>
                  </a:moveTo>
                  <a:cubicBezTo>
                    <a:pt x="539" y="66"/>
                    <a:pt x="476" y="305"/>
                    <a:pt x="391" y="396"/>
                  </a:cubicBezTo>
                  <a:cubicBezTo>
                    <a:pt x="306" y="487"/>
                    <a:pt x="118" y="525"/>
                    <a:pt x="59" y="549"/>
                  </a:cubicBezTo>
                  <a:cubicBezTo>
                    <a:pt x="0" y="573"/>
                    <a:pt x="43" y="542"/>
                    <a:pt x="39" y="54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34" name="Freeform 394"/>
            <p:cNvSpPr>
              <a:spLocks noChangeAspect="1"/>
            </p:cNvSpPr>
            <p:nvPr/>
          </p:nvSpPr>
          <p:spPr bwMode="auto">
            <a:xfrm>
              <a:off x="8600800" y="5864605"/>
              <a:ext cx="347934" cy="359950"/>
            </a:xfrm>
            <a:custGeom>
              <a:avLst/>
              <a:gdLst>
                <a:gd name="T0" fmla="*/ 548 w 548"/>
                <a:gd name="T1" fmla="*/ 0 h 567"/>
                <a:gd name="T2" fmla="*/ 369 w 548"/>
                <a:gd name="T3" fmla="*/ 396 h 567"/>
                <a:gd name="T4" fmla="*/ 37 w 548"/>
                <a:gd name="T5" fmla="*/ 549 h 567"/>
                <a:gd name="T6" fmla="*/ 146 w 548"/>
                <a:gd name="T7" fmla="*/ 503 h 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8" h="567">
                  <a:moveTo>
                    <a:pt x="548" y="0"/>
                  </a:moveTo>
                  <a:cubicBezTo>
                    <a:pt x="518" y="66"/>
                    <a:pt x="454" y="305"/>
                    <a:pt x="369" y="396"/>
                  </a:cubicBezTo>
                  <a:cubicBezTo>
                    <a:pt x="284" y="487"/>
                    <a:pt x="74" y="531"/>
                    <a:pt x="37" y="549"/>
                  </a:cubicBezTo>
                  <a:cubicBezTo>
                    <a:pt x="0" y="567"/>
                    <a:pt x="123" y="513"/>
                    <a:pt x="146" y="503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35" name="Rectangle 393" descr="浅色上对角线"/>
            <p:cNvSpPr>
              <a:spLocks noChangeAspect="1" noChangeArrowheads="1"/>
            </p:cNvSpPr>
            <p:nvPr/>
          </p:nvSpPr>
          <p:spPr bwMode="auto">
            <a:xfrm>
              <a:off x="6474466" y="4403223"/>
              <a:ext cx="69206" cy="724343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36" name="Line 392"/>
            <p:cNvSpPr>
              <a:spLocks noChangeAspect="1" noChangeShapeType="1"/>
            </p:cNvSpPr>
            <p:nvPr/>
          </p:nvSpPr>
          <p:spPr bwMode="auto">
            <a:xfrm flipH="1">
              <a:off x="6858590" y="4568914"/>
              <a:ext cx="61586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37" name="Line 391"/>
            <p:cNvSpPr>
              <a:spLocks noChangeAspect="1" noChangeShapeType="1"/>
            </p:cNvSpPr>
            <p:nvPr/>
          </p:nvSpPr>
          <p:spPr bwMode="auto">
            <a:xfrm flipH="1">
              <a:off x="6875098" y="4965684"/>
              <a:ext cx="63999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38" name="Line 389"/>
            <p:cNvSpPr>
              <a:spLocks noChangeShapeType="1"/>
            </p:cNvSpPr>
            <p:nvPr/>
          </p:nvSpPr>
          <p:spPr bwMode="auto">
            <a:xfrm flipH="1">
              <a:off x="8341119" y="5422128"/>
              <a:ext cx="580948" cy="952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39" name="Line 388"/>
            <p:cNvSpPr>
              <a:spLocks noChangeShapeType="1"/>
            </p:cNvSpPr>
            <p:nvPr/>
          </p:nvSpPr>
          <p:spPr bwMode="auto">
            <a:xfrm flipH="1">
              <a:off x="8339849" y="4938386"/>
              <a:ext cx="566345" cy="2564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40" name="Line 387"/>
            <p:cNvSpPr>
              <a:spLocks noChangeShapeType="1"/>
            </p:cNvSpPr>
            <p:nvPr/>
          </p:nvSpPr>
          <p:spPr bwMode="auto">
            <a:xfrm flipV="1">
              <a:off x="9312541" y="4365133"/>
              <a:ext cx="190475" cy="19044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41" name="Line 386"/>
            <p:cNvSpPr>
              <a:spLocks noChangeShapeType="1"/>
            </p:cNvSpPr>
            <p:nvPr/>
          </p:nvSpPr>
          <p:spPr bwMode="auto">
            <a:xfrm flipV="1">
              <a:off x="6864939" y="4336566"/>
              <a:ext cx="304760" cy="3047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42" name="Text Box 385"/>
            <p:cNvSpPr txBox="1">
              <a:spLocks noChangeArrowheads="1"/>
            </p:cNvSpPr>
            <p:nvPr/>
          </p:nvSpPr>
          <p:spPr bwMode="auto">
            <a:xfrm>
              <a:off x="8476356" y="4174683"/>
              <a:ext cx="428568" cy="228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000" tIns="7200" rIns="18000" bIns="72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仿宋" panose="02010600040101010101" pitchFamily="2" charset="-122"/>
                  <a:cs typeface="Times New Roman" pitchFamily="18" charset="0"/>
                </a:rPr>
                <a:t>分划板</a:t>
              </a:r>
              <a:endParaRPr kumimoji="0" 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华文仿宋" panose="02010600040101010101" pitchFamily="2" charset="-122"/>
                <a:cs typeface="宋体" pitchFamily="2" charset="-122"/>
              </a:endParaRPr>
            </a:p>
          </p:txBody>
        </p:sp>
        <p:sp>
          <p:nvSpPr>
            <p:cNvPr id="43" name="Text Box 384"/>
            <p:cNvSpPr txBox="1">
              <a:spLocks noChangeArrowheads="1"/>
            </p:cNvSpPr>
            <p:nvPr/>
          </p:nvSpPr>
          <p:spPr bwMode="auto">
            <a:xfrm>
              <a:off x="8066835" y="5412605"/>
              <a:ext cx="304760" cy="228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000" tIns="7200" rIns="18000" bIns="72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仿宋" panose="02010600040101010101" pitchFamily="2" charset="-122"/>
                  <a:cs typeface="Times New Roman" pitchFamily="18" charset="0"/>
                </a:rPr>
                <a:t>小灯</a:t>
              </a:r>
              <a:endParaRPr kumimoji="0" 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华文仿宋" panose="02010600040101010101" pitchFamily="2" charset="-122"/>
                <a:cs typeface="宋体" pitchFamily="2" charset="-122"/>
              </a:endParaRPr>
            </a:p>
          </p:txBody>
        </p:sp>
        <p:sp>
          <p:nvSpPr>
            <p:cNvPr id="44" name="Text Box 383"/>
            <p:cNvSpPr txBox="1">
              <a:spLocks noChangeArrowheads="1"/>
            </p:cNvSpPr>
            <p:nvPr/>
          </p:nvSpPr>
          <p:spPr bwMode="auto">
            <a:xfrm>
              <a:off x="9276351" y="5172004"/>
              <a:ext cx="533964" cy="228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000" tIns="7200" rIns="18000" bIns="72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仿宋" panose="02010600040101010101" pitchFamily="2" charset="-122"/>
                  <a:cs typeface="Times New Roman" pitchFamily="18" charset="0"/>
                </a:rPr>
                <a:t>直角棱镜</a:t>
              </a:r>
              <a:endParaRPr kumimoji="0" 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华文仿宋" panose="02010600040101010101" pitchFamily="2" charset="-122"/>
                <a:cs typeface="宋体" pitchFamily="2" charset="-122"/>
              </a:endParaRPr>
            </a:p>
          </p:txBody>
        </p:sp>
        <p:sp>
          <p:nvSpPr>
            <p:cNvPr id="45" name="Rectangle 382"/>
            <p:cNvSpPr>
              <a:spLocks noChangeArrowheads="1"/>
            </p:cNvSpPr>
            <p:nvPr/>
          </p:nvSpPr>
          <p:spPr bwMode="auto">
            <a:xfrm>
              <a:off x="8939845" y="4984094"/>
              <a:ext cx="45079" cy="501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46" name="Text Box 381"/>
            <p:cNvSpPr txBox="1">
              <a:spLocks noChangeArrowheads="1"/>
            </p:cNvSpPr>
            <p:nvPr/>
          </p:nvSpPr>
          <p:spPr bwMode="auto">
            <a:xfrm>
              <a:off x="7019224" y="4174683"/>
              <a:ext cx="323807" cy="228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000" tIns="7200" rIns="18000" bIns="72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仿宋" panose="02010600040101010101" pitchFamily="2" charset="-122"/>
                  <a:cs typeface="Times New Roman" pitchFamily="18" charset="0"/>
                </a:rPr>
                <a:t>物镜</a:t>
              </a:r>
              <a:endParaRPr kumimoji="0" 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华文仿宋" panose="02010600040101010101" pitchFamily="2" charset="-122"/>
                <a:cs typeface="宋体" pitchFamily="2" charset="-122"/>
              </a:endParaRPr>
            </a:p>
          </p:txBody>
        </p:sp>
        <p:sp>
          <p:nvSpPr>
            <p:cNvPr id="47" name="Text Box 380"/>
            <p:cNvSpPr txBox="1">
              <a:spLocks noChangeArrowheads="1"/>
            </p:cNvSpPr>
            <p:nvPr/>
          </p:nvSpPr>
          <p:spPr bwMode="auto">
            <a:xfrm>
              <a:off x="9333493" y="4174683"/>
              <a:ext cx="323807" cy="228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000" tIns="7200" rIns="18000" bIns="72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仿宋" panose="02010600040101010101" pitchFamily="2" charset="-122"/>
                  <a:cs typeface="Times New Roman" pitchFamily="18" charset="0"/>
                </a:rPr>
                <a:t>目镜</a:t>
              </a:r>
              <a:endParaRPr kumimoji="0" 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华文仿宋" panose="02010600040101010101" pitchFamily="2" charset="-122"/>
                <a:cs typeface="宋体" pitchFamily="2" charset="-122"/>
              </a:endParaRPr>
            </a:p>
          </p:txBody>
        </p:sp>
        <p:sp>
          <p:nvSpPr>
            <p:cNvPr id="48" name="Line 379"/>
            <p:cNvSpPr>
              <a:spLocks noChangeShapeType="1"/>
            </p:cNvSpPr>
            <p:nvPr/>
          </p:nvSpPr>
          <p:spPr bwMode="auto">
            <a:xfrm>
              <a:off x="8664926" y="4384178"/>
              <a:ext cx="209522" cy="2094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49" name="Text Box 378"/>
            <p:cNvSpPr txBox="1">
              <a:spLocks noChangeArrowheads="1"/>
            </p:cNvSpPr>
            <p:nvPr/>
          </p:nvSpPr>
          <p:spPr bwMode="auto">
            <a:xfrm>
              <a:off x="8902022" y="6094792"/>
              <a:ext cx="1826019" cy="2793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仿宋" panose="02010600040101010101" pitchFamily="2" charset="-122"/>
                  <a:cs typeface="Times New Roman" pitchFamily="18" charset="0"/>
                </a:rPr>
                <a:t>(a)                                            (b)</a:t>
              </a:r>
              <a:endPara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华文仿宋" panose="02010600040101010101" pitchFamily="2" charset="-122"/>
                <a:cs typeface="宋体" pitchFamily="2" charset="-122"/>
              </a:endParaRPr>
            </a:p>
          </p:txBody>
        </p:sp>
        <p:sp>
          <p:nvSpPr>
            <p:cNvPr id="50" name="Line 377"/>
            <p:cNvSpPr>
              <a:spLocks noChangeAspect="1" noChangeShapeType="1"/>
            </p:cNvSpPr>
            <p:nvPr/>
          </p:nvSpPr>
          <p:spPr bwMode="auto">
            <a:xfrm flipV="1">
              <a:off x="8957987" y="4912166"/>
              <a:ext cx="0" cy="442478"/>
            </a:xfrm>
            <a:prstGeom prst="line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grpSp>
          <p:nvGrpSpPr>
            <p:cNvPr id="51" name="Group 360"/>
            <p:cNvGrpSpPr>
              <a:grpSpLocks/>
            </p:cNvGrpSpPr>
            <p:nvPr/>
          </p:nvGrpSpPr>
          <p:grpSpPr bwMode="auto">
            <a:xfrm>
              <a:off x="9918251" y="4157543"/>
              <a:ext cx="1346657" cy="1647388"/>
              <a:chOff x="7342" y="3784"/>
              <a:chExt cx="2121" cy="2595"/>
            </a:xfrm>
          </p:grpSpPr>
          <p:grpSp>
            <p:nvGrpSpPr>
              <p:cNvPr id="56" name="Group 365"/>
              <p:cNvGrpSpPr>
                <a:grpSpLocks/>
              </p:cNvGrpSpPr>
              <p:nvPr/>
            </p:nvGrpSpPr>
            <p:grpSpPr bwMode="auto">
              <a:xfrm>
                <a:off x="7342" y="4223"/>
                <a:ext cx="1718" cy="1720"/>
                <a:chOff x="7342" y="4223"/>
                <a:chExt cx="1718" cy="1720"/>
              </a:xfrm>
            </p:grpSpPr>
            <p:sp>
              <p:nvSpPr>
                <p:cNvPr id="61" name="Oval 376"/>
                <p:cNvSpPr>
                  <a:spLocks noChangeAspect="1" noChangeArrowheads="1"/>
                </p:cNvSpPr>
                <p:nvPr/>
              </p:nvSpPr>
              <p:spPr bwMode="auto">
                <a:xfrm>
                  <a:off x="7342" y="4223"/>
                  <a:ext cx="1718" cy="171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2" name="Line 375"/>
                <p:cNvSpPr>
                  <a:spLocks noChangeAspect="1" noChangeShapeType="1"/>
                </p:cNvSpPr>
                <p:nvPr/>
              </p:nvSpPr>
              <p:spPr bwMode="auto">
                <a:xfrm>
                  <a:off x="7523" y="4555"/>
                  <a:ext cx="1358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3" name="Line 374"/>
                <p:cNvSpPr>
                  <a:spLocks noChangeAspect="1" noChangeShapeType="1"/>
                </p:cNvSpPr>
                <p:nvPr/>
              </p:nvSpPr>
              <p:spPr bwMode="auto">
                <a:xfrm>
                  <a:off x="7352" y="5079"/>
                  <a:ext cx="170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4" name="Line 373"/>
                <p:cNvSpPr>
                  <a:spLocks noChangeAspect="1" noChangeShapeType="1"/>
                </p:cNvSpPr>
                <p:nvPr/>
              </p:nvSpPr>
              <p:spPr bwMode="auto">
                <a:xfrm>
                  <a:off x="8204" y="4234"/>
                  <a:ext cx="1" cy="11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5" name="Freeform 372"/>
                <p:cNvSpPr>
                  <a:spLocks noChangeAspect="1"/>
                </p:cNvSpPr>
                <p:nvPr/>
              </p:nvSpPr>
              <p:spPr bwMode="auto">
                <a:xfrm>
                  <a:off x="7949" y="5341"/>
                  <a:ext cx="502" cy="602"/>
                </a:xfrm>
                <a:custGeom>
                  <a:avLst/>
                  <a:gdLst>
                    <a:gd name="T0" fmla="*/ 0 w 817"/>
                    <a:gd name="T1" fmla="*/ 915 h 982"/>
                    <a:gd name="T2" fmla="*/ 0 w 817"/>
                    <a:gd name="T3" fmla="*/ 0 h 982"/>
                    <a:gd name="T4" fmla="*/ 817 w 817"/>
                    <a:gd name="T5" fmla="*/ 0 h 982"/>
                    <a:gd name="T6" fmla="*/ 817 w 817"/>
                    <a:gd name="T7" fmla="*/ 915 h 982"/>
                    <a:gd name="T8" fmla="*/ 628 w 817"/>
                    <a:gd name="T9" fmla="*/ 961 h 982"/>
                    <a:gd name="T10" fmla="*/ 405 w 817"/>
                    <a:gd name="T11" fmla="*/ 982 h 982"/>
                    <a:gd name="T12" fmla="*/ 187 w 817"/>
                    <a:gd name="T13" fmla="*/ 960 h 982"/>
                    <a:gd name="T14" fmla="*/ 0 w 817"/>
                    <a:gd name="T15" fmla="*/ 915 h 9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817" h="982">
                      <a:moveTo>
                        <a:pt x="0" y="915"/>
                      </a:moveTo>
                      <a:lnTo>
                        <a:pt x="0" y="0"/>
                      </a:lnTo>
                      <a:lnTo>
                        <a:pt x="817" y="0"/>
                      </a:lnTo>
                      <a:lnTo>
                        <a:pt x="817" y="915"/>
                      </a:lnTo>
                      <a:lnTo>
                        <a:pt x="628" y="961"/>
                      </a:lnTo>
                      <a:lnTo>
                        <a:pt x="405" y="982"/>
                      </a:lnTo>
                      <a:lnTo>
                        <a:pt x="187" y="960"/>
                      </a:lnTo>
                      <a:lnTo>
                        <a:pt x="0" y="915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66" name="Group 369"/>
                <p:cNvGrpSpPr>
                  <a:grpSpLocks noChangeAspect="1"/>
                </p:cNvGrpSpPr>
                <p:nvPr/>
              </p:nvGrpSpPr>
              <p:grpSpPr bwMode="auto">
                <a:xfrm>
                  <a:off x="8082" y="5437"/>
                  <a:ext cx="239" cy="240"/>
                  <a:chOff x="9900" y="9045"/>
                  <a:chExt cx="390" cy="390"/>
                </a:xfrm>
              </p:grpSpPr>
              <p:sp>
                <p:nvSpPr>
                  <p:cNvPr id="70" name="Line 37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900" y="9240"/>
                    <a:ext cx="390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71" name="Line 370"/>
                  <p:cNvSpPr>
                    <a:spLocks noChangeAspect="1" noChangeShapeType="1"/>
                  </p:cNvSpPr>
                  <p:nvPr/>
                </p:nvSpPr>
                <p:spPr bwMode="auto">
                  <a:xfrm rot="5400000">
                    <a:off x="9900" y="9240"/>
                    <a:ext cx="390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grpSp>
              <p:nvGrpSpPr>
                <p:cNvPr id="67" name="Group 366"/>
                <p:cNvGrpSpPr>
                  <a:grpSpLocks/>
                </p:cNvGrpSpPr>
                <p:nvPr/>
              </p:nvGrpSpPr>
              <p:grpSpPr bwMode="auto">
                <a:xfrm>
                  <a:off x="8082" y="4433"/>
                  <a:ext cx="239" cy="239"/>
                  <a:chOff x="8082" y="4433"/>
                  <a:chExt cx="239" cy="239"/>
                </a:xfrm>
              </p:grpSpPr>
              <p:sp>
                <p:nvSpPr>
                  <p:cNvPr id="68" name="Line 3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082" y="4553"/>
                    <a:ext cx="239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B05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69" name="Line 367"/>
                  <p:cNvSpPr>
                    <a:spLocks noChangeAspect="1" noChangeShapeType="1"/>
                  </p:cNvSpPr>
                  <p:nvPr/>
                </p:nvSpPr>
                <p:spPr bwMode="auto">
                  <a:xfrm rot="5400000">
                    <a:off x="8082" y="4553"/>
                    <a:ext cx="239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B05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</p:grpSp>
          <p:sp>
            <p:nvSpPr>
              <p:cNvPr id="57" name="Line 364"/>
              <p:cNvSpPr>
                <a:spLocks noChangeShapeType="1"/>
              </p:cNvSpPr>
              <p:nvPr/>
            </p:nvSpPr>
            <p:spPr bwMode="auto">
              <a:xfrm flipV="1">
                <a:off x="8263" y="4036"/>
                <a:ext cx="459" cy="46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  <p:sp>
            <p:nvSpPr>
              <p:cNvPr id="58" name="Line 363"/>
              <p:cNvSpPr>
                <a:spLocks noChangeShapeType="1"/>
              </p:cNvSpPr>
              <p:nvPr/>
            </p:nvSpPr>
            <p:spPr bwMode="auto">
              <a:xfrm>
                <a:off x="8278" y="5626"/>
                <a:ext cx="459" cy="46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  <p:sp>
            <p:nvSpPr>
              <p:cNvPr id="59" name="Text Box 362"/>
              <p:cNvSpPr txBox="1">
                <a:spLocks noChangeArrowheads="1"/>
              </p:cNvSpPr>
              <p:nvPr/>
            </p:nvSpPr>
            <p:spPr bwMode="auto">
              <a:xfrm>
                <a:off x="8623" y="3784"/>
                <a:ext cx="840" cy="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zh-CN" sz="9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华文仿宋" panose="02010600040101010101" pitchFamily="2" charset="-122"/>
                    <a:cs typeface="Times New Roman" pitchFamily="18" charset="0"/>
                  </a:rPr>
                  <a:t>反射像</a:t>
                </a:r>
                <a:endParaRPr kumimoji="0" lang="zh-CN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华文仿宋" panose="02010600040101010101" pitchFamily="2" charset="-122"/>
                  <a:cs typeface="宋体" pitchFamily="2" charset="-122"/>
                </a:endParaRPr>
              </a:p>
            </p:txBody>
          </p:sp>
          <p:sp>
            <p:nvSpPr>
              <p:cNvPr id="60" name="Text Box 361"/>
              <p:cNvSpPr txBox="1">
                <a:spLocks noChangeArrowheads="1"/>
              </p:cNvSpPr>
              <p:nvPr/>
            </p:nvSpPr>
            <p:spPr bwMode="auto">
              <a:xfrm>
                <a:off x="8623" y="5929"/>
                <a:ext cx="840" cy="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zh-CN" sz="9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华文仿宋" panose="02010600040101010101" pitchFamily="2" charset="-122"/>
                    <a:cs typeface="Times New Roman" pitchFamily="18" charset="0"/>
                  </a:rPr>
                  <a:t>十字</a:t>
                </a:r>
                <a:endParaRPr kumimoji="0" lang="zh-CN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华文仿宋" panose="02010600040101010101" pitchFamily="2" charset="-122"/>
                  <a:cs typeface="宋体" pitchFamily="2" charset="-122"/>
                </a:endParaRPr>
              </a:p>
            </p:txBody>
          </p:sp>
        </p:grpSp>
        <p:sp>
          <p:nvSpPr>
            <p:cNvPr id="52" name="Rectangle 359"/>
            <p:cNvSpPr>
              <a:spLocks noChangeArrowheads="1"/>
            </p:cNvSpPr>
            <p:nvPr/>
          </p:nvSpPr>
          <p:spPr bwMode="auto">
            <a:xfrm>
              <a:off x="8868100" y="4535903"/>
              <a:ext cx="36190" cy="4462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53" name="Line 358"/>
            <p:cNvSpPr>
              <a:spLocks noChangeShapeType="1"/>
            </p:cNvSpPr>
            <p:nvPr/>
          </p:nvSpPr>
          <p:spPr bwMode="auto">
            <a:xfrm>
              <a:off x="8998892" y="4951083"/>
              <a:ext cx="300950" cy="2513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54" name="Text Box 357"/>
            <p:cNvSpPr txBox="1">
              <a:spLocks noChangeArrowheads="1"/>
            </p:cNvSpPr>
            <p:nvPr/>
          </p:nvSpPr>
          <p:spPr bwMode="auto">
            <a:xfrm>
              <a:off x="8071915" y="5116774"/>
              <a:ext cx="304760" cy="228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8000" tIns="7200" rIns="18000" bIns="72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仿宋" panose="02010600040101010101" pitchFamily="2" charset="-122"/>
                  <a:cs typeface="Times New Roman" pitchFamily="18" charset="0"/>
                </a:rPr>
                <a:t>十字</a:t>
              </a:r>
              <a:endParaRPr kumimoji="0" 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华文仿宋" panose="02010600040101010101" pitchFamily="2" charset="-122"/>
                <a:cs typeface="宋体" pitchFamily="2" charset="-122"/>
              </a:endParaRPr>
            </a:p>
          </p:txBody>
        </p:sp>
        <p:sp>
          <p:nvSpPr>
            <p:cNvPr id="55" name="Line 356"/>
            <p:cNvSpPr>
              <a:spLocks noChangeShapeType="1"/>
            </p:cNvSpPr>
            <p:nvPr/>
          </p:nvSpPr>
          <p:spPr bwMode="auto">
            <a:xfrm>
              <a:off x="8910004" y="4920611"/>
              <a:ext cx="0" cy="34281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</p:grpSp>
      <p:pic>
        <p:nvPicPr>
          <p:cNvPr id="74" name="Picture 3" descr="PIC_004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5630" y="4723670"/>
            <a:ext cx="1214438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861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四、实验原理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2000" b="1" dirty="0">
                <a:solidFill>
                  <a:schemeClr val="tx1"/>
                </a:solidFill>
              </a:rPr>
              <a:t>2.2  </a:t>
            </a:r>
            <a:r>
              <a:rPr lang="zh-CN" altLang="en-US" sz="2000" b="1" dirty="0">
                <a:solidFill>
                  <a:schemeClr val="tx1"/>
                </a:solidFill>
              </a:rPr>
              <a:t>载物台</a:t>
            </a:r>
            <a:endParaRPr lang="en-US" altLang="zh-CN" sz="2000" b="1" dirty="0">
              <a:solidFill>
                <a:schemeClr val="tx1"/>
              </a:solidFill>
            </a:endParaRPr>
          </a:p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00" dirty="0">
                <a:solidFill>
                  <a:schemeClr val="tx1"/>
                </a:solidFill>
                <a:latin typeface="华文仿宋" pitchFamily="2" charset="-122"/>
              </a:rPr>
              <a:t>载物台下的三个螺丝决定了台面的倾斜度，是调节望远镜与载物台平面平行的关键因素。当三棱镜以特定方式置于载物台时，</a:t>
            </a:r>
            <a:r>
              <a:rPr lang="zh-CN" altLang="en-US" sz="1800" dirty="0">
                <a:solidFill>
                  <a:srgbClr val="FF0000"/>
                </a:solidFill>
                <a:latin typeface="华文仿宋" pitchFamily="2" charset="-122"/>
              </a:rPr>
              <a:t>不同螺丝对特定三棱镜侧面的影响程度不同。</a:t>
            </a:r>
            <a:r>
              <a:rPr lang="zh-CN" altLang="en-US" sz="1800" dirty="0">
                <a:solidFill>
                  <a:schemeClr val="tx1"/>
                </a:solidFill>
                <a:latin typeface="华文仿宋" pitchFamily="2" charset="-122"/>
              </a:rPr>
              <a:t>比如，调节右下图所示的螺丝</a:t>
            </a:r>
            <a:r>
              <a:rPr lang="en-US" altLang="zh-CN" sz="1800" dirty="0">
                <a:solidFill>
                  <a:schemeClr val="tx1"/>
                </a:solidFill>
                <a:latin typeface="华文仿宋" pitchFamily="2" charset="-122"/>
              </a:rPr>
              <a:t>1</a:t>
            </a:r>
            <a:r>
              <a:rPr lang="zh-CN" altLang="en-US" sz="1800" dirty="0">
                <a:solidFill>
                  <a:schemeClr val="tx1"/>
                </a:solidFill>
                <a:latin typeface="华文仿宋" pitchFamily="2" charset="-122"/>
              </a:rPr>
              <a:t>时，则光学面</a:t>
            </a:r>
            <a:r>
              <a:rPr lang="en-US" altLang="zh-CN" sz="1800" dirty="0">
                <a:solidFill>
                  <a:schemeClr val="tx1"/>
                </a:solidFill>
                <a:latin typeface="华文仿宋" pitchFamily="2" charset="-122"/>
              </a:rPr>
              <a:t>AB</a:t>
            </a:r>
            <a:r>
              <a:rPr lang="zh-CN" altLang="en-US" sz="1800" dirty="0">
                <a:solidFill>
                  <a:schemeClr val="tx1"/>
                </a:solidFill>
                <a:latin typeface="华文仿宋" pitchFamily="2" charset="-122"/>
              </a:rPr>
              <a:t>受影响最大。</a:t>
            </a:r>
            <a:endParaRPr lang="en-US" altLang="zh-CN" sz="1800" dirty="0">
              <a:solidFill>
                <a:schemeClr val="tx1"/>
              </a:solidFill>
              <a:latin typeface="华文仿宋" pitchFamily="2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000" b="1" dirty="0">
                <a:solidFill>
                  <a:schemeClr val="tx1"/>
                </a:solidFill>
              </a:rPr>
              <a:t>2.3  </a:t>
            </a:r>
            <a:r>
              <a:rPr lang="zh-CN" altLang="en-US" sz="2000" b="1" dirty="0">
                <a:solidFill>
                  <a:schemeClr val="tx1"/>
                </a:solidFill>
              </a:rPr>
              <a:t>调节平行光管，获得平行光</a:t>
            </a:r>
            <a:r>
              <a:rPr lang="en-US" altLang="zh-CN" sz="2000" b="1" dirty="0">
                <a:solidFill>
                  <a:schemeClr val="tx1"/>
                </a:solidFill>
              </a:rPr>
              <a:t>.</a:t>
            </a:r>
          </a:p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平行光管的作用是将钠光灯发出的光会聚成平行光，从而便于最小偏向角的测量。</a:t>
            </a: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7417621" y="2261303"/>
            <a:ext cx="3658064" cy="1963107"/>
            <a:chOff x="2349" y="2083"/>
            <a:chExt cx="5760" cy="3307"/>
          </a:xfrm>
        </p:grpSpPr>
        <p:sp>
          <p:nvSpPr>
            <p:cNvPr id="6" name="Oval 313"/>
            <p:cNvSpPr>
              <a:spLocks noChangeAspect="1" noChangeArrowheads="1"/>
            </p:cNvSpPr>
            <p:nvPr/>
          </p:nvSpPr>
          <p:spPr bwMode="auto">
            <a:xfrm>
              <a:off x="4702" y="3128"/>
              <a:ext cx="119" cy="119"/>
            </a:xfrm>
            <a:prstGeom prst="ellipse">
              <a:avLst/>
            </a:prstGeom>
            <a:solidFill>
              <a:srgbClr val="DDDDDD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grpSp>
          <p:nvGrpSpPr>
            <p:cNvPr id="7" name="Group 33"/>
            <p:cNvGrpSpPr>
              <a:grpSpLocks/>
            </p:cNvGrpSpPr>
            <p:nvPr/>
          </p:nvGrpSpPr>
          <p:grpSpPr bwMode="auto">
            <a:xfrm>
              <a:off x="2349" y="2083"/>
              <a:ext cx="5760" cy="3307"/>
              <a:chOff x="2471" y="7031"/>
              <a:chExt cx="5760" cy="3307"/>
            </a:xfrm>
          </p:grpSpPr>
          <p:grpSp>
            <p:nvGrpSpPr>
              <p:cNvPr id="17" name="Group 39"/>
              <p:cNvGrpSpPr>
                <a:grpSpLocks noChangeAspect="1"/>
              </p:cNvGrpSpPr>
              <p:nvPr/>
            </p:nvGrpSpPr>
            <p:grpSpPr bwMode="auto">
              <a:xfrm>
                <a:off x="2471" y="7031"/>
                <a:ext cx="5760" cy="3307"/>
                <a:chOff x="2428" y="3191"/>
                <a:chExt cx="7198" cy="4133"/>
              </a:xfrm>
            </p:grpSpPr>
            <p:grpSp>
              <p:nvGrpSpPr>
                <p:cNvPr id="23" name="Group 306"/>
                <p:cNvGrpSpPr>
                  <a:grpSpLocks noChangeAspect="1"/>
                </p:cNvGrpSpPr>
                <p:nvPr/>
              </p:nvGrpSpPr>
              <p:grpSpPr bwMode="auto">
                <a:xfrm>
                  <a:off x="9206" y="3302"/>
                  <a:ext cx="420" cy="403"/>
                  <a:chOff x="9206" y="3302"/>
                  <a:chExt cx="420" cy="403"/>
                </a:xfrm>
              </p:grpSpPr>
              <p:sp>
                <p:nvSpPr>
                  <p:cNvPr id="290" name="AutoShape 312" descr="窄横线"/>
                  <p:cNvSpPr>
                    <a:spLocks noChangeAspect="1" noChangeArrowheads="1"/>
                  </p:cNvSpPr>
                  <p:nvPr/>
                </p:nvSpPr>
                <p:spPr bwMode="auto">
                  <a:xfrm rot="16200000" flipH="1">
                    <a:off x="9245" y="3323"/>
                    <a:ext cx="402" cy="360"/>
                  </a:xfrm>
                  <a:prstGeom prst="can">
                    <a:avLst>
                      <a:gd name="adj" fmla="val 25829"/>
                    </a:avLst>
                  </a:prstGeom>
                  <a:pattFill prst="narHorz">
                    <a:fgClr>
                      <a:srgbClr val="969696"/>
                    </a:fgClr>
                    <a:bgClr>
                      <a:srgbClr val="1E1E1E"/>
                    </a:bgClr>
                  </a:patt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91" name="Freeform 311"/>
                  <p:cNvSpPr>
                    <a:spLocks noChangeAspect="1"/>
                  </p:cNvSpPr>
                  <p:nvPr/>
                </p:nvSpPr>
                <p:spPr bwMode="auto">
                  <a:xfrm>
                    <a:off x="9212" y="3302"/>
                    <a:ext cx="138" cy="195"/>
                  </a:xfrm>
                  <a:custGeom>
                    <a:avLst/>
                    <a:gdLst>
                      <a:gd name="T0" fmla="*/ 0 w 147"/>
                      <a:gd name="T1" fmla="*/ 36 h 195"/>
                      <a:gd name="T2" fmla="*/ 96 w 147"/>
                      <a:gd name="T3" fmla="*/ 0 h 195"/>
                      <a:gd name="T4" fmla="*/ 123 w 147"/>
                      <a:gd name="T5" fmla="*/ 36 h 195"/>
                      <a:gd name="T6" fmla="*/ 138 w 147"/>
                      <a:gd name="T7" fmla="*/ 84 h 195"/>
                      <a:gd name="T8" fmla="*/ 147 w 147"/>
                      <a:gd name="T9" fmla="*/ 135 h 195"/>
                      <a:gd name="T10" fmla="*/ 147 w 147"/>
                      <a:gd name="T11" fmla="*/ 195 h 195"/>
                      <a:gd name="T12" fmla="*/ 0 w 147"/>
                      <a:gd name="T13" fmla="*/ 195 h 195"/>
                      <a:gd name="T14" fmla="*/ 0 w 147"/>
                      <a:gd name="T15" fmla="*/ 36 h 1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47" h="195">
                        <a:moveTo>
                          <a:pt x="0" y="36"/>
                        </a:moveTo>
                        <a:lnTo>
                          <a:pt x="96" y="0"/>
                        </a:lnTo>
                        <a:cubicBezTo>
                          <a:pt x="116" y="0"/>
                          <a:pt x="116" y="22"/>
                          <a:pt x="123" y="36"/>
                        </a:cubicBezTo>
                        <a:cubicBezTo>
                          <a:pt x="130" y="50"/>
                          <a:pt x="134" y="68"/>
                          <a:pt x="138" y="84"/>
                        </a:cubicBezTo>
                        <a:cubicBezTo>
                          <a:pt x="142" y="100"/>
                          <a:pt x="146" y="117"/>
                          <a:pt x="147" y="135"/>
                        </a:cubicBezTo>
                        <a:lnTo>
                          <a:pt x="147" y="195"/>
                        </a:lnTo>
                        <a:lnTo>
                          <a:pt x="0" y="195"/>
                        </a:lnTo>
                        <a:lnTo>
                          <a:pt x="0" y="36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C0C0C0"/>
                      </a:gs>
                      <a:gs pos="100000">
                        <a:srgbClr val="C0C0C0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92" name="Freeform 310"/>
                  <p:cNvSpPr>
                    <a:spLocks noChangeAspect="1"/>
                  </p:cNvSpPr>
                  <p:nvPr/>
                </p:nvSpPr>
                <p:spPr bwMode="auto">
                  <a:xfrm>
                    <a:off x="9206" y="3488"/>
                    <a:ext cx="147" cy="216"/>
                  </a:xfrm>
                  <a:custGeom>
                    <a:avLst/>
                    <a:gdLst>
                      <a:gd name="T0" fmla="*/ 0 w 147"/>
                      <a:gd name="T1" fmla="*/ 180 h 216"/>
                      <a:gd name="T2" fmla="*/ 90 w 147"/>
                      <a:gd name="T3" fmla="*/ 216 h 216"/>
                      <a:gd name="T4" fmla="*/ 127 w 147"/>
                      <a:gd name="T5" fmla="*/ 181 h 216"/>
                      <a:gd name="T6" fmla="*/ 139 w 147"/>
                      <a:gd name="T7" fmla="*/ 130 h 216"/>
                      <a:gd name="T8" fmla="*/ 145 w 147"/>
                      <a:gd name="T9" fmla="*/ 79 h 216"/>
                      <a:gd name="T10" fmla="*/ 147 w 147"/>
                      <a:gd name="T11" fmla="*/ 3 h 216"/>
                      <a:gd name="T12" fmla="*/ 8 w 147"/>
                      <a:gd name="T13" fmla="*/ 0 h 216"/>
                      <a:gd name="T14" fmla="*/ 0 w 147"/>
                      <a:gd name="T15" fmla="*/ 180 h 2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47" h="216">
                        <a:moveTo>
                          <a:pt x="0" y="180"/>
                        </a:moveTo>
                        <a:lnTo>
                          <a:pt x="90" y="216"/>
                        </a:lnTo>
                        <a:cubicBezTo>
                          <a:pt x="111" y="216"/>
                          <a:pt x="119" y="195"/>
                          <a:pt x="127" y="181"/>
                        </a:cubicBezTo>
                        <a:cubicBezTo>
                          <a:pt x="135" y="167"/>
                          <a:pt x="136" y="147"/>
                          <a:pt x="139" y="130"/>
                        </a:cubicBezTo>
                        <a:cubicBezTo>
                          <a:pt x="142" y="113"/>
                          <a:pt x="144" y="100"/>
                          <a:pt x="145" y="79"/>
                        </a:cubicBezTo>
                        <a:lnTo>
                          <a:pt x="147" y="3"/>
                        </a:lnTo>
                        <a:lnTo>
                          <a:pt x="8" y="0"/>
                        </a:lnTo>
                        <a:lnTo>
                          <a:pt x="0" y="18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808080"/>
                      </a:gs>
                      <a:gs pos="100000">
                        <a:srgbClr val="808080">
                          <a:gamma/>
                          <a:shade val="10196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FF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93" name="Freeform 309"/>
                  <p:cNvSpPr>
                    <a:spLocks noChangeAspect="1"/>
                  </p:cNvSpPr>
                  <p:nvPr/>
                </p:nvSpPr>
                <p:spPr bwMode="auto">
                  <a:xfrm>
                    <a:off x="9215" y="3494"/>
                    <a:ext cx="135" cy="211"/>
                  </a:xfrm>
                  <a:custGeom>
                    <a:avLst/>
                    <a:gdLst>
                      <a:gd name="T0" fmla="*/ 0 w 135"/>
                      <a:gd name="T1" fmla="*/ 0 h 211"/>
                      <a:gd name="T2" fmla="*/ 0 w 135"/>
                      <a:gd name="T3" fmla="*/ 171 h 211"/>
                      <a:gd name="T4" fmla="*/ 82 w 135"/>
                      <a:gd name="T5" fmla="*/ 210 h 211"/>
                      <a:gd name="T6" fmla="*/ 118 w 135"/>
                      <a:gd name="T7" fmla="*/ 175 h 211"/>
                      <a:gd name="T8" fmla="*/ 124 w 135"/>
                      <a:gd name="T9" fmla="*/ 124 h 211"/>
                      <a:gd name="T10" fmla="*/ 132 w 135"/>
                      <a:gd name="T11" fmla="*/ 78 h 211"/>
                      <a:gd name="T12" fmla="*/ 135 w 135"/>
                      <a:gd name="T13" fmla="*/ 0 h 21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35" h="211">
                        <a:moveTo>
                          <a:pt x="0" y="0"/>
                        </a:moveTo>
                        <a:lnTo>
                          <a:pt x="0" y="171"/>
                        </a:lnTo>
                        <a:lnTo>
                          <a:pt x="82" y="210"/>
                        </a:lnTo>
                        <a:cubicBezTo>
                          <a:pt x="102" y="211"/>
                          <a:pt x="111" y="189"/>
                          <a:pt x="118" y="175"/>
                        </a:cubicBezTo>
                        <a:cubicBezTo>
                          <a:pt x="125" y="161"/>
                          <a:pt x="122" y="140"/>
                          <a:pt x="124" y="124"/>
                        </a:cubicBezTo>
                        <a:cubicBezTo>
                          <a:pt x="126" y="108"/>
                          <a:pt x="130" y="99"/>
                          <a:pt x="132" y="78"/>
                        </a:cubicBezTo>
                        <a:lnTo>
                          <a:pt x="135" y="0"/>
                        </a:lnTo>
                      </a:path>
                    </a:pathLst>
                  </a:cu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gradFill rotWithShape="0">
                          <a:gsLst>
                            <a:gs pos="0">
                              <a:srgbClr val="808080"/>
                            </a:gs>
                            <a:gs pos="100000">
                              <a:srgbClr val="808080">
                                <a:gamma/>
                                <a:shade val="10196"/>
                                <a:invGamma/>
                              </a:srgbClr>
                            </a:gs>
                          </a:gsLst>
                          <a:lin ang="5400000" scaled="1"/>
                        </a:gra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94" name="Line 30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228" y="3306"/>
                    <a:ext cx="81" cy="33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95" name="Line 30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225" y="3666"/>
                    <a:ext cx="81" cy="33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grpSp>
              <p:nvGrpSpPr>
                <p:cNvPr id="24" name="Group 301"/>
                <p:cNvGrpSpPr>
                  <a:grpSpLocks noChangeAspect="1"/>
                </p:cNvGrpSpPr>
                <p:nvPr/>
              </p:nvGrpSpPr>
              <p:grpSpPr bwMode="auto">
                <a:xfrm>
                  <a:off x="3787" y="4650"/>
                  <a:ext cx="218" cy="197"/>
                  <a:chOff x="3157" y="8707"/>
                  <a:chExt cx="218" cy="197"/>
                </a:xfrm>
              </p:grpSpPr>
              <p:grpSp>
                <p:nvGrpSpPr>
                  <p:cNvPr id="286" name="Group 30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157" y="8707"/>
                    <a:ext cx="143" cy="197"/>
                    <a:chOff x="3157" y="8707"/>
                    <a:chExt cx="143" cy="197"/>
                  </a:xfrm>
                </p:grpSpPr>
                <p:sp>
                  <p:nvSpPr>
                    <p:cNvPr id="288" name="Oval 305" descr="窄横线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157" y="8707"/>
                      <a:ext cx="109" cy="197"/>
                    </a:xfrm>
                    <a:prstGeom prst="ellipse">
                      <a:avLst/>
                    </a:prstGeom>
                    <a:pattFill prst="narHorz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89" name="Oval 30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191" y="8707"/>
                      <a:ext cx="109" cy="197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sp>
                <p:nvSpPr>
                  <p:cNvPr id="287" name="AutoShape 302"/>
                  <p:cNvSpPr>
                    <a:spLocks noChangeAspect="1" noChangeArrowheads="1"/>
                  </p:cNvSpPr>
                  <p:nvPr/>
                </p:nvSpPr>
                <p:spPr bwMode="auto">
                  <a:xfrm flipH="1">
                    <a:off x="3241" y="8767"/>
                    <a:ext cx="134" cy="83"/>
                  </a:xfrm>
                  <a:prstGeom prst="flowChartDelay">
                    <a:avLst/>
                  </a:prstGeom>
                  <a:solidFill>
                    <a:srgbClr val="969696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grpSp>
              <p:nvGrpSpPr>
                <p:cNvPr id="25" name="Group 298"/>
                <p:cNvGrpSpPr>
                  <a:grpSpLocks noChangeAspect="1"/>
                </p:cNvGrpSpPr>
                <p:nvPr/>
              </p:nvGrpSpPr>
              <p:grpSpPr bwMode="auto">
                <a:xfrm>
                  <a:off x="4172" y="3737"/>
                  <a:ext cx="145" cy="122"/>
                  <a:chOff x="3305" y="8708"/>
                  <a:chExt cx="252" cy="228"/>
                </a:xfrm>
              </p:grpSpPr>
              <p:sp>
                <p:nvSpPr>
                  <p:cNvPr id="284" name="Oval 30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47" y="8708"/>
                    <a:ext cx="210" cy="210"/>
                  </a:xfrm>
                  <a:prstGeom prst="ellips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85" name="Oval 29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5" y="8726"/>
                    <a:ext cx="210" cy="210"/>
                  </a:xfrm>
                  <a:prstGeom prst="ellipse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grpSp>
              <p:nvGrpSpPr>
                <p:cNvPr id="26" name="Group 295"/>
                <p:cNvGrpSpPr>
                  <a:grpSpLocks noChangeAspect="1"/>
                </p:cNvGrpSpPr>
                <p:nvPr/>
              </p:nvGrpSpPr>
              <p:grpSpPr bwMode="auto">
                <a:xfrm>
                  <a:off x="4100" y="4577"/>
                  <a:ext cx="252" cy="228"/>
                  <a:chOff x="3305" y="8708"/>
                  <a:chExt cx="252" cy="228"/>
                </a:xfrm>
              </p:grpSpPr>
              <p:sp>
                <p:nvSpPr>
                  <p:cNvPr id="282" name="Oval 29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47" y="8708"/>
                    <a:ext cx="210" cy="210"/>
                  </a:xfrm>
                  <a:prstGeom prst="ellips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83" name="Oval 29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5" y="8726"/>
                    <a:ext cx="210" cy="210"/>
                  </a:xfrm>
                  <a:prstGeom prst="ellipse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27" name="Rectangle 294"/>
                <p:cNvSpPr>
                  <a:spLocks noChangeAspect="1" noChangeArrowheads="1"/>
                </p:cNvSpPr>
                <p:nvPr/>
              </p:nvSpPr>
              <p:spPr bwMode="auto">
                <a:xfrm>
                  <a:off x="5820" y="5781"/>
                  <a:ext cx="285" cy="143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6666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8" name="Freeform 293"/>
                <p:cNvSpPr>
                  <a:spLocks noChangeAspect="1"/>
                </p:cNvSpPr>
                <p:nvPr/>
              </p:nvSpPr>
              <p:spPr bwMode="auto">
                <a:xfrm>
                  <a:off x="3763" y="5703"/>
                  <a:ext cx="3042" cy="1621"/>
                </a:xfrm>
                <a:custGeom>
                  <a:avLst/>
                  <a:gdLst>
                    <a:gd name="T0" fmla="*/ 17 w 3042"/>
                    <a:gd name="T1" fmla="*/ 657 h 1621"/>
                    <a:gd name="T2" fmla="*/ 77 w 3042"/>
                    <a:gd name="T3" fmla="*/ 393 h 1621"/>
                    <a:gd name="T4" fmla="*/ 137 w 3042"/>
                    <a:gd name="T5" fmla="*/ 258 h 1621"/>
                    <a:gd name="T6" fmla="*/ 152 w 3042"/>
                    <a:gd name="T7" fmla="*/ 183 h 1621"/>
                    <a:gd name="T8" fmla="*/ 272 w 3042"/>
                    <a:gd name="T9" fmla="*/ 108 h 1621"/>
                    <a:gd name="T10" fmla="*/ 512 w 3042"/>
                    <a:gd name="T11" fmla="*/ 123 h 1621"/>
                    <a:gd name="T12" fmla="*/ 707 w 3042"/>
                    <a:gd name="T13" fmla="*/ 168 h 1621"/>
                    <a:gd name="T14" fmla="*/ 974 w 3042"/>
                    <a:gd name="T15" fmla="*/ 186 h 1621"/>
                    <a:gd name="T16" fmla="*/ 1238 w 3042"/>
                    <a:gd name="T17" fmla="*/ 165 h 1621"/>
                    <a:gd name="T18" fmla="*/ 1265 w 3042"/>
                    <a:gd name="T19" fmla="*/ 0 h 1621"/>
                    <a:gd name="T20" fmla="*/ 1364 w 3042"/>
                    <a:gd name="T21" fmla="*/ 54 h 1621"/>
                    <a:gd name="T22" fmla="*/ 1457 w 3042"/>
                    <a:gd name="T23" fmla="*/ 87 h 1621"/>
                    <a:gd name="T24" fmla="*/ 1547 w 3042"/>
                    <a:gd name="T25" fmla="*/ 99 h 1621"/>
                    <a:gd name="T26" fmla="*/ 1703 w 3042"/>
                    <a:gd name="T27" fmla="*/ 108 h 1621"/>
                    <a:gd name="T28" fmla="*/ 1844 w 3042"/>
                    <a:gd name="T29" fmla="*/ 93 h 1621"/>
                    <a:gd name="T30" fmla="*/ 1922 w 3042"/>
                    <a:gd name="T31" fmla="*/ 72 h 1621"/>
                    <a:gd name="T32" fmla="*/ 2021 w 3042"/>
                    <a:gd name="T33" fmla="*/ 60 h 1621"/>
                    <a:gd name="T34" fmla="*/ 2081 w 3042"/>
                    <a:gd name="T35" fmla="*/ 54 h 1621"/>
                    <a:gd name="T36" fmla="*/ 2123 w 3042"/>
                    <a:gd name="T37" fmla="*/ 51 h 1621"/>
                    <a:gd name="T38" fmla="*/ 2177 w 3042"/>
                    <a:gd name="T39" fmla="*/ 108 h 1621"/>
                    <a:gd name="T40" fmla="*/ 2225 w 3042"/>
                    <a:gd name="T41" fmla="*/ 54 h 1621"/>
                    <a:gd name="T42" fmla="*/ 2429 w 3042"/>
                    <a:gd name="T43" fmla="*/ 51 h 1621"/>
                    <a:gd name="T44" fmla="*/ 2729 w 3042"/>
                    <a:gd name="T45" fmla="*/ 81 h 1621"/>
                    <a:gd name="T46" fmla="*/ 2969 w 3042"/>
                    <a:gd name="T47" fmla="*/ 186 h 1621"/>
                    <a:gd name="T48" fmla="*/ 3032 w 3042"/>
                    <a:gd name="T49" fmla="*/ 447 h 1621"/>
                    <a:gd name="T50" fmla="*/ 2912 w 3042"/>
                    <a:gd name="T51" fmla="*/ 468 h 1621"/>
                    <a:gd name="T52" fmla="*/ 2777 w 3042"/>
                    <a:gd name="T53" fmla="*/ 447 h 1621"/>
                    <a:gd name="T54" fmla="*/ 2507 w 3042"/>
                    <a:gd name="T55" fmla="*/ 633 h 1621"/>
                    <a:gd name="T56" fmla="*/ 2429 w 3042"/>
                    <a:gd name="T57" fmla="*/ 981 h 1621"/>
                    <a:gd name="T58" fmla="*/ 2519 w 3042"/>
                    <a:gd name="T59" fmla="*/ 1296 h 1621"/>
                    <a:gd name="T60" fmla="*/ 2462 w 3042"/>
                    <a:gd name="T61" fmla="*/ 1503 h 1621"/>
                    <a:gd name="T62" fmla="*/ 2279 w 3042"/>
                    <a:gd name="T63" fmla="*/ 1611 h 1621"/>
                    <a:gd name="T64" fmla="*/ 1997 w 3042"/>
                    <a:gd name="T65" fmla="*/ 1563 h 1621"/>
                    <a:gd name="T66" fmla="*/ 1802 w 3042"/>
                    <a:gd name="T67" fmla="*/ 1473 h 1621"/>
                    <a:gd name="T68" fmla="*/ 1727 w 3042"/>
                    <a:gd name="T69" fmla="*/ 1383 h 1621"/>
                    <a:gd name="T70" fmla="*/ 1682 w 3042"/>
                    <a:gd name="T71" fmla="*/ 1248 h 1621"/>
                    <a:gd name="T72" fmla="*/ 1469 w 3042"/>
                    <a:gd name="T73" fmla="*/ 966 h 1621"/>
                    <a:gd name="T74" fmla="*/ 1019 w 3042"/>
                    <a:gd name="T75" fmla="*/ 726 h 1621"/>
                    <a:gd name="T76" fmla="*/ 449 w 3042"/>
                    <a:gd name="T77" fmla="*/ 696 h 1621"/>
                    <a:gd name="T78" fmla="*/ 179 w 3042"/>
                    <a:gd name="T79" fmla="*/ 741 h 1621"/>
                    <a:gd name="T80" fmla="*/ 17 w 3042"/>
                    <a:gd name="T81" fmla="*/ 657 h 16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3042" h="1621">
                      <a:moveTo>
                        <a:pt x="17" y="657"/>
                      </a:moveTo>
                      <a:cubicBezTo>
                        <a:pt x="0" y="599"/>
                        <a:pt x="57" y="459"/>
                        <a:pt x="77" y="393"/>
                      </a:cubicBezTo>
                      <a:cubicBezTo>
                        <a:pt x="97" y="327"/>
                        <a:pt x="125" y="293"/>
                        <a:pt x="137" y="258"/>
                      </a:cubicBezTo>
                      <a:cubicBezTo>
                        <a:pt x="149" y="223"/>
                        <a:pt x="130" y="208"/>
                        <a:pt x="152" y="183"/>
                      </a:cubicBezTo>
                      <a:cubicBezTo>
                        <a:pt x="174" y="158"/>
                        <a:pt x="212" y="118"/>
                        <a:pt x="272" y="108"/>
                      </a:cubicBezTo>
                      <a:cubicBezTo>
                        <a:pt x="332" y="98"/>
                        <a:pt x="440" y="113"/>
                        <a:pt x="512" y="123"/>
                      </a:cubicBezTo>
                      <a:cubicBezTo>
                        <a:pt x="584" y="133"/>
                        <a:pt x="630" y="158"/>
                        <a:pt x="707" y="168"/>
                      </a:cubicBezTo>
                      <a:cubicBezTo>
                        <a:pt x="784" y="178"/>
                        <a:pt x="886" y="186"/>
                        <a:pt x="974" y="186"/>
                      </a:cubicBezTo>
                      <a:cubicBezTo>
                        <a:pt x="1062" y="186"/>
                        <a:pt x="1190" y="196"/>
                        <a:pt x="1238" y="165"/>
                      </a:cubicBezTo>
                      <a:lnTo>
                        <a:pt x="1265" y="0"/>
                      </a:lnTo>
                      <a:lnTo>
                        <a:pt x="1364" y="54"/>
                      </a:lnTo>
                      <a:lnTo>
                        <a:pt x="1457" y="87"/>
                      </a:lnTo>
                      <a:lnTo>
                        <a:pt x="1547" y="99"/>
                      </a:lnTo>
                      <a:cubicBezTo>
                        <a:pt x="1588" y="102"/>
                        <a:pt x="1654" y="109"/>
                        <a:pt x="1703" y="108"/>
                      </a:cubicBezTo>
                      <a:cubicBezTo>
                        <a:pt x="1752" y="107"/>
                        <a:pt x="1808" y="99"/>
                        <a:pt x="1844" y="93"/>
                      </a:cubicBezTo>
                      <a:cubicBezTo>
                        <a:pt x="1880" y="87"/>
                        <a:pt x="1893" y="77"/>
                        <a:pt x="1922" y="72"/>
                      </a:cubicBezTo>
                      <a:cubicBezTo>
                        <a:pt x="1951" y="67"/>
                        <a:pt x="1995" y="63"/>
                        <a:pt x="2021" y="60"/>
                      </a:cubicBezTo>
                      <a:cubicBezTo>
                        <a:pt x="2047" y="57"/>
                        <a:pt x="2064" y="56"/>
                        <a:pt x="2081" y="54"/>
                      </a:cubicBezTo>
                      <a:lnTo>
                        <a:pt x="2123" y="51"/>
                      </a:lnTo>
                      <a:lnTo>
                        <a:pt x="2177" y="108"/>
                      </a:lnTo>
                      <a:lnTo>
                        <a:pt x="2225" y="54"/>
                      </a:lnTo>
                      <a:cubicBezTo>
                        <a:pt x="2267" y="44"/>
                        <a:pt x="2345" y="47"/>
                        <a:pt x="2429" y="51"/>
                      </a:cubicBezTo>
                      <a:cubicBezTo>
                        <a:pt x="2513" y="55"/>
                        <a:pt x="2639" y="59"/>
                        <a:pt x="2729" y="81"/>
                      </a:cubicBezTo>
                      <a:cubicBezTo>
                        <a:pt x="2819" y="103"/>
                        <a:pt x="2919" y="125"/>
                        <a:pt x="2969" y="186"/>
                      </a:cubicBezTo>
                      <a:cubicBezTo>
                        <a:pt x="3019" y="247"/>
                        <a:pt x="3042" y="400"/>
                        <a:pt x="3032" y="447"/>
                      </a:cubicBezTo>
                      <a:cubicBezTo>
                        <a:pt x="3022" y="494"/>
                        <a:pt x="2954" y="468"/>
                        <a:pt x="2912" y="468"/>
                      </a:cubicBezTo>
                      <a:cubicBezTo>
                        <a:pt x="2870" y="468"/>
                        <a:pt x="2844" y="420"/>
                        <a:pt x="2777" y="447"/>
                      </a:cubicBezTo>
                      <a:cubicBezTo>
                        <a:pt x="2710" y="474"/>
                        <a:pt x="2565" y="544"/>
                        <a:pt x="2507" y="633"/>
                      </a:cubicBezTo>
                      <a:cubicBezTo>
                        <a:pt x="2449" y="722"/>
                        <a:pt x="2427" y="871"/>
                        <a:pt x="2429" y="981"/>
                      </a:cubicBezTo>
                      <a:cubicBezTo>
                        <a:pt x="2431" y="1091"/>
                        <a:pt x="2514" y="1209"/>
                        <a:pt x="2519" y="1296"/>
                      </a:cubicBezTo>
                      <a:cubicBezTo>
                        <a:pt x="2524" y="1383"/>
                        <a:pt x="2502" y="1451"/>
                        <a:pt x="2462" y="1503"/>
                      </a:cubicBezTo>
                      <a:cubicBezTo>
                        <a:pt x="2422" y="1555"/>
                        <a:pt x="2357" y="1601"/>
                        <a:pt x="2279" y="1611"/>
                      </a:cubicBezTo>
                      <a:cubicBezTo>
                        <a:pt x="2201" y="1621"/>
                        <a:pt x="2076" y="1586"/>
                        <a:pt x="1997" y="1563"/>
                      </a:cubicBezTo>
                      <a:cubicBezTo>
                        <a:pt x="1918" y="1540"/>
                        <a:pt x="1847" y="1503"/>
                        <a:pt x="1802" y="1473"/>
                      </a:cubicBezTo>
                      <a:cubicBezTo>
                        <a:pt x="1757" y="1443"/>
                        <a:pt x="1747" y="1421"/>
                        <a:pt x="1727" y="1383"/>
                      </a:cubicBezTo>
                      <a:cubicBezTo>
                        <a:pt x="1707" y="1345"/>
                        <a:pt x="1725" y="1317"/>
                        <a:pt x="1682" y="1248"/>
                      </a:cubicBezTo>
                      <a:cubicBezTo>
                        <a:pt x="1639" y="1179"/>
                        <a:pt x="1579" y="1053"/>
                        <a:pt x="1469" y="966"/>
                      </a:cubicBezTo>
                      <a:cubicBezTo>
                        <a:pt x="1359" y="879"/>
                        <a:pt x="1189" y="771"/>
                        <a:pt x="1019" y="726"/>
                      </a:cubicBezTo>
                      <a:cubicBezTo>
                        <a:pt x="849" y="681"/>
                        <a:pt x="589" y="693"/>
                        <a:pt x="449" y="696"/>
                      </a:cubicBezTo>
                      <a:cubicBezTo>
                        <a:pt x="309" y="699"/>
                        <a:pt x="251" y="748"/>
                        <a:pt x="179" y="741"/>
                      </a:cubicBezTo>
                      <a:cubicBezTo>
                        <a:pt x="107" y="734"/>
                        <a:pt x="34" y="715"/>
                        <a:pt x="17" y="657"/>
                      </a:cubicBez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9" name="Freeform 292"/>
                <p:cNvSpPr>
                  <a:spLocks noChangeAspect="1"/>
                </p:cNvSpPr>
                <p:nvPr/>
              </p:nvSpPr>
              <p:spPr bwMode="auto">
                <a:xfrm>
                  <a:off x="3898" y="5811"/>
                  <a:ext cx="1162" cy="277"/>
                </a:xfrm>
                <a:custGeom>
                  <a:avLst/>
                  <a:gdLst>
                    <a:gd name="T0" fmla="*/ 182 w 1162"/>
                    <a:gd name="T1" fmla="*/ 270 h 277"/>
                    <a:gd name="T2" fmla="*/ 17 w 1162"/>
                    <a:gd name="T3" fmla="*/ 225 h 277"/>
                    <a:gd name="T4" fmla="*/ 77 w 1162"/>
                    <a:gd name="T5" fmla="*/ 60 h 277"/>
                    <a:gd name="T6" fmla="*/ 482 w 1162"/>
                    <a:gd name="T7" fmla="*/ 0 h 277"/>
                    <a:gd name="T8" fmla="*/ 677 w 1162"/>
                    <a:gd name="T9" fmla="*/ 60 h 277"/>
                    <a:gd name="T10" fmla="*/ 917 w 1162"/>
                    <a:gd name="T11" fmla="*/ 45 h 277"/>
                    <a:gd name="T12" fmla="*/ 1142 w 1162"/>
                    <a:gd name="T13" fmla="*/ 75 h 277"/>
                    <a:gd name="T14" fmla="*/ 1037 w 1162"/>
                    <a:gd name="T15" fmla="*/ 120 h 277"/>
                    <a:gd name="T16" fmla="*/ 707 w 1162"/>
                    <a:gd name="T17" fmla="*/ 225 h 277"/>
                    <a:gd name="T18" fmla="*/ 362 w 1162"/>
                    <a:gd name="T19" fmla="*/ 270 h 277"/>
                    <a:gd name="T20" fmla="*/ 182 w 1162"/>
                    <a:gd name="T21" fmla="*/ 270 h 2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162" h="277">
                      <a:moveTo>
                        <a:pt x="182" y="270"/>
                      </a:moveTo>
                      <a:cubicBezTo>
                        <a:pt x="125" y="263"/>
                        <a:pt x="34" y="260"/>
                        <a:pt x="17" y="225"/>
                      </a:cubicBezTo>
                      <a:cubicBezTo>
                        <a:pt x="0" y="190"/>
                        <a:pt x="0" y="97"/>
                        <a:pt x="77" y="60"/>
                      </a:cubicBezTo>
                      <a:cubicBezTo>
                        <a:pt x="154" y="23"/>
                        <a:pt x="382" y="0"/>
                        <a:pt x="482" y="0"/>
                      </a:cubicBezTo>
                      <a:cubicBezTo>
                        <a:pt x="582" y="0"/>
                        <a:pt x="605" y="53"/>
                        <a:pt x="677" y="60"/>
                      </a:cubicBezTo>
                      <a:cubicBezTo>
                        <a:pt x="749" y="67"/>
                        <a:pt x="840" y="43"/>
                        <a:pt x="917" y="45"/>
                      </a:cubicBezTo>
                      <a:cubicBezTo>
                        <a:pt x="994" y="47"/>
                        <a:pt x="1122" y="63"/>
                        <a:pt x="1142" y="75"/>
                      </a:cubicBezTo>
                      <a:cubicBezTo>
                        <a:pt x="1162" y="87"/>
                        <a:pt x="1109" y="95"/>
                        <a:pt x="1037" y="120"/>
                      </a:cubicBezTo>
                      <a:cubicBezTo>
                        <a:pt x="965" y="145"/>
                        <a:pt x="819" y="200"/>
                        <a:pt x="707" y="225"/>
                      </a:cubicBezTo>
                      <a:cubicBezTo>
                        <a:pt x="595" y="250"/>
                        <a:pt x="449" y="263"/>
                        <a:pt x="362" y="270"/>
                      </a:cubicBezTo>
                      <a:cubicBezTo>
                        <a:pt x="275" y="277"/>
                        <a:pt x="219" y="270"/>
                        <a:pt x="182" y="270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C0C0C0">
                        <a:gamma/>
                        <a:shade val="36471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0" name="Freeform 291"/>
                <p:cNvSpPr>
                  <a:spLocks noChangeAspect="1"/>
                </p:cNvSpPr>
                <p:nvPr/>
              </p:nvSpPr>
              <p:spPr bwMode="auto">
                <a:xfrm>
                  <a:off x="4080" y="6261"/>
                  <a:ext cx="1440" cy="390"/>
                </a:xfrm>
                <a:custGeom>
                  <a:avLst/>
                  <a:gdLst>
                    <a:gd name="T0" fmla="*/ 0 w 1440"/>
                    <a:gd name="T1" fmla="*/ 30 h 390"/>
                    <a:gd name="T2" fmla="*/ 870 w 1440"/>
                    <a:gd name="T3" fmla="*/ 60 h 390"/>
                    <a:gd name="T4" fmla="*/ 1440 w 1440"/>
                    <a:gd name="T5" fmla="*/ 390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440" h="390">
                      <a:moveTo>
                        <a:pt x="0" y="30"/>
                      </a:moveTo>
                      <a:cubicBezTo>
                        <a:pt x="315" y="15"/>
                        <a:pt x="630" y="0"/>
                        <a:pt x="870" y="60"/>
                      </a:cubicBezTo>
                      <a:cubicBezTo>
                        <a:pt x="1110" y="120"/>
                        <a:pt x="1345" y="335"/>
                        <a:pt x="1440" y="390"/>
                      </a:cubicBez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1" name="Freeform 290"/>
                <p:cNvSpPr>
                  <a:spLocks noChangeAspect="1"/>
                </p:cNvSpPr>
                <p:nvPr/>
              </p:nvSpPr>
              <p:spPr bwMode="auto">
                <a:xfrm>
                  <a:off x="4095" y="6201"/>
                  <a:ext cx="1440" cy="390"/>
                </a:xfrm>
                <a:custGeom>
                  <a:avLst/>
                  <a:gdLst>
                    <a:gd name="T0" fmla="*/ 0 w 1440"/>
                    <a:gd name="T1" fmla="*/ 30 h 390"/>
                    <a:gd name="T2" fmla="*/ 870 w 1440"/>
                    <a:gd name="T3" fmla="*/ 60 h 390"/>
                    <a:gd name="T4" fmla="*/ 1440 w 1440"/>
                    <a:gd name="T5" fmla="*/ 390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440" h="390">
                      <a:moveTo>
                        <a:pt x="0" y="30"/>
                      </a:moveTo>
                      <a:cubicBezTo>
                        <a:pt x="315" y="15"/>
                        <a:pt x="630" y="0"/>
                        <a:pt x="870" y="60"/>
                      </a:cubicBezTo>
                      <a:cubicBezTo>
                        <a:pt x="1110" y="120"/>
                        <a:pt x="1345" y="335"/>
                        <a:pt x="1440" y="390"/>
                      </a:cubicBez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2" name="Freeform 289"/>
                <p:cNvSpPr>
                  <a:spLocks noChangeAspect="1"/>
                </p:cNvSpPr>
                <p:nvPr/>
              </p:nvSpPr>
              <p:spPr bwMode="auto">
                <a:xfrm>
                  <a:off x="4110" y="6231"/>
                  <a:ext cx="1440" cy="390"/>
                </a:xfrm>
                <a:custGeom>
                  <a:avLst/>
                  <a:gdLst>
                    <a:gd name="T0" fmla="*/ 0 w 1440"/>
                    <a:gd name="T1" fmla="*/ 30 h 390"/>
                    <a:gd name="T2" fmla="*/ 870 w 1440"/>
                    <a:gd name="T3" fmla="*/ 60 h 390"/>
                    <a:gd name="T4" fmla="*/ 1440 w 1440"/>
                    <a:gd name="T5" fmla="*/ 390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440" h="390">
                      <a:moveTo>
                        <a:pt x="0" y="30"/>
                      </a:moveTo>
                      <a:cubicBezTo>
                        <a:pt x="315" y="15"/>
                        <a:pt x="630" y="0"/>
                        <a:pt x="870" y="60"/>
                      </a:cubicBezTo>
                      <a:cubicBezTo>
                        <a:pt x="1110" y="120"/>
                        <a:pt x="1345" y="335"/>
                        <a:pt x="1440" y="390"/>
                      </a:cubicBez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3" name="Freeform 288"/>
                <p:cNvSpPr>
                  <a:spLocks noChangeAspect="1"/>
                </p:cNvSpPr>
                <p:nvPr/>
              </p:nvSpPr>
              <p:spPr bwMode="auto">
                <a:xfrm>
                  <a:off x="4140" y="6321"/>
                  <a:ext cx="1440" cy="405"/>
                </a:xfrm>
                <a:custGeom>
                  <a:avLst/>
                  <a:gdLst>
                    <a:gd name="T0" fmla="*/ 0 w 1440"/>
                    <a:gd name="T1" fmla="*/ 15 h 405"/>
                    <a:gd name="T2" fmla="*/ 345 w 1440"/>
                    <a:gd name="T3" fmla="*/ 0 h 405"/>
                    <a:gd name="T4" fmla="*/ 510 w 1440"/>
                    <a:gd name="T5" fmla="*/ 15 h 405"/>
                    <a:gd name="T6" fmla="*/ 870 w 1440"/>
                    <a:gd name="T7" fmla="*/ 75 h 405"/>
                    <a:gd name="T8" fmla="*/ 1200 w 1440"/>
                    <a:gd name="T9" fmla="*/ 240 h 405"/>
                    <a:gd name="T10" fmla="*/ 1440 w 1440"/>
                    <a:gd name="T11" fmla="*/ 405 h 4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440" h="405">
                      <a:moveTo>
                        <a:pt x="0" y="15"/>
                      </a:moveTo>
                      <a:cubicBezTo>
                        <a:pt x="57" y="13"/>
                        <a:pt x="260" y="0"/>
                        <a:pt x="345" y="0"/>
                      </a:cubicBezTo>
                      <a:cubicBezTo>
                        <a:pt x="430" y="0"/>
                        <a:pt x="423" y="3"/>
                        <a:pt x="510" y="15"/>
                      </a:cubicBezTo>
                      <a:cubicBezTo>
                        <a:pt x="597" y="27"/>
                        <a:pt x="755" y="37"/>
                        <a:pt x="870" y="75"/>
                      </a:cubicBezTo>
                      <a:cubicBezTo>
                        <a:pt x="985" y="113"/>
                        <a:pt x="1105" y="185"/>
                        <a:pt x="1200" y="240"/>
                      </a:cubicBezTo>
                      <a:cubicBezTo>
                        <a:pt x="1295" y="295"/>
                        <a:pt x="1390" y="371"/>
                        <a:pt x="1440" y="405"/>
                      </a:cubicBez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4" name="Freeform 287"/>
                <p:cNvSpPr>
                  <a:spLocks noChangeAspect="1"/>
                </p:cNvSpPr>
                <p:nvPr/>
              </p:nvSpPr>
              <p:spPr bwMode="auto">
                <a:xfrm>
                  <a:off x="5130" y="6471"/>
                  <a:ext cx="585" cy="585"/>
                </a:xfrm>
                <a:custGeom>
                  <a:avLst/>
                  <a:gdLst>
                    <a:gd name="T0" fmla="*/ 0 w 585"/>
                    <a:gd name="T1" fmla="*/ 0 h 585"/>
                    <a:gd name="T2" fmla="*/ 150 w 585"/>
                    <a:gd name="T3" fmla="*/ 105 h 585"/>
                    <a:gd name="T4" fmla="*/ 345 w 585"/>
                    <a:gd name="T5" fmla="*/ 240 h 585"/>
                    <a:gd name="T6" fmla="*/ 585 w 585"/>
                    <a:gd name="T7" fmla="*/ 585 h 5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85" h="585">
                      <a:moveTo>
                        <a:pt x="0" y="0"/>
                      </a:moveTo>
                      <a:cubicBezTo>
                        <a:pt x="25" y="17"/>
                        <a:pt x="93" y="65"/>
                        <a:pt x="150" y="105"/>
                      </a:cubicBezTo>
                      <a:cubicBezTo>
                        <a:pt x="207" y="145"/>
                        <a:pt x="272" y="160"/>
                        <a:pt x="345" y="240"/>
                      </a:cubicBezTo>
                      <a:cubicBezTo>
                        <a:pt x="418" y="320"/>
                        <a:pt x="535" y="513"/>
                        <a:pt x="585" y="585"/>
                      </a:cubicBezTo>
                    </a:path>
                  </a:pathLst>
                </a:cu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5" name="Arc 286"/>
                <p:cNvSpPr>
                  <a:spLocks noChangeAspect="1"/>
                </p:cNvSpPr>
                <p:nvPr/>
              </p:nvSpPr>
              <p:spPr bwMode="auto">
                <a:xfrm flipV="1">
                  <a:off x="5016" y="5772"/>
                  <a:ext cx="932" cy="186"/>
                </a:xfrm>
                <a:custGeom>
                  <a:avLst/>
                  <a:gdLst>
                    <a:gd name="G0" fmla="+- 20600 0 0"/>
                    <a:gd name="G1" fmla="+- 21600 0 0"/>
                    <a:gd name="G2" fmla="+- 21600 0 0"/>
                    <a:gd name="T0" fmla="*/ 0 w 42200"/>
                    <a:gd name="T1" fmla="*/ 15105 h 21600"/>
                    <a:gd name="T2" fmla="*/ 42200 w 42200"/>
                    <a:gd name="T3" fmla="*/ 21480 h 21600"/>
                    <a:gd name="T4" fmla="*/ 20600 w 422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2200" h="21600" fill="none" extrusionOk="0">
                      <a:moveTo>
                        <a:pt x="-1" y="15104"/>
                      </a:moveTo>
                      <a:cubicBezTo>
                        <a:pt x="2834" y="6113"/>
                        <a:pt x="11172" y="-1"/>
                        <a:pt x="20600" y="0"/>
                      </a:cubicBezTo>
                      <a:cubicBezTo>
                        <a:pt x="32482" y="0"/>
                        <a:pt x="42133" y="9597"/>
                        <a:pt x="42199" y="21480"/>
                      </a:cubicBezTo>
                    </a:path>
                    <a:path w="42200" h="21600" stroke="0" extrusionOk="0">
                      <a:moveTo>
                        <a:pt x="-1" y="15104"/>
                      </a:moveTo>
                      <a:cubicBezTo>
                        <a:pt x="2834" y="6113"/>
                        <a:pt x="11172" y="-1"/>
                        <a:pt x="20600" y="0"/>
                      </a:cubicBezTo>
                      <a:cubicBezTo>
                        <a:pt x="32482" y="0"/>
                        <a:pt x="42133" y="9597"/>
                        <a:pt x="42199" y="21480"/>
                      </a:cubicBezTo>
                      <a:lnTo>
                        <a:pt x="2060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0C0C0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6" name="Freeform 285"/>
                <p:cNvSpPr>
                  <a:spLocks noChangeAspect="1"/>
                </p:cNvSpPr>
                <p:nvPr/>
              </p:nvSpPr>
              <p:spPr bwMode="auto">
                <a:xfrm>
                  <a:off x="6053" y="5952"/>
                  <a:ext cx="530" cy="834"/>
                </a:xfrm>
                <a:custGeom>
                  <a:avLst/>
                  <a:gdLst>
                    <a:gd name="T0" fmla="*/ 22 w 530"/>
                    <a:gd name="T1" fmla="*/ 639 h 834"/>
                    <a:gd name="T2" fmla="*/ 37 w 530"/>
                    <a:gd name="T3" fmla="*/ 294 h 834"/>
                    <a:gd name="T4" fmla="*/ 187 w 530"/>
                    <a:gd name="T5" fmla="*/ 99 h 834"/>
                    <a:gd name="T6" fmla="*/ 442 w 530"/>
                    <a:gd name="T7" fmla="*/ 9 h 834"/>
                    <a:gd name="T8" fmla="*/ 530 w 530"/>
                    <a:gd name="T9" fmla="*/ 154 h 834"/>
                    <a:gd name="T10" fmla="*/ 292 w 530"/>
                    <a:gd name="T11" fmla="*/ 279 h 834"/>
                    <a:gd name="T12" fmla="*/ 142 w 530"/>
                    <a:gd name="T13" fmla="*/ 549 h 834"/>
                    <a:gd name="T14" fmla="*/ 172 w 530"/>
                    <a:gd name="T15" fmla="*/ 819 h 834"/>
                    <a:gd name="T16" fmla="*/ 22 w 530"/>
                    <a:gd name="T17" fmla="*/ 639 h 8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30" h="834">
                      <a:moveTo>
                        <a:pt x="22" y="639"/>
                      </a:moveTo>
                      <a:cubicBezTo>
                        <a:pt x="0" y="552"/>
                        <a:pt x="10" y="384"/>
                        <a:pt x="37" y="294"/>
                      </a:cubicBezTo>
                      <a:cubicBezTo>
                        <a:pt x="64" y="204"/>
                        <a:pt x="120" y="146"/>
                        <a:pt x="187" y="99"/>
                      </a:cubicBezTo>
                      <a:cubicBezTo>
                        <a:pt x="254" y="52"/>
                        <a:pt x="385" y="0"/>
                        <a:pt x="442" y="9"/>
                      </a:cubicBezTo>
                      <a:lnTo>
                        <a:pt x="530" y="154"/>
                      </a:lnTo>
                      <a:lnTo>
                        <a:pt x="292" y="279"/>
                      </a:lnTo>
                      <a:lnTo>
                        <a:pt x="142" y="549"/>
                      </a:lnTo>
                      <a:lnTo>
                        <a:pt x="172" y="819"/>
                      </a:lnTo>
                      <a:cubicBezTo>
                        <a:pt x="152" y="834"/>
                        <a:pt x="53" y="677"/>
                        <a:pt x="22" y="63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FFFFFF">
                        <a:gamma/>
                        <a:shade val="60784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7" name="Freeform 284"/>
                <p:cNvSpPr>
                  <a:spLocks noChangeAspect="1"/>
                </p:cNvSpPr>
                <p:nvPr/>
              </p:nvSpPr>
              <p:spPr bwMode="auto">
                <a:xfrm>
                  <a:off x="5730" y="6906"/>
                  <a:ext cx="299" cy="415"/>
                </a:xfrm>
                <a:custGeom>
                  <a:avLst/>
                  <a:gdLst>
                    <a:gd name="T0" fmla="*/ 95 w 299"/>
                    <a:gd name="T1" fmla="*/ 111 h 415"/>
                    <a:gd name="T2" fmla="*/ 150 w 299"/>
                    <a:gd name="T3" fmla="*/ 0 h 415"/>
                    <a:gd name="T4" fmla="*/ 270 w 299"/>
                    <a:gd name="T5" fmla="*/ 60 h 415"/>
                    <a:gd name="T6" fmla="*/ 299 w 299"/>
                    <a:gd name="T7" fmla="*/ 167 h 415"/>
                    <a:gd name="T8" fmla="*/ 252 w 299"/>
                    <a:gd name="T9" fmla="*/ 321 h 415"/>
                    <a:gd name="T10" fmla="*/ 189 w 299"/>
                    <a:gd name="T11" fmla="*/ 406 h 415"/>
                    <a:gd name="T12" fmla="*/ 0 w 299"/>
                    <a:gd name="T13" fmla="*/ 378 h 4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9" h="415">
                      <a:moveTo>
                        <a:pt x="95" y="111"/>
                      </a:moveTo>
                      <a:lnTo>
                        <a:pt x="150" y="0"/>
                      </a:lnTo>
                      <a:lnTo>
                        <a:pt x="270" y="60"/>
                      </a:lnTo>
                      <a:lnTo>
                        <a:pt x="299" y="167"/>
                      </a:lnTo>
                      <a:lnTo>
                        <a:pt x="252" y="321"/>
                      </a:lnTo>
                      <a:lnTo>
                        <a:pt x="189" y="406"/>
                      </a:lnTo>
                      <a:cubicBezTo>
                        <a:pt x="147" y="415"/>
                        <a:pt x="39" y="383"/>
                        <a:pt x="0" y="378"/>
                      </a:cubicBezTo>
                    </a:path>
                  </a:pathLst>
                </a:custGeom>
                <a:gradFill rotWithShape="0">
                  <a:gsLst>
                    <a:gs pos="0">
                      <a:srgbClr val="C0C0C0">
                        <a:gamma/>
                        <a:shade val="48627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8" name="Freeform 283"/>
                <p:cNvSpPr>
                  <a:spLocks noChangeAspect="1"/>
                </p:cNvSpPr>
                <p:nvPr/>
              </p:nvSpPr>
              <p:spPr bwMode="auto">
                <a:xfrm>
                  <a:off x="4065" y="6156"/>
                  <a:ext cx="1845" cy="1110"/>
                </a:xfrm>
                <a:custGeom>
                  <a:avLst/>
                  <a:gdLst>
                    <a:gd name="T0" fmla="*/ 0 w 1845"/>
                    <a:gd name="T1" fmla="*/ 120 h 1110"/>
                    <a:gd name="T2" fmla="*/ 225 w 1845"/>
                    <a:gd name="T3" fmla="*/ 45 h 1110"/>
                    <a:gd name="T4" fmla="*/ 495 w 1845"/>
                    <a:gd name="T5" fmla="*/ 0 h 1110"/>
                    <a:gd name="T6" fmla="*/ 990 w 1845"/>
                    <a:gd name="T7" fmla="*/ 60 h 1110"/>
                    <a:gd name="T8" fmla="*/ 1365 w 1845"/>
                    <a:gd name="T9" fmla="*/ 240 h 1110"/>
                    <a:gd name="T10" fmla="*/ 1500 w 1845"/>
                    <a:gd name="T11" fmla="*/ 315 h 1110"/>
                    <a:gd name="T12" fmla="*/ 1665 w 1845"/>
                    <a:gd name="T13" fmla="*/ 480 h 1110"/>
                    <a:gd name="T14" fmla="*/ 1815 w 1845"/>
                    <a:gd name="T15" fmla="*/ 720 h 1110"/>
                    <a:gd name="T16" fmla="*/ 1845 w 1845"/>
                    <a:gd name="T17" fmla="*/ 825 h 1110"/>
                    <a:gd name="T18" fmla="*/ 1770 w 1845"/>
                    <a:gd name="T19" fmla="*/ 1020 h 1110"/>
                    <a:gd name="T20" fmla="*/ 1725 w 1845"/>
                    <a:gd name="T21" fmla="*/ 1110 h 1110"/>
                    <a:gd name="T22" fmla="*/ 1545 w 1845"/>
                    <a:gd name="T23" fmla="*/ 1020 h 1110"/>
                    <a:gd name="T24" fmla="*/ 1440 w 1845"/>
                    <a:gd name="T25" fmla="*/ 915 h 1110"/>
                    <a:gd name="T26" fmla="*/ 1380 w 1845"/>
                    <a:gd name="T27" fmla="*/ 735 h 1110"/>
                    <a:gd name="T28" fmla="*/ 1005 w 1845"/>
                    <a:gd name="T29" fmla="*/ 375 h 1110"/>
                    <a:gd name="T30" fmla="*/ 525 w 1845"/>
                    <a:gd name="T31" fmla="*/ 240 h 1110"/>
                    <a:gd name="T32" fmla="*/ 282 w 1845"/>
                    <a:gd name="T33" fmla="*/ 231 h 1110"/>
                    <a:gd name="T34" fmla="*/ 144 w 1845"/>
                    <a:gd name="T35" fmla="*/ 216 h 1110"/>
                    <a:gd name="T36" fmla="*/ 120 w 1845"/>
                    <a:gd name="T37" fmla="*/ 228 h 1110"/>
                    <a:gd name="T38" fmla="*/ 63 w 1845"/>
                    <a:gd name="T39" fmla="*/ 204 h 1110"/>
                    <a:gd name="T40" fmla="*/ 9 w 1845"/>
                    <a:gd name="T41" fmla="*/ 231 h 1110"/>
                    <a:gd name="T42" fmla="*/ 0 w 1845"/>
                    <a:gd name="T43" fmla="*/ 120 h 1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845" h="1110">
                      <a:moveTo>
                        <a:pt x="0" y="120"/>
                      </a:moveTo>
                      <a:lnTo>
                        <a:pt x="225" y="45"/>
                      </a:lnTo>
                      <a:lnTo>
                        <a:pt x="495" y="0"/>
                      </a:lnTo>
                      <a:lnTo>
                        <a:pt x="990" y="60"/>
                      </a:lnTo>
                      <a:lnTo>
                        <a:pt x="1365" y="240"/>
                      </a:lnTo>
                      <a:cubicBezTo>
                        <a:pt x="1450" y="282"/>
                        <a:pt x="1450" y="275"/>
                        <a:pt x="1500" y="315"/>
                      </a:cubicBezTo>
                      <a:cubicBezTo>
                        <a:pt x="1550" y="355"/>
                        <a:pt x="1613" y="413"/>
                        <a:pt x="1665" y="480"/>
                      </a:cubicBezTo>
                      <a:lnTo>
                        <a:pt x="1815" y="720"/>
                      </a:lnTo>
                      <a:lnTo>
                        <a:pt x="1845" y="825"/>
                      </a:lnTo>
                      <a:lnTo>
                        <a:pt x="1770" y="1020"/>
                      </a:lnTo>
                      <a:lnTo>
                        <a:pt x="1725" y="1110"/>
                      </a:lnTo>
                      <a:cubicBezTo>
                        <a:pt x="1688" y="1110"/>
                        <a:pt x="1593" y="1053"/>
                        <a:pt x="1545" y="1020"/>
                      </a:cubicBezTo>
                      <a:cubicBezTo>
                        <a:pt x="1497" y="987"/>
                        <a:pt x="1467" y="963"/>
                        <a:pt x="1440" y="915"/>
                      </a:cubicBezTo>
                      <a:cubicBezTo>
                        <a:pt x="1413" y="867"/>
                        <a:pt x="1452" y="825"/>
                        <a:pt x="1380" y="735"/>
                      </a:cubicBezTo>
                      <a:cubicBezTo>
                        <a:pt x="1308" y="645"/>
                        <a:pt x="1147" y="457"/>
                        <a:pt x="1005" y="375"/>
                      </a:cubicBezTo>
                      <a:cubicBezTo>
                        <a:pt x="863" y="293"/>
                        <a:pt x="645" y="264"/>
                        <a:pt x="525" y="240"/>
                      </a:cubicBezTo>
                      <a:lnTo>
                        <a:pt x="282" y="231"/>
                      </a:lnTo>
                      <a:lnTo>
                        <a:pt x="144" y="216"/>
                      </a:lnTo>
                      <a:lnTo>
                        <a:pt x="120" y="228"/>
                      </a:lnTo>
                      <a:lnTo>
                        <a:pt x="63" y="204"/>
                      </a:lnTo>
                      <a:lnTo>
                        <a:pt x="9" y="231"/>
                      </a:lnTo>
                      <a:lnTo>
                        <a:pt x="0" y="12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FFFFFF"/>
                    </a:gs>
                    <a:gs pos="5000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39" name="Rectangle 282"/>
                <p:cNvSpPr>
                  <a:spLocks noChangeAspect="1" noChangeArrowheads="1"/>
                </p:cNvSpPr>
                <p:nvPr/>
              </p:nvSpPr>
              <p:spPr bwMode="auto">
                <a:xfrm>
                  <a:off x="4035" y="6204"/>
                  <a:ext cx="318" cy="189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60784"/>
                        <a:invGamma/>
                      </a:srgbClr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40" name="Rectangle 281"/>
                <p:cNvSpPr>
                  <a:spLocks noChangeAspect="1" noChangeArrowheads="1"/>
                </p:cNvSpPr>
                <p:nvPr/>
              </p:nvSpPr>
              <p:spPr bwMode="auto">
                <a:xfrm>
                  <a:off x="4140" y="6156"/>
                  <a:ext cx="261" cy="140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6666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41" name="Rectangle 280"/>
                <p:cNvSpPr>
                  <a:spLocks noChangeAspect="1" noChangeArrowheads="1"/>
                </p:cNvSpPr>
                <p:nvPr/>
              </p:nvSpPr>
              <p:spPr bwMode="auto">
                <a:xfrm>
                  <a:off x="4368" y="6066"/>
                  <a:ext cx="285" cy="143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6666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42" name="Rectangle 279"/>
                <p:cNvSpPr>
                  <a:spLocks noChangeAspect="1" noChangeArrowheads="1"/>
                </p:cNvSpPr>
                <p:nvPr/>
              </p:nvSpPr>
              <p:spPr bwMode="auto">
                <a:xfrm>
                  <a:off x="4239" y="6141"/>
                  <a:ext cx="240" cy="98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6666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43" name="Rectangle 278"/>
                <p:cNvSpPr>
                  <a:spLocks noChangeAspect="1" noChangeArrowheads="1"/>
                </p:cNvSpPr>
                <p:nvPr/>
              </p:nvSpPr>
              <p:spPr bwMode="auto">
                <a:xfrm>
                  <a:off x="4470" y="6081"/>
                  <a:ext cx="210" cy="104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C0C0C0">
                        <a:gamma/>
                        <a:shade val="75686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44" name="AutoShape 277"/>
                <p:cNvSpPr>
                  <a:spLocks noChangeAspect="1" noChangeArrowheads="1"/>
                </p:cNvSpPr>
                <p:nvPr/>
              </p:nvSpPr>
              <p:spPr bwMode="auto">
                <a:xfrm>
                  <a:off x="3971" y="5564"/>
                  <a:ext cx="318" cy="420"/>
                </a:xfrm>
                <a:prstGeom prst="can">
                  <a:avLst>
                    <a:gd name="adj" fmla="val 56603"/>
                  </a:avLst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45" name="Line 276"/>
                <p:cNvSpPr>
                  <a:spLocks noChangeAspect="1" noChangeShapeType="1"/>
                </p:cNvSpPr>
                <p:nvPr/>
              </p:nvSpPr>
              <p:spPr bwMode="auto">
                <a:xfrm>
                  <a:off x="4232" y="4034"/>
                  <a:ext cx="6" cy="161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46" name="Group 271"/>
                <p:cNvGrpSpPr>
                  <a:grpSpLocks noChangeAspect="1"/>
                </p:cNvGrpSpPr>
                <p:nvPr/>
              </p:nvGrpSpPr>
              <p:grpSpPr bwMode="auto">
                <a:xfrm>
                  <a:off x="4004" y="4706"/>
                  <a:ext cx="240" cy="1014"/>
                  <a:chOff x="6474" y="3695"/>
                  <a:chExt cx="240" cy="667"/>
                </a:xfrm>
              </p:grpSpPr>
              <p:sp>
                <p:nvSpPr>
                  <p:cNvPr id="278" name="Rectangle 27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528" y="3695"/>
                    <a:ext cx="138" cy="667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3137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3137"/>
                          <a:invGamma/>
                        </a:srgbClr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79" name="Rectangle 27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654" y="3695"/>
                    <a:ext cx="60" cy="667"/>
                  </a:xfrm>
                  <a:prstGeom prst="rect">
                    <a:avLst/>
                  </a:pr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80" name="Rectangle 27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510" y="3695"/>
                    <a:ext cx="78" cy="667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10196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81" name="Rectangle 27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74" y="3695"/>
                    <a:ext cx="36" cy="667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47" name="Freeform 270"/>
                <p:cNvSpPr>
                  <a:spLocks noChangeAspect="1"/>
                </p:cNvSpPr>
                <p:nvPr/>
              </p:nvSpPr>
              <p:spPr bwMode="auto">
                <a:xfrm>
                  <a:off x="4002" y="5655"/>
                  <a:ext cx="251" cy="78"/>
                </a:xfrm>
                <a:custGeom>
                  <a:avLst/>
                  <a:gdLst>
                    <a:gd name="T0" fmla="*/ 0 w 251"/>
                    <a:gd name="T1" fmla="*/ 60 h 93"/>
                    <a:gd name="T2" fmla="*/ 6 w 251"/>
                    <a:gd name="T3" fmla="*/ 0 h 93"/>
                    <a:gd name="T4" fmla="*/ 45 w 251"/>
                    <a:gd name="T5" fmla="*/ 28 h 93"/>
                    <a:gd name="T6" fmla="*/ 79 w 251"/>
                    <a:gd name="T7" fmla="*/ 43 h 93"/>
                    <a:gd name="T8" fmla="*/ 129 w 251"/>
                    <a:gd name="T9" fmla="*/ 53 h 93"/>
                    <a:gd name="T10" fmla="*/ 194 w 251"/>
                    <a:gd name="T11" fmla="*/ 43 h 93"/>
                    <a:gd name="T12" fmla="*/ 226 w 251"/>
                    <a:gd name="T13" fmla="*/ 28 h 93"/>
                    <a:gd name="T14" fmla="*/ 251 w 251"/>
                    <a:gd name="T15" fmla="*/ 2 h 93"/>
                    <a:gd name="T16" fmla="*/ 249 w 251"/>
                    <a:gd name="T17" fmla="*/ 66 h 93"/>
                    <a:gd name="T18" fmla="*/ 210 w 251"/>
                    <a:gd name="T19" fmla="*/ 78 h 93"/>
                    <a:gd name="T20" fmla="*/ 150 w 251"/>
                    <a:gd name="T21" fmla="*/ 87 h 93"/>
                    <a:gd name="T22" fmla="*/ 87 w 251"/>
                    <a:gd name="T23" fmla="*/ 84 h 93"/>
                    <a:gd name="T24" fmla="*/ 48 w 251"/>
                    <a:gd name="T25" fmla="*/ 93 h 93"/>
                    <a:gd name="T26" fmla="*/ 0 w 251"/>
                    <a:gd name="T27" fmla="*/ 60 h 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51" h="93">
                      <a:moveTo>
                        <a:pt x="0" y="60"/>
                      </a:moveTo>
                      <a:lnTo>
                        <a:pt x="6" y="0"/>
                      </a:lnTo>
                      <a:lnTo>
                        <a:pt x="45" y="28"/>
                      </a:lnTo>
                      <a:lnTo>
                        <a:pt x="79" y="43"/>
                      </a:lnTo>
                      <a:lnTo>
                        <a:pt x="129" y="53"/>
                      </a:lnTo>
                      <a:lnTo>
                        <a:pt x="194" y="43"/>
                      </a:lnTo>
                      <a:lnTo>
                        <a:pt x="226" y="28"/>
                      </a:lnTo>
                      <a:lnTo>
                        <a:pt x="251" y="2"/>
                      </a:lnTo>
                      <a:lnTo>
                        <a:pt x="249" y="66"/>
                      </a:lnTo>
                      <a:lnTo>
                        <a:pt x="210" y="78"/>
                      </a:lnTo>
                      <a:lnTo>
                        <a:pt x="150" y="87"/>
                      </a:lnTo>
                      <a:lnTo>
                        <a:pt x="87" y="84"/>
                      </a:lnTo>
                      <a:lnTo>
                        <a:pt x="48" y="93"/>
                      </a:lnTo>
                      <a:lnTo>
                        <a:pt x="0" y="60"/>
                      </a:lnTo>
                      <a:close/>
                    </a:path>
                  </a:pathLst>
                </a:custGeom>
                <a:solidFill>
                  <a:srgbClr val="96969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FFFFFF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48" name="Arc 269"/>
                <p:cNvSpPr>
                  <a:spLocks noChangeAspect="1"/>
                </p:cNvSpPr>
                <p:nvPr/>
              </p:nvSpPr>
              <p:spPr bwMode="auto">
                <a:xfrm>
                  <a:off x="4006" y="5624"/>
                  <a:ext cx="244" cy="79"/>
                </a:xfrm>
                <a:custGeom>
                  <a:avLst/>
                  <a:gdLst>
                    <a:gd name="G0" fmla="+- 21299 0 0"/>
                    <a:gd name="G1" fmla="+- 0 0 0"/>
                    <a:gd name="G2" fmla="+- 21600 0 0"/>
                    <a:gd name="T0" fmla="*/ 42853 w 42853"/>
                    <a:gd name="T1" fmla="*/ 1413 h 21600"/>
                    <a:gd name="T2" fmla="*/ 0 w 42853"/>
                    <a:gd name="T3" fmla="*/ 3592 h 21600"/>
                    <a:gd name="T4" fmla="*/ 21299 w 42853"/>
                    <a:gd name="T5" fmla="*/ 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2853" h="21600" fill="none" extrusionOk="0">
                      <a:moveTo>
                        <a:pt x="42852" y="1412"/>
                      </a:moveTo>
                      <a:cubicBezTo>
                        <a:pt x="42108" y="12769"/>
                        <a:pt x="32679" y="21599"/>
                        <a:pt x="21299" y="21600"/>
                      </a:cubicBezTo>
                      <a:cubicBezTo>
                        <a:pt x="10755" y="21600"/>
                        <a:pt x="1753" y="13988"/>
                        <a:pt x="-1" y="3592"/>
                      </a:cubicBezTo>
                    </a:path>
                    <a:path w="42853" h="21600" stroke="0" extrusionOk="0">
                      <a:moveTo>
                        <a:pt x="42852" y="1412"/>
                      </a:moveTo>
                      <a:cubicBezTo>
                        <a:pt x="42108" y="12769"/>
                        <a:pt x="32679" y="21599"/>
                        <a:pt x="21299" y="21600"/>
                      </a:cubicBezTo>
                      <a:cubicBezTo>
                        <a:pt x="10755" y="21600"/>
                        <a:pt x="1753" y="13988"/>
                        <a:pt x="-1" y="3592"/>
                      </a:cubicBezTo>
                      <a:lnTo>
                        <a:pt x="21299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49" name="Line 268"/>
                <p:cNvSpPr>
                  <a:spLocks noChangeAspect="1" noChangeShapeType="1"/>
                </p:cNvSpPr>
                <p:nvPr/>
              </p:nvSpPr>
              <p:spPr bwMode="auto">
                <a:xfrm>
                  <a:off x="4010" y="4058"/>
                  <a:ext cx="0" cy="157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50" name="Line 2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178" y="5645"/>
                  <a:ext cx="72" cy="6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51" name="Group 242"/>
                <p:cNvGrpSpPr>
                  <a:grpSpLocks noChangeAspect="1"/>
                </p:cNvGrpSpPr>
                <p:nvPr/>
              </p:nvGrpSpPr>
              <p:grpSpPr bwMode="auto">
                <a:xfrm>
                  <a:off x="2978" y="3746"/>
                  <a:ext cx="1302" cy="966"/>
                  <a:chOff x="1118" y="3665"/>
                  <a:chExt cx="1302" cy="966"/>
                </a:xfrm>
              </p:grpSpPr>
              <p:sp>
                <p:nvSpPr>
                  <p:cNvPr id="254" name="Rectangle 26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18" y="3785"/>
                    <a:ext cx="216" cy="78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55" name="Rectangle 26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18" y="3689"/>
                    <a:ext cx="222" cy="96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5000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56" name="Freeform 264"/>
                  <p:cNvSpPr>
                    <a:spLocks noChangeAspect="1"/>
                  </p:cNvSpPr>
                  <p:nvPr/>
                </p:nvSpPr>
                <p:spPr bwMode="auto">
                  <a:xfrm>
                    <a:off x="1310" y="3692"/>
                    <a:ext cx="774" cy="105"/>
                  </a:xfrm>
                  <a:custGeom>
                    <a:avLst/>
                    <a:gdLst>
                      <a:gd name="T0" fmla="*/ 0 w 774"/>
                      <a:gd name="T1" fmla="*/ 0 h 105"/>
                      <a:gd name="T2" fmla="*/ 774 w 774"/>
                      <a:gd name="T3" fmla="*/ 15 h 105"/>
                      <a:gd name="T4" fmla="*/ 771 w 774"/>
                      <a:gd name="T5" fmla="*/ 105 h 105"/>
                      <a:gd name="T6" fmla="*/ 0 w 774"/>
                      <a:gd name="T7" fmla="*/ 90 h 105"/>
                      <a:gd name="T8" fmla="*/ 0 w 774"/>
                      <a:gd name="T9" fmla="*/ 0 h 1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774" h="105">
                        <a:moveTo>
                          <a:pt x="0" y="0"/>
                        </a:moveTo>
                        <a:lnTo>
                          <a:pt x="774" y="15"/>
                        </a:lnTo>
                        <a:lnTo>
                          <a:pt x="771" y="105"/>
                        </a:lnTo>
                        <a:lnTo>
                          <a:pt x="0" y="9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57" name="Rectangle 26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42" y="3863"/>
                    <a:ext cx="954" cy="126"/>
                  </a:xfrm>
                  <a:prstGeom prst="rect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58" name="AutoShape 262"/>
                  <p:cNvSpPr>
                    <a:spLocks noChangeAspect="1" noChangeArrowheads="1"/>
                  </p:cNvSpPr>
                  <p:nvPr/>
                </p:nvSpPr>
                <p:spPr bwMode="auto">
                  <a:xfrm rot="-10800000">
                    <a:off x="1304" y="3989"/>
                    <a:ext cx="852" cy="618"/>
                  </a:xfrm>
                  <a:prstGeom prst="rtTriangl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59" name="Freeform 261"/>
                  <p:cNvSpPr>
                    <a:spLocks noChangeAspect="1"/>
                  </p:cNvSpPr>
                  <p:nvPr/>
                </p:nvSpPr>
                <p:spPr bwMode="auto">
                  <a:xfrm>
                    <a:off x="2258" y="3665"/>
                    <a:ext cx="162" cy="303"/>
                  </a:xfrm>
                  <a:custGeom>
                    <a:avLst/>
                    <a:gdLst>
                      <a:gd name="T0" fmla="*/ 0 w 162"/>
                      <a:gd name="T1" fmla="*/ 21 h 300"/>
                      <a:gd name="T2" fmla="*/ 0 w 162"/>
                      <a:gd name="T3" fmla="*/ 300 h 300"/>
                      <a:gd name="T4" fmla="*/ 162 w 162"/>
                      <a:gd name="T5" fmla="*/ 261 h 300"/>
                      <a:gd name="T6" fmla="*/ 162 w 162"/>
                      <a:gd name="T7" fmla="*/ 0 h 300"/>
                      <a:gd name="T8" fmla="*/ 0 w 162"/>
                      <a:gd name="T9" fmla="*/ 21 h 3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62" h="300">
                        <a:moveTo>
                          <a:pt x="0" y="21"/>
                        </a:moveTo>
                        <a:lnTo>
                          <a:pt x="0" y="300"/>
                        </a:lnTo>
                        <a:lnTo>
                          <a:pt x="162" y="261"/>
                        </a:lnTo>
                        <a:lnTo>
                          <a:pt x="162" y="0"/>
                        </a:lnTo>
                        <a:lnTo>
                          <a:pt x="0" y="21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60" name="Rectangle 26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096" y="3689"/>
                    <a:ext cx="162" cy="276"/>
                  </a:xfrm>
                  <a:prstGeom prst="rect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61" name="AutoShape 259"/>
                  <p:cNvSpPr>
                    <a:spLocks noChangeAspect="1" noChangeArrowheads="1"/>
                  </p:cNvSpPr>
                  <p:nvPr/>
                </p:nvSpPr>
                <p:spPr bwMode="auto">
                  <a:xfrm rot="-5993332">
                    <a:off x="2108" y="3707"/>
                    <a:ext cx="66" cy="126"/>
                  </a:xfrm>
                  <a:prstGeom prst="can">
                    <a:avLst>
                      <a:gd name="adj" fmla="val 64052"/>
                    </a:avLst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46275"/>
                          <a:invGamma/>
                        </a:srgbClr>
                      </a:gs>
                    </a:gsLst>
                    <a:lin ang="27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grpSp>
                <p:nvGrpSpPr>
                  <p:cNvPr id="262" name="Group 256"/>
                  <p:cNvGrpSpPr>
                    <a:grpSpLocks noChangeAspect="1"/>
                  </p:cNvGrpSpPr>
                  <p:nvPr/>
                </p:nvGrpSpPr>
                <p:grpSpPr bwMode="auto">
                  <a:xfrm rot="-460987">
                    <a:off x="2012" y="3701"/>
                    <a:ext cx="162" cy="150"/>
                    <a:chOff x="3780" y="3810"/>
                    <a:chExt cx="150" cy="150"/>
                  </a:xfrm>
                </p:grpSpPr>
                <p:sp>
                  <p:nvSpPr>
                    <p:cNvPr id="276" name="Oval 25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804" y="3810"/>
                      <a:ext cx="126" cy="150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23529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18900000" scaled="1"/>
                    </a:gradFill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77" name="Oval 25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780" y="3810"/>
                      <a:ext cx="126" cy="150"/>
                    </a:xfrm>
                    <a:prstGeom prst="ellipse">
                      <a:avLst/>
                    </a:prstGeom>
                    <a:solidFill>
                      <a:srgbClr val="C0C0C0"/>
                    </a:solidFill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grpSp>
                <p:nvGrpSpPr>
                  <p:cNvPr id="263" name="Group 25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144" y="3964"/>
                    <a:ext cx="240" cy="667"/>
                    <a:chOff x="6474" y="3695"/>
                    <a:chExt cx="240" cy="667"/>
                  </a:xfrm>
                </p:grpSpPr>
                <p:sp>
                  <p:nvSpPr>
                    <p:cNvPr id="272" name="Rectangle 25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528" y="3695"/>
                      <a:ext cx="138" cy="667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  <a:gs pos="5000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73" name="Rectangle 25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654" y="3695"/>
                      <a:ext cx="60" cy="667"/>
                    </a:xfrm>
                    <a:prstGeom prst="rect">
                      <a:avLst/>
                    </a:prstGeom>
                    <a:solidFill>
                      <a:srgbClr val="80808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69696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74" name="Rectangle 25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510" y="3695"/>
                      <a:ext cx="78" cy="667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1019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69696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75" name="Rectangle 25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474" y="3695"/>
                      <a:ext cx="36" cy="667"/>
                    </a:xfrm>
                    <a:prstGeom prst="rect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69696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sp>
                <p:nvSpPr>
                  <p:cNvPr id="264" name="Freeform 250"/>
                  <p:cNvSpPr>
                    <a:spLocks noChangeAspect="1"/>
                  </p:cNvSpPr>
                  <p:nvPr/>
                </p:nvSpPr>
                <p:spPr bwMode="auto">
                  <a:xfrm>
                    <a:off x="2276" y="3917"/>
                    <a:ext cx="135" cy="61"/>
                  </a:xfrm>
                  <a:custGeom>
                    <a:avLst/>
                    <a:gdLst>
                      <a:gd name="T0" fmla="*/ 18 w 135"/>
                      <a:gd name="T1" fmla="*/ 15 h 63"/>
                      <a:gd name="T2" fmla="*/ 135 w 135"/>
                      <a:gd name="T3" fmla="*/ 0 h 63"/>
                      <a:gd name="T4" fmla="*/ 114 w 135"/>
                      <a:gd name="T5" fmla="*/ 12 h 63"/>
                      <a:gd name="T6" fmla="*/ 102 w 135"/>
                      <a:gd name="T7" fmla="*/ 24 h 63"/>
                      <a:gd name="T8" fmla="*/ 96 w 135"/>
                      <a:gd name="T9" fmla="*/ 48 h 63"/>
                      <a:gd name="T10" fmla="*/ 69 w 135"/>
                      <a:gd name="T11" fmla="*/ 63 h 63"/>
                      <a:gd name="T12" fmla="*/ 60 w 135"/>
                      <a:gd name="T13" fmla="*/ 39 h 63"/>
                      <a:gd name="T14" fmla="*/ 15 w 135"/>
                      <a:gd name="T15" fmla="*/ 30 h 63"/>
                      <a:gd name="T16" fmla="*/ 0 w 135"/>
                      <a:gd name="T17" fmla="*/ 21 h 63"/>
                      <a:gd name="T18" fmla="*/ 18 w 135"/>
                      <a:gd name="T19" fmla="*/ 15 h 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35" h="63">
                        <a:moveTo>
                          <a:pt x="18" y="15"/>
                        </a:moveTo>
                        <a:lnTo>
                          <a:pt x="135" y="0"/>
                        </a:lnTo>
                        <a:lnTo>
                          <a:pt x="114" y="12"/>
                        </a:lnTo>
                        <a:lnTo>
                          <a:pt x="102" y="24"/>
                        </a:lnTo>
                        <a:lnTo>
                          <a:pt x="96" y="48"/>
                        </a:lnTo>
                        <a:lnTo>
                          <a:pt x="69" y="63"/>
                        </a:lnTo>
                        <a:lnTo>
                          <a:pt x="60" y="39"/>
                        </a:lnTo>
                        <a:lnTo>
                          <a:pt x="15" y="30"/>
                        </a:lnTo>
                        <a:lnTo>
                          <a:pt x="0" y="21"/>
                        </a:lnTo>
                        <a:lnTo>
                          <a:pt x="18" y="15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solidFill>
                      <a:srgbClr val="80808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65" name="Line 24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270" y="3952"/>
                    <a:ext cx="48" cy="12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66" name="Line 248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378" y="3923"/>
                    <a:ext cx="36" cy="29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67" name="Rectangle 24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96" y="3989"/>
                    <a:ext cx="72" cy="186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C0C0C0">
                          <a:gamma/>
                          <a:shade val="46275"/>
                          <a:invGamma/>
                        </a:srgbClr>
                      </a:gs>
                      <a:gs pos="100000">
                        <a:srgbClr val="C0C0C0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68" name="Rectangle 24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48" y="4145"/>
                    <a:ext cx="168" cy="66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69" name="Rectangle 24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48" y="3863"/>
                    <a:ext cx="108" cy="126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FFFFFF">
                          <a:gamma/>
                          <a:shade val="50196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rgbClr val="80808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70" name="Freeform 244"/>
                  <p:cNvSpPr>
                    <a:spLocks noChangeAspect="1"/>
                  </p:cNvSpPr>
                  <p:nvPr/>
                </p:nvSpPr>
                <p:spPr bwMode="auto">
                  <a:xfrm>
                    <a:off x="1146" y="3863"/>
                    <a:ext cx="111" cy="126"/>
                  </a:xfrm>
                  <a:custGeom>
                    <a:avLst/>
                    <a:gdLst>
                      <a:gd name="T0" fmla="*/ 111 w 111"/>
                      <a:gd name="T1" fmla="*/ 1 h 124"/>
                      <a:gd name="T2" fmla="*/ 2 w 111"/>
                      <a:gd name="T3" fmla="*/ 0 h 124"/>
                      <a:gd name="T4" fmla="*/ 0 w 111"/>
                      <a:gd name="T5" fmla="*/ 124 h 124"/>
                      <a:gd name="T6" fmla="*/ 111 w 111"/>
                      <a:gd name="T7" fmla="*/ 121 h 1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11" h="124">
                        <a:moveTo>
                          <a:pt x="111" y="1"/>
                        </a:moveTo>
                        <a:lnTo>
                          <a:pt x="2" y="0"/>
                        </a:lnTo>
                        <a:lnTo>
                          <a:pt x="0" y="124"/>
                        </a:lnTo>
                        <a:lnTo>
                          <a:pt x="111" y="121"/>
                        </a:ln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271" name="Line 24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2102" y="3953"/>
                    <a:ext cx="15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grpSp>
              <p:nvGrpSpPr>
                <p:cNvPr id="52" name="Group 173"/>
                <p:cNvGrpSpPr>
                  <a:grpSpLocks noChangeAspect="1"/>
                </p:cNvGrpSpPr>
                <p:nvPr/>
              </p:nvGrpSpPr>
              <p:grpSpPr bwMode="auto">
                <a:xfrm>
                  <a:off x="2428" y="3266"/>
                  <a:ext cx="2373" cy="589"/>
                  <a:chOff x="1801" y="7316"/>
                  <a:chExt cx="2373" cy="589"/>
                </a:xfrm>
              </p:grpSpPr>
              <p:sp>
                <p:nvSpPr>
                  <p:cNvPr id="186" name="Freeform 241"/>
                  <p:cNvSpPr>
                    <a:spLocks noChangeAspect="1"/>
                  </p:cNvSpPr>
                  <p:nvPr/>
                </p:nvSpPr>
                <p:spPr bwMode="auto">
                  <a:xfrm rot="21540000">
                    <a:off x="3525" y="7748"/>
                    <a:ext cx="88" cy="143"/>
                  </a:xfrm>
                  <a:custGeom>
                    <a:avLst/>
                    <a:gdLst>
                      <a:gd name="T0" fmla="*/ 0 w 162"/>
                      <a:gd name="T1" fmla="*/ 21 h 300"/>
                      <a:gd name="T2" fmla="*/ 0 w 162"/>
                      <a:gd name="T3" fmla="*/ 300 h 300"/>
                      <a:gd name="T4" fmla="*/ 162 w 162"/>
                      <a:gd name="T5" fmla="*/ 261 h 300"/>
                      <a:gd name="T6" fmla="*/ 162 w 162"/>
                      <a:gd name="T7" fmla="*/ 0 h 300"/>
                      <a:gd name="T8" fmla="*/ 0 w 162"/>
                      <a:gd name="T9" fmla="*/ 21 h 3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62" h="300">
                        <a:moveTo>
                          <a:pt x="0" y="21"/>
                        </a:moveTo>
                        <a:lnTo>
                          <a:pt x="0" y="300"/>
                        </a:lnTo>
                        <a:lnTo>
                          <a:pt x="162" y="261"/>
                        </a:lnTo>
                        <a:lnTo>
                          <a:pt x="162" y="0"/>
                        </a:lnTo>
                        <a:lnTo>
                          <a:pt x="0" y="21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solidFill>
                      <a:srgbClr val="C0C0C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grpSp>
                <p:nvGrpSpPr>
                  <p:cNvPr id="187" name="Group 237"/>
                  <p:cNvGrpSpPr>
                    <a:grpSpLocks noChangeAspect="1"/>
                  </p:cNvGrpSpPr>
                  <p:nvPr/>
                </p:nvGrpSpPr>
                <p:grpSpPr bwMode="auto">
                  <a:xfrm rot="21540000">
                    <a:off x="3531" y="7840"/>
                    <a:ext cx="36" cy="54"/>
                    <a:chOff x="3672" y="3564"/>
                    <a:chExt cx="36" cy="54"/>
                  </a:xfrm>
                </p:grpSpPr>
                <p:sp>
                  <p:nvSpPr>
                    <p:cNvPr id="251" name="Oval 24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78" y="3564"/>
                      <a:ext cx="30" cy="5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808080"/>
                        </a:gs>
                        <a:gs pos="100000">
                          <a:srgbClr val="808080">
                            <a:gamma/>
                            <a:shade val="46667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52" name="Oval 23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72" y="3564"/>
                      <a:ext cx="24" cy="5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56471"/>
                            <a:invGamma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53" name="Oval 23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90" y="3582"/>
                      <a:ext cx="12" cy="18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C0C0C0"/>
                        </a:gs>
                        <a:gs pos="100000">
                          <a:srgbClr val="C0C0C0">
                            <a:gamma/>
                            <a:shade val="0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grpSp>
                <p:nvGrpSpPr>
                  <p:cNvPr id="188" name="Group 233"/>
                  <p:cNvGrpSpPr>
                    <a:grpSpLocks noChangeAspect="1"/>
                  </p:cNvGrpSpPr>
                  <p:nvPr/>
                </p:nvGrpSpPr>
                <p:grpSpPr bwMode="auto">
                  <a:xfrm rot="21540000">
                    <a:off x="3576" y="7827"/>
                    <a:ext cx="36" cy="54"/>
                    <a:chOff x="3672" y="3564"/>
                    <a:chExt cx="36" cy="54"/>
                  </a:xfrm>
                </p:grpSpPr>
                <p:sp>
                  <p:nvSpPr>
                    <p:cNvPr id="248" name="Oval 236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78" y="3564"/>
                      <a:ext cx="30" cy="5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808080"/>
                        </a:gs>
                        <a:gs pos="100000">
                          <a:srgbClr val="808080">
                            <a:gamma/>
                            <a:shade val="46667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49" name="Oval 23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72" y="3564"/>
                      <a:ext cx="24" cy="54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56471"/>
                            <a:invGamma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50" name="Oval 23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90" y="3582"/>
                      <a:ext cx="12" cy="18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C0C0C0"/>
                        </a:gs>
                        <a:gs pos="100000">
                          <a:srgbClr val="C0C0C0">
                            <a:gamma/>
                            <a:shade val="0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  <p:sp>
                <p:nvSpPr>
                  <p:cNvPr id="189" name="Freeform 232"/>
                  <p:cNvSpPr>
                    <a:spLocks noChangeAspect="1"/>
                  </p:cNvSpPr>
                  <p:nvPr/>
                </p:nvSpPr>
                <p:spPr bwMode="auto">
                  <a:xfrm rot="21540000">
                    <a:off x="3519" y="7785"/>
                    <a:ext cx="105" cy="120"/>
                  </a:xfrm>
                  <a:custGeom>
                    <a:avLst/>
                    <a:gdLst>
                      <a:gd name="T0" fmla="*/ 0 w 105"/>
                      <a:gd name="T1" fmla="*/ 12 h 120"/>
                      <a:gd name="T2" fmla="*/ 0 w 105"/>
                      <a:gd name="T3" fmla="*/ 120 h 120"/>
                      <a:gd name="T4" fmla="*/ 105 w 105"/>
                      <a:gd name="T5" fmla="*/ 99 h 120"/>
                      <a:gd name="T6" fmla="*/ 105 w 105"/>
                      <a:gd name="T7" fmla="*/ 0 h 12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05" h="120">
                        <a:moveTo>
                          <a:pt x="0" y="12"/>
                        </a:moveTo>
                        <a:lnTo>
                          <a:pt x="0" y="120"/>
                        </a:lnTo>
                        <a:lnTo>
                          <a:pt x="105" y="99"/>
                        </a:lnTo>
                        <a:lnTo>
                          <a:pt x="105" y="0"/>
                        </a:lnTo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grpSp>
                <p:nvGrpSpPr>
                  <p:cNvPr id="190" name="Group 174"/>
                  <p:cNvGrpSpPr>
                    <a:grpSpLocks noChangeAspect="1"/>
                  </p:cNvGrpSpPr>
                  <p:nvPr/>
                </p:nvGrpSpPr>
                <p:grpSpPr bwMode="auto">
                  <a:xfrm rot="21540000">
                    <a:off x="1801" y="7316"/>
                    <a:ext cx="2373" cy="522"/>
                    <a:chOff x="572" y="3185"/>
                    <a:chExt cx="2373" cy="522"/>
                  </a:xfrm>
                </p:grpSpPr>
                <p:sp>
                  <p:nvSpPr>
                    <p:cNvPr id="191" name="AutoShape 231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-10800000" flipH="1" flipV="1">
                      <a:off x="2108" y="3668"/>
                      <a:ext cx="324" cy="18"/>
                    </a:xfrm>
                    <a:prstGeom prst="parallelogram">
                      <a:avLst>
                        <a:gd name="adj" fmla="val 883250"/>
                      </a:avLst>
                    </a:prstGeom>
                    <a:solidFill>
                      <a:srgbClr val="FFFFFF"/>
                    </a:solidFill>
                    <a:ln w="3175">
                      <a:solidFill>
                        <a:srgbClr val="80808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192" name="Rectangle 23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109" y="3233"/>
                      <a:ext cx="18" cy="54"/>
                    </a:xfrm>
                    <a:prstGeom prst="rect">
                      <a:avLst/>
                    </a:prstGeom>
                    <a:solidFill>
                      <a:srgbClr val="333333"/>
                    </a:solidFill>
                    <a:ln w="9525">
                      <a:solidFill>
                        <a:srgbClr val="333333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193" name="Rectangle 22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097" y="3221"/>
                      <a:ext cx="42" cy="42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>
                            <a:gamma/>
                            <a:shade val="0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80808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194" name="Rectangle 22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070" y="3185"/>
                      <a:ext cx="96" cy="42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DDDDDD">
                            <a:gamma/>
                            <a:shade val="10196"/>
                            <a:invGamma/>
                          </a:srgbClr>
                        </a:gs>
                        <a:gs pos="100000">
                          <a:srgbClr val="DDDDDD"/>
                        </a:gs>
                      </a:gsLst>
                      <a:lin ang="0" scaled="1"/>
                    </a:gradFill>
                    <a:ln w="317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grpSp>
                  <p:nvGrpSpPr>
                    <p:cNvPr id="195" name="Group 222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572" y="3191"/>
                      <a:ext cx="408" cy="516"/>
                      <a:chOff x="1884" y="3282"/>
                      <a:chExt cx="408" cy="516"/>
                    </a:xfrm>
                  </p:grpSpPr>
                  <p:sp>
                    <p:nvSpPr>
                      <p:cNvPr id="243" name="Oval 227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1884" y="3288"/>
                        <a:ext cx="228" cy="50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44" name="Rectangle 226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1998" y="3288"/>
                        <a:ext cx="174" cy="510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45" name="Oval 225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064" y="3282"/>
                        <a:ext cx="228" cy="516"/>
                      </a:xfrm>
                      <a:prstGeom prst="ellipse">
                        <a:avLst/>
                      </a:prstGeom>
                      <a:solidFill>
                        <a:srgbClr val="808080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46" name="Line 22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998" y="3282"/>
                        <a:ext cx="168" cy="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47" name="Line 22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92" y="3792"/>
                        <a:ext cx="174" cy="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grpSp>
                  <p:nvGrpSpPr>
                    <p:cNvPr id="196" name="Group 217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824" y="3336"/>
                      <a:ext cx="282" cy="228"/>
                      <a:chOff x="3156" y="1843"/>
                      <a:chExt cx="282" cy="228"/>
                    </a:xfrm>
                  </p:grpSpPr>
                  <p:sp>
                    <p:nvSpPr>
                      <p:cNvPr id="239" name="Oval 221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156" y="1843"/>
                        <a:ext cx="101" cy="228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13333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40" name="Rectangle 220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204" y="1843"/>
                        <a:ext cx="174" cy="227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13333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41" name="Line 219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204" y="1843"/>
                        <a:ext cx="234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42" name="Line 21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198" y="2071"/>
                        <a:ext cx="222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grpSp>
                  <p:nvGrpSpPr>
                    <p:cNvPr id="197" name="Group 212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980" y="3283"/>
                      <a:ext cx="207" cy="333"/>
                      <a:chOff x="2292" y="3378"/>
                      <a:chExt cx="207" cy="333"/>
                    </a:xfrm>
                  </p:grpSpPr>
                  <p:sp>
                    <p:nvSpPr>
                      <p:cNvPr id="235" name="Oval 216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292" y="3378"/>
                        <a:ext cx="147" cy="333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36" name="Rectangle 215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364" y="3390"/>
                        <a:ext cx="126" cy="318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37" name="Line 21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2373" y="3711"/>
                        <a:ext cx="126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38" name="Line 21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2370" y="3378"/>
                        <a:ext cx="126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grpSp>
                  <p:nvGrpSpPr>
                    <p:cNvPr id="198" name="Group 206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1082" y="3233"/>
                      <a:ext cx="312" cy="433"/>
                      <a:chOff x="2394" y="3324"/>
                      <a:chExt cx="312" cy="433"/>
                    </a:xfrm>
                  </p:grpSpPr>
                  <p:sp>
                    <p:nvSpPr>
                      <p:cNvPr id="230" name="Oval 211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394" y="3324"/>
                        <a:ext cx="204" cy="433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31" name="Rectangle 210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484" y="3324"/>
                        <a:ext cx="138" cy="432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3137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32" name="Oval 209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2502" y="3324"/>
                        <a:ext cx="204" cy="433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2700000" scaled="1"/>
                      </a:gradFill>
                      <a:ln w="9525">
                        <a:solidFill>
                          <a:srgbClr val="333333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33" name="Line 20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2484" y="3324"/>
                        <a:ext cx="12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34" name="Line 20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2478" y="3756"/>
                        <a:ext cx="126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sp>
                  <p:nvSpPr>
                    <p:cNvPr id="199" name="Oval 20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226" y="3283"/>
                      <a:ext cx="147" cy="333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0" name="Rectangle 20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298" y="3295"/>
                      <a:ext cx="126" cy="318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1" name="Line 20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307" y="3616"/>
                      <a:ext cx="12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2" name="Line 20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304" y="3283"/>
                      <a:ext cx="12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3" name="Line 20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556" y="3455"/>
                      <a:ext cx="954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4" name="Freeform 200"/>
                    <p:cNvSpPr>
                      <a:spLocks noChangeAspect="1"/>
                    </p:cNvSpPr>
                    <p:nvPr/>
                  </p:nvSpPr>
                  <p:spPr bwMode="auto">
                    <a:xfrm flipV="1">
                      <a:off x="1292" y="3275"/>
                      <a:ext cx="873" cy="348"/>
                    </a:xfrm>
                    <a:custGeom>
                      <a:avLst/>
                      <a:gdLst>
                        <a:gd name="T0" fmla="*/ 0 w 873"/>
                        <a:gd name="T1" fmla="*/ 12 h 348"/>
                        <a:gd name="T2" fmla="*/ 873 w 873"/>
                        <a:gd name="T3" fmla="*/ 0 h 348"/>
                        <a:gd name="T4" fmla="*/ 873 w 873"/>
                        <a:gd name="T5" fmla="*/ 348 h 348"/>
                        <a:gd name="T6" fmla="*/ 6 w 873"/>
                        <a:gd name="T7" fmla="*/ 336 h 34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873" h="348">
                          <a:moveTo>
                            <a:pt x="0" y="12"/>
                          </a:moveTo>
                          <a:lnTo>
                            <a:pt x="873" y="0"/>
                          </a:lnTo>
                          <a:lnTo>
                            <a:pt x="873" y="348"/>
                          </a:lnTo>
                          <a:lnTo>
                            <a:pt x="6" y="336"/>
                          </a:lnTo>
                        </a:path>
                      </a:pathLst>
                    </a:cu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5" name="Oval 19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108" y="3221"/>
                      <a:ext cx="215" cy="457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0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6" name="Rectangle 19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203" y="3221"/>
                      <a:ext cx="145" cy="456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0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7" name="Oval 19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222" y="3221"/>
                      <a:ext cx="215" cy="457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6275"/>
                            <a:invGamma/>
                          </a:srgbClr>
                        </a:gs>
                      </a:gsLst>
                      <a:lin ang="27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8" name="Line 196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2203" y="3221"/>
                      <a:ext cx="12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09" name="Line 19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2197" y="3677"/>
                      <a:ext cx="13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0" name="Oval 19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270" y="3275"/>
                      <a:ext cx="154" cy="348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1" name="Freeform 19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342" y="3269"/>
                      <a:ext cx="405" cy="360"/>
                    </a:xfrm>
                    <a:custGeom>
                      <a:avLst/>
                      <a:gdLst>
                        <a:gd name="T0" fmla="*/ 6 w 405"/>
                        <a:gd name="T1" fmla="*/ 10 h 360"/>
                        <a:gd name="T2" fmla="*/ 405 w 405"/>
                        <a:gd name="T3" fmla="*/ 0 h 360"/>
                        <a:gd name="T4" fmla="*/ 396 w 405"/>
                        <a:gd name="T5" fmla="*/ 360 h 360"/>
                        <a:gd name="T6" fmla="*/ 0 w 405"/>
                        <a:gd name="T7" fmla="*/ 350 h 36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405" h="360">
                          <a:moveTo>
                            <a:pt x="6" y="10"/>
                          </a:moveTo>
                          <a:lnTo>
                            <a:pt x="405" y="0"/>
                          </a:lnTo>
                          <a:lnTo>
                            <a:pt x="396" y="360"/>
                          </a:lnTo>
                          <a:lnTo>
                            <a:pt x="0" y="350"/>
                          </a:lnTo>
                        </a:path>
                      </a:pathLst>
                    </a:custGeom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FFFFFF">
                            <a:gamma/>
                            <a:shade val="43137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2" name="Line 19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2810" y="3257"/>
                      <a:ext cx="0" cy="33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FFFF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3" name="Oval 19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582" y="3269"/>
                      <a:ext cx="156" cy="359"/>
                    </a:xfrm>
                    <a:prstGeom prst="ellipse">
                      <a:avLst/>
                    </a:prstGeom>
                    <a:gradFill rotWithShape="0">
                      <a:gsLst>
                        <a:gs pos="0">
                          <a:srgbClr val="969696"/>
                        </a:gs>
                        <a:gs pos="100000">
                          <a:srgbClr val="969696">
                            <a:gamma/>
                            <a:shade val="20000"/>
                            <a:invGamma/>
                          </a:srgbClr>
                        </a:gs>
                      </a:gsLst>
                      <a:lin ang="5400000" scaled="1"/>
                    </a:gra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4" name="Rectangle 19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661" y="3269"/>
                      <a:ext cx="207" cy="359"/>
                    </a:xfrm>
                    <a:prstGeom prst="rect">
                      <a:avLst/>
                    </a:prstGeom>
                    <a:gradFill rotWithShape="0">
                      <a:gsLst>
                        <a:gs pos="0">
                          <a:srgbClr val="969696"/>
                        </a:gs>
                        <a:gs pos="100000">
                          <a:srgbClr val="969696">
                            <a:gamma/>
                            <a:shade val="20000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5" name="Oval 18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789" y="3269"/>
                      <a:ext cx="156" cy="359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6" name="Line 188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2661" y="3269"/>
                      <a:ext cx="201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7" name="Line 187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2655" y="3628"/>
                      <a:ext cx="213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8" name="Arc 186"/>
                    <p:cNvSpPr>
                      <a:spLocks noChangeAspect="1"/>
                    </p:cNvSpPr>
                    <p:nvPr/>
                  </p:nvSpPr>
                  <p:spPr bwMode="auto">
                    <a:xfrm flipH="1">
                      <a:off x="2810" y="3299"/>
                      <a:ext cx="84" cy="299"/>
                    </a:xfrm>
                    <a:custGeom>
                      <a:avLst/>
                      <a:gdLst>
                        <a:gd name="G0" fmla="+- 20684 0 0"/>
                        <a:gd name="G1" fmla="+- 21600 0 0"/>
                        <a:gd name="G2" fmla="+- 21600 0 0"/>
                        <a:gd name="T0" fmla="*/ 8497 w 42284"/>
                        <a:gd name="T1" fmla="*/ 3766 h 43200"/>
                        <a:gd name="T2" fmla="*/ 0 w 42284"/>
                        <a:gd name="T3" fmla="*/ 27825 h 43200"/>
                        <a:gd name="T4" fmla="*/ 20684 w 42284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2284" h="43200" fill="none" extrusionOk="0">
                          <a:moveTo>
                            <a:pt x="8497" y="3766"/>
                          </a:moveTo>
                          <a:cubicBezTo>
                            <a:pt x="12087" y="1312"/>
                            <a:pt x="16335" y="-1"/>
                            <a:pt x="20684" y="0"/>
                          </a:cubicBezTo>
                          <a:cubicBezTo>
                            <a:pt x="32613" y="0"/>
                            <a:pt x="42284" y="9670"/>
                            <a:pt x="42284" y="21600"/>
                          </a:cubicBezTo>
                          <a:cubicBezTo>
                            <a:pt x="42284" y="33529"/>
                            <a:pt x="32613" y="43200"/>
                            <a:pt x="20684" y="43200"/>
                          </a:cubicBezTo>
                          <a:cubicBezTo>
                            <a:pt x="11152" y="43200"/>
                            <a:pt x="2747" y="36952"/>
                            <a:pt x="0" y="27824"/>
                          </a:cubicBezTo>
                        </a:path>
                        <a:path w="42284" h="43200" stroke="0" extrusionOk="0">
                          <a:moveTo>
                            <a:pt x="8497" y="3766"/>
                          </a:moveTo>
                          <a:cubicBezTo>
                            <a:pt x="12087" y="1312"/>
                            <a:pt x="16335" y="-1"/>
                            <a:pt x="20684" y="0"/>
                          </a:cubicBezTo>
                          <a:cubicBezTo>
                            <a:pt x="32613" y="0"/>
                            <a:pt x="42284" y="9670"/>
                            <a:pt x="42284" y="21600"/>
                          </a:cubicBezTo>
                          <a:cubicBezTo>
                            <a:pt x="42284" y="33529"/>
                            <a:pt x="32613" y="43200"/>
                            <a:pt x="20684" y="43200"/>
                          </a:cubicBezTo>
                          <a:cubicBezTo>
                            <a:pt x="11152" y="43200"/>
                            <a:pt x="2747" y="36952"/>
                            <a:pt x="0" y="27824"/>
                          </a:cubicBezTo>
                          <a:lnTo>
                            <a:pt x="20684" y="2160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19" name="Arc 185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834" y="3303"/>
                      <a:ext cx="66" cy="294"/>
                    </a:xfrm>
                    <a:custGeom>
                      <a:avLst/>
                      <a:gdLst>
                        <a:gd name="G0" fmla="+- 0 0 0"/>
                        <a:gd name="G1" fmla="+- 20892 0 0"/>
                        <a:gd name="G2" fmla="+- 21600 0 0"/>
                        <a:gd name="T0" fmla="*/ 5485 w 21600"/>
                        <a:gd name="T1" fmla="*/ 0 h 41671"/>
                        <a:gd name="T2" fmla="*/ 5900 w 21600"/>
                        <a:gd name="T3" fmla="*/ 41671 h 41671"/>
                        <a:gd name="T4" fmla="*/ 0 w 21600"/>
                        <a:gd name="T5" fmla="*/ 20892 h 4167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41671" fill="none" extrusionOk="0">
                          <a:moveTo>
                            <a:pt x="5484" y="0"/>
                          </a:moveTo>
                          <a:cubicBezTo>
                            <a:pt x="14980" y="2492"/>
                            <a:pt x="21600" y="11075"/>
                            <a:pt x="21600" y="20892"/>
                          </a:cubicBezTo>
                          <a:cubicBezTo>
                            <a:pt x="21600" y="30549"/>
                            <a:pt x="15189" y="39032"/>
                            <a:pt x="5899" y="41670"/>
                          </a:cubicBezTo>
                        </a:path>
                        <a:path w="21600" h="41671" stroke="0" extrusionOk="0">
                          <a:moveTo>
                            <a:pt x="5484" y="0"/>
                          </a:moveTo>
                          <a:cubicBezTo>
                            <a:pt x="14980" y="2492"/>
                            <a:pt x="21600" y="11075"/>
                            <a:pt x="21600" y="20892"/>
                          </a:cubicBezTo>
                          <a:cubicBezTo>
                            <a:pt x="21600" y="30549"/>
                            <a:pt x="15189" y="39032"/>
                            <a:pt x="5899" y="41670"/>
                          </a:cubicBezTo>
                          <a:lnTo>
                            <a:pt x="0" y="2089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sp>
                  <p:nvSpPr>
                    <p:cNvPr id="220" name="Oval 18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789" y="3269"/>
                      <a:ext cx="156" cy="359"/>
                    </a:xfrm>
                    <a:prstGeom prst="ellipse">
                      <a:avLst/>
                    </a:prstGeom>
                    <a:noFill/>
                    <a:ln w="19050" cmpd="dbl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gradFill rotWithShape="0">
                            <a:gsLst>
                              <a:gs pos="0">
                                <a:srgbClr val="FFFFFF"/>
                              </a:gs>
                              <a:gs pos="100000">
                                <a:srgbClr val="FFFFFF">
                                  <a:gamma/>
                                  <a:shade val="43137"/>
                                  <a:invGamma/>
                                </a:srgbClr>
                              </a:gs>
                            </a:gsLst>
                            <a:lin ang="5400000" scaled="1"/>
                          </a:gra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  <p:grpSp>
                  <p:nvGrpSpPr>
                    <p:cNvPr id="221" name="Group 180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2300" y="3647"/>
                      <a:ext cx="36" cy="54"/>
                      <a:chOff x="3672" y="3564"/>
                      <a:chExt cx="36" cy="54"/>
                    </a:xfrm>
                  </p:grpSpPr>
                  <p:sp>
                    <p:nvSpPr>
                      <p:cNvPr id="227" name="Oval 183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78" y="3564"/>
                        <a:ext cx="30" cy="5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46667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28" name="Oval 182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72" y="3564"/>
                        <a:ext cx="24" cy="5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56471"/>
                              <a:invGamma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29" name="Oval 181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90" y="3582"/>
                        <a:ext cx="12" cy="18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C0C0C0"/>
                          </a:gs>
                          <a:gs pos="100000">
                            <a:srgbClr val="C0C0C0">
                              <a:gamma/>
                              <a:shade val="0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grpSp>
                  <p:nvGrpSpPr>
                    <p:cNvPr id="222" name="Group 176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2345" y="3641"/>
                      <a:ext cx="36" cy="54"/>
                      <a:chOff x="3672" y="3564"/>
                      <a:chExt cx="36" cy="54"/>
                    </a:xfrm>
                  </p:grpSpPr>
                  <p:sp>
                    <p:nvSpPr>
                      <p:cNvPr id="224" name="Oval 179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78" y="3564"/>
                        <a:ext cx="30" cy="5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808080"/>
                          </a:gs>
                          <a:gs pos="100000">
                            <a:srgbClr val="808080">
                              <a:gamma/>
                              <a:shade val="46667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25" name="Oval 178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72" y="3564"/>
                        <a:ext cx="24" cy="54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FFFFFF">
                              <a:gamma/>
                              <a:shade val="56471"/>
                              <a:invGamma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  <p:sp>
                    <p:nvSpPr>
                      <p:cNvPr id="226" name="Oval 177"/>
                      <p:cNvSpPr>
                        <a:spLocks noChangeAspect="1" noChangeArrowheads="1"/>
                      </p:cNvSpPr>
                      <p:nvPr/>
                    </p:nvSpPr>
                    <p:spPr bwMode="auto">
                      <a:xfrm>
                        <a:off x="3690" y="3582"/>
                        <a:ext cx="12" cy="18"/>
                      </a:xfrm>
                      <a:prstGeom prst="ellipse">
                        <a:avLst/>
                      </a:prstGeom>
                      <a:gradFill rotWithShape="0">
                        <a:gsLst>
                          <a:gs pos="0">
                            <a:srgbClr val="C0C0C0"/>
                          </a:gs>
                          <a:gs pos="100000">
                            <a:srgbClr val="C0C0C0">
                              <a:gamma/>
                              <a:shade val="0"/>
                              <a:invGamma/>
                            </a:srgbClr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CN" altLang="en-US" dirty="0">
                          <a:ea typeface="华文仿宋" panose="02010600040101010101" pitchFamily="2" charset="-122"/>
                        </a:endParaRPr>
                      </a:p>
                    </p:txBody>
                  </p:sp>
                </p:grpSp>
                <p:sp>
                  <p:nvSpPr>
                    <p:cNvPr id="223" name="Line 1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208" y="3677"/>
                      <a:ext cx="42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 dirty="0">
                        <a:ea typeface="华文仿宋" panose="02010600040101010101" pitchFamily="2" charset="-122"/>
                      </a:endParaRPr>
                    </a:p>
                  </p:txBody>
                </p:sp>
              </p:grpSp>
            </p:grpSp>
            <p:sp>
              <p:nvSpPr>
                <p:cNvPr id="53" name="Rectangle 172"/>
                <p:cNvSpPr>
                  <a:spLocks noChangeAspect="1" noChangeArrowheads="1"/>
                </p:cNvSpPr>
                <p:nvPr/>
              </p:nvSpPr>
              <p:spPr bwMode="auto">
                <a:xfrm>
                  <a:off x="4028" y="4670"/>
                  <a:ext cx="72" cy="186"/>
                </a:xfrm>
                <a:prstGeom prst="rect">
                  <a:avLst/>
                </a:pr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54" name="Group 169"/>
                <p:cNvGrpSpPr>
                  <a:grpSpLocks noChangeAspect="1"/>
                </p:cNvGrpSpPr>
                <p:nvPr/>
              </p:nvGrpSpPr>
              <p:grpSpPr bwMode="auto">
                <a:xfrm>
                  <a:off x="3920" y="4658"/>
                  <a:ext cx="252" cy="228"/>
                  <a:chOff x="3305" y="8708"/>
                  <a:chExt cx="252" cy="228"/>
                </a:xfrm>
              </p:grpSpPr>
              <p:sp>
                <p:nvSpPr>
                  <p:cNvPr id="184" name="Oval 17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47" y="8708"/>
                    <a:ext cx="210" cy="210"/>
                  </a:xfrm>
                  <a:prstGeom prst="ellips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85" name="Oval 17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5" y="8726"/>
                    <a:ext cx="210" cy="210"/>
                  </a:xfrm>
                  <a:prstGeom prst="ellipse">
                    <a:avLst/>
                  </a:prstGeom>
                  <a:solidFill>
                    <a:srgbClr val="808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55" name="Line 16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052" y="4856"/>
                  <a:ext cx="66" cy="2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56" name="Line 1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010" y="4658"/>
                  <a:ext cx="60" cy="1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57" name="Group 163"/>
                <p:cNvGrpSpPr>
                  <a:grpSpLocks noChangeAspect="1"/>
                </p:cNvGrpSpPr>
                <p:nvPr/>
              </p:nvGrpSpPr>
              <p:grpSpPr bwMode="auto">
                <a:xfrm>
                  <a:off x="4010" y="4760"/>
                  <a:ext cx="45" cy="40"/>
                  <a:chOff x="3240" y="4689"/>
                  <a:chExt cx="153" cy="136"/>
                </a:xfrm>
              </p:grpSpPr>
              <p:sp>
                <p:nvSpPr>
                  <p:cNvPr id="181" name="Oval 16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66" y="4689"/>
                    <a:ext cx="127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82" name="Rectangle 16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6" y="4696"/>
                    <a:ext cx="43" cy="113"/>
                  </a:xfrm>
                  <a:prstGeom prst="rect">
                    <a:avLst/>
                  </a:prstGeom>
                  <a:solidFill>
                    <a:srgbClr val="96969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83" name="Oval 16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40" y="4698"/>
                    <a:ext cx="128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grpSp>
              <p:nvGrpSpPr>
                <p:cNvPr id="58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3898" y="4736"/>
                  <a:ext cx="153" cy="136"/>
                  <a:chOff x="3240" y="4689"/>
                  <a:chExt cx="153" cy="136"/>
                </a:xfrm>
              </p:grpSpPr>
              <p:sp>
                <p:nvSpPr>
                  <p:cNvPr id="178" name="Oval 16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66" y="4689"/>
                    <a:ext cx="127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9" name="Rectangle 16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6" y="4696"/>
                    <a:ext cx="43" cy="113"/>
                  </a:xfrm>
                  <a:prstGeom prst="rect">
                    <a:avLst/>
                  </a:prstGeom>
                  <a:solidFill>
                    <a:srgbClr val="96969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80" name="Oval 16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40" y="4698"/>
                    <a:ext cx="128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59" name="Freeform 158"/>
                <p:cNvSpPr>
                  <a:spLocks noChangeAspect="1"/>
                </p:cNvSpPr>
                <p:nvPr/>
              </p:nvSpPr>
              <p:spPr bwMode="auto">
                <a:xfrm>
                  <a:off x="4200" y="5250"/>
                  <a:ext cx="870" cy="697"/>
                </a:xfrm>
                <a:custGeom>
                  <a:avLst/>
                  <a:gdLst>
                    <a:gd name="T0" fmla="*/ 870 w 870"/>
                    <a:gd name="T1" fmla="*/ 198 h 697"/>
                    <a:gd name="T2" fmla="*/ 858 w 870"/>
                    <a:gd name="T3" fmla="*/ 245 h 697"/>
                    <a:gd name="T4" fmla="*/ 811 w 870"/>
                    <a:gd name="T5" fmla="*/ 597 h 697"/>
                    <a:gd name="T6" fmla="*/ 802 w 870"/>
                    <a:gd name="T7" fmla="*/ 627 h 697"/>
                    <a:gd name="T8" fmla="*/ 766 w 870"/>
                    <a:gd name="T9" fmla="*/ 647 h 697"/>
                    <a:gd name="T10" fmla="*/ 715 w 870"/>
                    <a:gd name="T11" fmla="*/ 656 h 697"/>
                    <a:gd name="T12" fmla="*/ 142 w 870"/>
                    <a:gd name="T13" fmla="*/ 697 h 697"/>
                    <a:gd name="T14" fmla="*/ 64 w 870"/>
                    <a:gd name="T15" fmla="*/ 688 h 697"/>
                    <a:gd name="T16" fmla="*/ 14 w 870"/>
                    <a:gd name="T17" fmla="*/ 676 h 697"/>
                    <a:gd name="T18" fmla="*/ 0 w 870"/>
                    <a:gd name="T19" fmla="*/ 0 h 697"/>
                    <a:gd name="T20" fmla="*/ 185 w 870"/>
                    <a:gd name="T21" fmla="*/ 103 h 697"/>
                    <a:gd name="T22" fmla="*/ 357 w 870"/>
                    <a:gd name="T23" fmla="*/ 139 h 697"/>
                    <a:gd name="T24" fmla="*/ 588 w 870"/>
                    <a:gd name="T25" fmla="*/ 175 h 697"/>
                    <a:gd name="T26" fmla="*/ 870 w 870"/>
                    <a:gd name="T27" fmla="*/ 198 h 6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870" h="697">
                      <a:moveTo>
                        <a:pt x="870" y="198"/>
                      </a:moveTo>
                      <a:cubicBezTo>
                        <a:pt x="870" y="195"/>
                        <a:pt x="865" y="231"/>
                        <a:pt x="858" y="245"/>
                      </a:cubicBezTo>
                      <a:lnTo>
                        <a:pt x="811" y="597"/>
                      </a:lnTo>
                      <a:lnTo>
                        <a:pt x="802" y="627"/>
                      </a:lnTo>
                      <a:lnTo>
                        <a:pt x="766" y="647"/>
                      </a:lnTo>
                      <a:lnTo>
                        <a:pt x="715" y="656"/>
                      </a:lnTo>
                      <a:lnTo>
                        <a:pt x="142" y="697"/>
                      </a:lnTo>
                      <a:lnTo>
                        <a:pt x="64" y="688"/>
                      </a:lnTo>
                      <a:lnTo>
                        <a:pt x="14" y="676"/>
                      </a:lnTo>
                      <a:lnTo>
                        <a:pt x="0" y="0"/>
                      </a:lnTo>
                      <a:lnTo>
                        <a:pt x="185" y="103"/>
                      </a:lnTo>
                      <a:lnTo>
                        <a:pt x="357" y="139"/>
                      </a:lnTo>
                      <a:lnTo>
                        <a:pt x="588" y="175"/>
                      </a:lnTo>
                      <a:lnTo>
                        <a:pt x="870" y="198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0" name="AutoShape 157"/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8270" y="3737"/>
                  <a:ext cx="54" cy="60"/>
                </a:xfrm>
                <a:custGeom>
                  <a:avLst/>
                  <a:gdLst>
                    <a:gd name="G0" fmla="+- 7999 0 0"/>
                    <a:gd name="G1" fmla="+- 21600 0 7999"/>
                    <a:gd name="G2" fmla="*/ 7999 1 2"/>
                    <a:gd name="G3" fmla="+- 21600 0 G2"/>
                    <a:gd name="G4" fmla="+/ 7999 21600 2"/>
                    <a:gd name="G5" fmla="+/ G1 0 2"/>
                    <a:gd name="G6" fmla="*/ 21600 21600 7999"/>
                    <a:gd name="G7" fmla="*/ G6 1 2"/>
                    <a:gd name="G8" fmla="+- 21600 0 G7"/>
                    <a:gd name="G9" fmla="*/ 21600 1 2"/>
                    <a:gd name="G10" fmla="+- 7999 0 G9"/>
                    <a:gd name="G11" fmla="?: G10 G8 0"/>
                    <a:gd name="G12" fmla="?: G10 G7 21600"/>
                    <a:gd name="T0" fmla="*/ 17600 w 21600"/>
                    <a:gd name="T1" fmla="*/ 10800 h 21600"/>
                    <a:gd name="T2" fmla="*/ 10800 w 21600"/>
                    <a:gd name="T3" fmla="*/ 21600 h 21600"/>
                    <a:gd name="T4" fmla="*/ 4000 w 21600"/>
                    <a:gd name="T5" fmla="*/ 10800 h 21600"/>
                    <a:gd name="T6" fmla="*/ 10800 w 21600"/>
                    <a:gd name="T7" fmla="*/ 0 h 21600"/>
                    <a:gd name="T8" fmla="*/ 5800 w 21600"/>
                    <a:gd name="T9" fmla="*/ 5800 h 21600"/>
                    <a:gd name="T10" fmla="*/ 15800 w 21600"/>
                    <a:gd name="T11" fmla="*/ 15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7999" y="21600"/>
                      </a:lnTo>
                      <a:lnTo>
                        <a:pt x="13601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1" name="Rectangle 156"/>
                <p:cNvSpPr>
                  <a:spLocks noChangeAspect="1" noChangeArrowheads="1"/>
                </p:cNvSpPr>
                <p:nvPr/>
              </p:nvSpPr>
              <p:spPr bwMode="auto">
                <a:xfrm>
                  <a:off x="6750" y="5136"/>
                  <a:ext cx="210" cy="83"/>
                </a:xfrm>
                <a:prstGeom prst="rect">
                  <a:avLst/>
                </a:prstGeom>
                <a:solidFill>
                  <a:srgbClr val="333333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2" name="Rectangle 155"/>
                <p:cNvSpPr>
                  <a:spLocks noChangeAspect="1" noChangeArrowheads="1"/>
                </p:cNvSpPr>
                <p:nvPr/>
              </p:nvSpPr>
              <p:spPr bwMode="auto">
                <a:xfrm rot="90901">
                  <a:off x="5847" y="5252"/>
                  <a:ext cx="1136" cy="331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3" name="AutoShape 154"/>
                <p:cNvSpPr>
                  <a:spLocks noChangeAspect="1" noChangeArrowheads="1"/>
                </p:cNvSpPr>
                <p:nvPr/>
              </p:nvSpPr>
              <p:spPr bwMode="auto">
                <a:xfrm>
                  <a:off x="6465" y="5331"/>
                  <a:ext cx="315" cy="165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4" name="AutoShape 153"/>
                <p:cNvSpPr>
                  <a:spLocks noChangeAspect="1" noChangeArrowheads="1"/>
                </p:cNvSpPr>
                <p:nvPr/>
              </p:nvSpPr>
              <p:spPr bwMode="auto">
                <a:xfrm>
                  <a:off x="5865" y="4227"/>
                  <a:ext cx="57" cy="397"/>
                </a:xfrm>
                <a:prstGeom prst="can">
                  <a:avLst>
                    <a:gd name="adj" fmla="val 43853"/>
                  </a:avLst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5" name="Rectangle 152"/>
                <p:cNvSpPr>
                  <a:spLocks noChangeAspect="1" noChangeArrowheads="1"/>
                </p:cNvSpPr>
                <p:nvPr/>
              </p:nvSpPr>
              <p:spPr bwMode="auto">
                <a:xfrm rot="105487">
                  <a:off x="5865" y="5521"/>
                  <a:ext cx="1035" cy="126"/>
                </a:xfrm>
                <a:prstGeom prst="rect">
                  <a:avLst/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6" name="Oval 151"/>
                <p:cNvSpPr>
                  <a:spLocks noChangeAspect="1" noChangeArrowheads="1"/>
                </p:cNvSpPr>
                <p:nvPr/>
              </p:nvSpPr>
              <p:spPr bwMode="auto">
                <a:xfrm>
                  <a:off x="5031" y="5534"/>
                  <a:ext cx="909" cy="277"/>
                </a:xfrm>
                <a:prstGeom prst="ellipse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7" name="AutoShape 150"/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5025" y="5533"/>
                  <a:ext cx="885" cy="185"/>
                </a:xfrm>
                <a:custGeom>
                  <a:avLst/>
                  <a:gdLst>
                    <a:gd name="G0" fmla="+- 1487 0 0"/>
                    <a:gd name="G1" fmla="+- 21600 0 1487"/>
                    <a:gd name="G2" fmla="*/ 1487 1 2"/>
                    <a:gd name="G3" fmla="+- 21600 0 G2"/>
                    <a:gd name="G4" fmla="+/ 1487 21600 2"/>
                    <a:gd name="G5" fmla="+/ G1 0 2"/>
                    <a:gd name="G6" fmla="*/ 21600 21600 1487"/>
                    <a:gd name="G7" fmla="*/ G6 1 2"/>
                    <a:gd name="G8" fmla="+- 21600 0 G7"/>
                    <a:gd name="G9" fmla="*/ 21600 1 2"/>
                    <a:gd name="G10" fmla="+- 1487 0 G9"/>
                    <a:gd name="G11" fmla="?: G10 G8 0"/>
                    <a:gd name="G12" fmla="?: G10 G7 21600"/>
                    <a:gd name="T0" fmla="*/ 20856 w 21600"/>
                    <a:gd name="T1" fmla="*/ 10800 h 21600"/>
                    <a:gd name="T2" fmla="*/ 10800 w 21600"/>
                    <a:gd name="T3" fmla="*/ 21600 h 21600"/>
                    <a:gd name="T4" fmla="*/ 744 w 21600"/>
                    <a:gd name="T5" fmla="*/ 10800 h 21600"/>
                    <a:gd name="T6" fmla="*/ 10800 w 21600"/>
                    <a:gd name="T7" fmla="*/ 0 h 21600"/>
                    <a:gd name="T8" fmla="*/ 2544 w 21600"/>
                    <a:gd name="T9" fmla="*/ 2544 h 21600"/>
                    <a:gd name="T10" fmla="*/ 19056 w 21600"/>
                    <a:gd name="T11" fmla="*/ 19056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1487" y="21600"/>
                      </a:lnTo>
                      <a:lnTo>
                        <a:pt x="20113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8" name="Oval 149"/>
                <p:cNvSpPr>
                  <a:spLocks noChangeAspect="1" noChangeArrowheads="1"/>
                </p:cNvSpPr>
                <p:nvPr/>
              </p:nvSpPr>
              <p:spPr bwMode="auto">
                <a:xfrm>
                  <a:off x="5085" y="5402"/>
                  <a:ext cx="765" cy="224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69" name="AutoShape 148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6305" y="5122"/>
                  <a:ext cx="185" cy="1035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0" name="Line 147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6918" y="5655"/>
                  <a:ext cx="24" cy="8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1" name="Rectangle 146"/>
                <p:cNvSpPr>
                  <a:spLocks noChangeAspect="1" noChangeArrowheads="1"/>
                </p:cNvSpPr>
                <p:nvPr/>
              </p:nvSpPr>
              <p:spPr bwMode="auto">
                <a:xfrm>
                  <a:off x="5100" y="5404"/>
                  <a:ext cx="765" cy="12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2" name="Line 145"/>
                <p:cNvSpPr>
                  <a:spLocks noChangeAspect="1" noChangeShapeType="1"/>
                </p:cNvSpPr>
                <p:nvPr/>
              </p:nvSpPr>
              <p:spPr bwMode="auto">
                <a:xfrm>
                  <a:off x="5100" y="5376"/>
                  <a:ext cx="0" cy="15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3" name="Line 144"/>
                <p:cNvSpPr>
                  <a:spLocks noChangeAspect="1" noChangeShapeType="1"/>
                </p:cNvSpPr>
                <p:nvPr/>
              </p:nvSpPr>
              <p:spPr bwMode="auto">
                <a:xfrm>
                  <a:off x="5865" y="5376"/>
                  <a:ext cx="0" cy="15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4" name="Oval 143"/>
                <p:cNvSpPr>
                  <a:spLocks noChangeAspect="1" noChangeArrowheads="1"/>
                </p:cNvSpPr>
                <p:nvPr/>
              </p:nvSpPr>
              <p:spPr bwMode="auto">
                <a:xfrm>
                  <a:off x="4095" y="4881"/>
                  <a:ext cx="2775" cy="60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5" name="Rectangle 142"/>
                <p:cNvSpPr>
                  <a:spLocks noChangeAspect="1" noChangeArrowheads="1"/>
                </p:cNvSpPr>
                <p:nvPr/>
              </p:nvSpPr>
              <p:spPr bwMode="auto">
                <a:xfrm>
                  <a:off x="4095" y="4941"/>
                  <a:ext cx="2775" cy="270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6" name="Oval 141"/>
                <p:cNvSpPr>
                  <a:spLocks noChangeAspect="1" noChangeArrowheads="1"/>
                </p:cNvSpPr>
                <p:nvPr/>
              </p:nvSpPr>
              <p:spPr bwMode="auto">
                <a:xfrm>
                  <a:off x="4095" y="4656"/>
                  <a:ext cx="2760" cy="608"/>
                </a:xfrm>
                <a:prstGeom prst="ellipse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7" name="Line 140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4095" y="4986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8" name="Line 139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6855" y="4986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79" name="Oval 138"/>
                <p:cNvSpPr>
                  <a:spLocks noChangeAspect="1" noChangeArrowheads="1"/>
                </p:cNvSpPr>
                <p:nvPr/>
              </p:nvSpPr>
              <p:spPr bwMode="auto">
                <a:xfrm>
                  <a:off x="4218" y="4731"/>
                  <a:ext cx="2523" cy="466"/>
                </a:xfrm>
                <a:prstGeom prst="ellipse">
                  <a:avLst/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0" name="AutoShape 137"/>
                <p:cNvSpPr>
                  <a:spLocks noChangeAspect="1" noChangeArrowheads="1"/>
                </p:cNvSpPr>
                <p:nvPr/>
              </p:nvSpPr>
              <p:spPr bwMode="auto">
                <a:xfrm>
                  <a:off x="5160" y="4626"/>
                  <a:ext cx="690" cy="405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1" name="AutoShape 136"/>
                <p:cNvSpPr>
                  <a:spLocks noChangeAspect="1" noChangeArrowheads="1"/>
                </p:cNvSpPr>
                <p:nvPr/>
              </p:nvSpPr>
              <p:spPr bwMode="auto">
                <a:xfrm>
                  <a:off x="5220" y="4101"/>
                  <a:ext cx="555" cy="705"/>
                </a:xfrm>
                <a:prstGeom prst="can">
                  <a:avLst>
                    <a:gd name="adj" fmla="val 28681"/>
                  </a:avLst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2" name="AutoShape 135"/>
                <p:cNvSpPr>
                  <a:spLocks noChangeAspect="1" noChangeArrowheads="1"/>
                </p:cNvSpPr>
                <p:nvPr/>
              </p:nvSpPr>
              <p:spPr bwMode="auto">
                <a:xfrm>
                  <a:off x="5757" y="4419"/>
                  <a:ext cx="180" cy="113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3" name="AutoShape 134"/>
                <p:cNvSpPr>
                  <a:spLocks noChangeAspect="1" noChangeArrowheads="1"/>
                </p:cNvSpPr>
                <p:nvPr/>
              </p:nvSpPr>
              <p:spPr bwMode="auto">
                <a:xfrm>
                  <a:off x="5811" y="4023"/>
                  <a:ext cx="71" cy="435"/>
                </a:xfrm>
                <a:prstGeom prst="can">
                  <a:avLst>
                    <a:gd name="adj" fmla="val 39427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4" name="AutoShape 133"/>
                <p:cNvSpPr>
                  <a:spLocks noChangeAspect="1" noChangeArrowheads="1"/>
                </p:cNvSpPr>
                <p:nvPr/>
              </p:nvSpPr>
              <p:spPr bwMode="auto">
                <a:xfrm>
                  <a:off x="4986" y="4413"/>
                  <a:ext cx="180" cy="101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5" name="AutoShape 132"/>
                <p:cNvSpPr>
                  <a:spLocks noChangeAspect="1" noChangeArrowheads="1"/>
                </p:cNvSpPr>
                <p:nvPr/>
              </p:nvSpPr>
              <p:spPr bwMode="auto">
                <a:xfrm>
                  <a:off x="5037" y="4054"/>
                  <a:ext cx="71" cy="389"/>
                </a:xfrm>
                <a:prstGeom prst="can">
                  <a:avLst>
                    <a:gd name="adj" fmla="val 29576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6" name="AutoShape 131"/>
                <p:cNvSpPr>
                  <a:spLocks noChangeAspect="1" noChangeArrowheads="1"/>
                </p:cNvSpPr>
                <p:nvPr/>
              </p:nvSpPr>
              <p:spPr bwMode="auto">
                <a:xfrm>
                  <a:off x="4965" y="4056"/>
                  <a:ext cx="1035" cy="270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B2B2B2">
                        <a:gamma/>
                        <a:shade val="46275"/>
                        <a:invGamma/>
                      </a:srgbClr>
                    </a:gs>
                    <a:gs pos="50000">
                      <a:srgbClr val="B2B2B2"/>
                    </a:gs>
                    <a:gs pos="100000">
                      <a:srgbClr val="B2B2B2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7" name="AutoShape 130"/>
                <p:cNvSpPr>
                  <a:spLocks noChangeAspect="1" noChangeArrowheads="1"/>
                </p:cNvSpPr>
                <p:nvPr/>
              </p:nvSpPr>
              <p:spPr bwMode="auto">
                <a:xfrm>
                  <a:off x="5862" y="3894"/>
                  <a:ext cx="57" cy="216"/>
                </a:xfrm>
                <a:prstGeom prst="can">
                  <a:avLst>
                    <a:gd name="adj" fmla="val 52632"/>
                  </a:avLst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8" name="AutoShape 129"/>
                <p:cNvSpPr>
                  <a:spLocks noChangeAspect="1" noChangeArrowheads="1"/>
                </p:cNvSpPr>
                <p:nvPr/>
              </p:nvSpPr>
              <p:spPr bwMode="auto">
                <a:xfrm>
                  <a:off x="5037" y="3944"/>
                  <a:ext cx="71" cy="193"/>
                </a:xfrm>
                <a:prstGeom prst="can">
                  <a:avLst>
                    <a:gd name="adj" fmla="val 40850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89" name="AutoShape 128"/>
                <p:cNvSpPr>
                  <a:spLocks noChangeAspect="1" noChangeArrowheads="1"/>
                </p:cNvSpPr>
                <p:nvPr/>
              </p:nvSpPr>
              <p:spPr bwMode="auto">
                <a:xfrm>
                  <a:off x="5811" y="3936"/>
                  <a:ext cx="71" cy="216"/>
                </a:xfrm>
                <a:prstGeom prst="can">
                  <a:avLst>
                    <a:gd name="adj" fmla="val 42254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0" name="AutoShape 127"/>
                <p:cNvSpPr>
                  <a:spLocks noChangeAspect="1" noChangeArrowheads="1"/>
                </p:cNvSpPr>
                <p:nvPr/>
              </p:nvSpPr>
              <p:spPr bwMode="auto">
                <a:xfrm>
                  <a:off x="5589" y="3876"/>
                  <a:ext cx="71" cy="216"/>
                </a:xfrm>
                <a:prstGeom prst="can">
                  <a:avLst>
                    <a:gd name="adj" fmla="val 54930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1" name="AutoShape 126"/>
                <p:cNvSpPr>
                  <a:spLocks noChangeAspect="1" noChangeArrowheads="1"/>
                </p:cNvSpPr>
                <p:nvPr/>
              </p:nvSpPr>
              <p:spPr bwMode="auto">
                <a:xfrm>
                  <a:off x="5427" y="3918"/>
                  <a:ext cx="128" cy="216"/>
                </a:xfrm>
                <a:prstGeom prst="can">
                  <a:avLst>
                    <a:gd name="adj" fmla="val 25781"/>
                  </a:avLst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50000">
                      <a:srgbClr val="C0C0C0"/>
                    </a:gs>
                    <a:gs pos="100000">
                      <a:srgbClr val="C0C0C0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2" name="AutoShape 125"/>
                <p:cNvSpPr>
                  <a:spLocks noChangeAspect="1" noChangeArrowheads="1"/>
                </p:cNvSpPr>
                <p:nvPr/>
              </p:nvSpPr>
              <p:spPr bwMode="auto">
                <a:xfrm>
                  <a:off x="4971" y="3753"/>
                  <a:ext cx="1035" cy="270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B2B2B2">
                        <a:gamma/>
                        <a:shade val="46275"/>
                        <a:invGamma/>
                      </a:srgbClr>
                    </a:gs>
                    <a:gs pos="50000">
                      <a:srgbClr val="B2B2B2"/>
                    </a:gs>
                    <a:gs pos="100000">
                      <a:srgbClr val="B2B2B2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3" name="Freeform 124"/>
                <p:cNvSpPr>
                  <a:spLocks noChangeAspect="1"/>
                </p:cNvSpPr>
                <p:nvPr/>
              </p:nvSpPr>
              <p:spPr bwMode="auto">
                <a:xfrm>
                  <a:off x="5226" y="3672"/>
                  <a:ext cx="732" cy="159"/>
                </a:xfrm>
                <a:custGeom>
                  <a:avLst/>
                  <a:gdLst>
                    <a:gd name="T0" fmla="*/ 0 w 732"/>
                    <a:gd name="T1" fmla="*/ 10 h 159"/>
                    <a:gd name="T2" fmla="*/ 29 w 732"/>
                    <a:gd name="T3" fmla="*/ 0 h 159"/>
                    <a:gd name="T4" fmla="*/ 120 w 732"/>
                    <a:gd name="T5" fmla="*/ 78 h 159"/>
                    <a:gd name="T6" fmla="*/ 205 w 732"/>
                    <a:gd name="T7" fmla="*/ 66 h 159"/>
                    <a:gd name="T8" fmla="*/ 370 w 732"/>
                    <a:gd name="T9" fmla="*/ 74 h 159"/>
                    <a:gd name="T10" fmla="*/ 573 w 732"/>
                    <a:gd name="T11" fmla="*/ 135 h 159"/>
                    <a:gd name="T12" fmla="*/ 732 w 732"/>
                    <a:gd name="T13" fmla="*/ 135 h 159"/>
                    <a:gd name="T14" fmla="*/ 716 w 732"/>
                    <a:gd name="T15" fmla="*/ 155 h 159"/>
                    <a:gd name="T16" fmla="*/ 558 w 732"/>
                    <a:gd name="T17" fmla="*/ 159 h 159"/>
                    <a:gd name="T18" fmla="*/ 353 w 732"/>
                    <a:gd name="T19" fmla="*/ 94 h 159"/>
                    <a:gd name="T20" fmla="*/ 188 w 732"/>
                    <a:gd name="T21" fmla="*/ 89 h 159"/>
                    <a:gd name="T22" fmla="*/ 103 w 732"/>
                    <a:gd name="T23" fmla="*/ 103 h 159"/>
                    <a:gd name="T24" fmla="*/ 0 w 732"/>
                    <a:gd name="T25" fmla="*/ 10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32" h="159">
                      <a:moveTo>
                        <a:pt x="0" y="10"/>
                      </a:moveTo>
                      <a:lnTo>
                        <a:pt x="29" y="0"/>
                      </a:lnTo>
                      <a:cubicBezTo>
                        <a:pt x="49" y="11"/>
                        <a:pt x="91" y="67"/>
                        <a:pt x="120" y="78"/>
                      </a:cubicBezTo>
                      <a:cubicBezTo>
                        <a:pt x="149" y="89"/>
                        <a:pt x="164" y="66"/>
                        <a:pt x="205" y="66"/>
                      </a:cubicBezTo>
                      <a:lnTo>
                        <a:pt x="370" y="74"/>
                      </a:lnTo>
                      <a:lnTo>
                        <a:pt x="573" y="135"/>
                      </a:lnTo>
                      <a:lnTo>
                        <a:pt x="732" y="135"/>
                      </a:lnTo>
                      <a:lnTo>
                        <a:pt x="716" y="155"/>
                      </a:lnTo>
                      <a:lnTo>
                        <a:pt x="558" y="159"/>
                      </a:lnTo>
                      <a:lnTo>
                        <a:pt x="353" y="94"/>
                      </a:lnTo>
                      <a:lnTo>
                        <a:pt x="188" y="89"/>
                      </a:lnTo>
                      <a:cubicBezTo>
                        <a:pt x="147" y="90"/>
                        <a:pt x="134" y="116"/>
                        <a:pt x="103" y="103"/>
                      </a:cubicBezTo>
                      <a:lnTo>
                        <a:pt x="0" y="1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>
                        <a:gamma/>
                        <a:tint val="0"/>
                        <a:invGamma/>
                      </a:srgbClr>
                    </a:gs>
                    <a:gs pos="50000">
                      <a:srgbClr val="000000"/>
                    </a:gs>
                    <a:gs pos="100000">
                      <a:srgbClr val="000000">
                        <a:gamma/>
                        <a:tint val="0"/>
                        <a:invGamma/>
                      </a:srgbClr>
                    </a:gs>
                  </a:gsLst>
                  <a:lin ang="18900000" scaled="1"/>
                </a:gra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4" name="AutoShape 123"/>
                <p:cNvSpPr>
                  <a:spLocks noChangeAspect="1" noChangeArrowheads="1"/>
                </p:cNvSpPr>
                <p:nvPr/>
              </p:nvSpPr>
              <p:spPr bwMode="auto">
                <a:xfrm>
                  <a:off x="5868" y="3606"/>
                  <a:ext cx="57" cy="216"/>
                </a:xfrm>
                <a:prstGeom prst="can">
                  <a:avLst>
                    <a:gd name="adj" fmla="val 52632"/>
                  </a:avLst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5" name="AutoShape 122" descr="窄竖线"/>
                <p:cNvSpPr>
                  <a:spLocks noChangeAspect="1" noChangeArrowheads="1"/>
                </p:cNvSpPr>
                <p:nvPr/>
              </p:nvSpPr>
              <p:spPr bwMode="auto">
                <a:xfrm>
                  <a:off x="5844" y="3528"/>
                  <a:ext cx="101" cy="222"/>
                </a:xfrm>
                <a:prstGeom prst="can">
                  <a:avLst>
                    <a:gd name="adj" fmla="val 37621"/>
                  </a:avLst>
                </a:prstGeom>
                <a:pattFill prst="narVert">
                  <a:fgClr>
                    <a:srgbClr val="969696"/>
                  </a:fgClr>
                  <a:bgClr>
                    <a:srgbClr val="323232"/>
                  </a:bgClr>
                </a:patt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6" name="Oval 121"/>
                <p:cNvSpPr>
                  <a:spLocks noChangeAspect="1" noChangeArrowheads="1"/>
                </p:cNvSpPr>
                <p:nvPr/>
              </p:nvSpPr>
              <p:spPr bwMode="auto">
                <a:xfrm>
                  <a:off x="5847" y="3522"/>
                  <a:ext cx="98" cy="45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C0C0C0">
                        <a:gamma/>
                        <a:shade val="24314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189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7" name="AutoShape 120"/>
                <p:cNvSpPr>
                  <a:spLocks noChangeAspect="1" noChangeArrowheads="1"/>
                </p:cNvSpPr>
                <p:nvPr/>
              </p:nvSpPr>
              <p:spPr bwMode="auto">
                <a:xfrm rot="1227070" flipV="1">
                  <a:off x="6932" y="5460"/>
                  <a:ext cx="182" cy="214"/>
                </a:xfrm>
                <a:prstGeom prst="can">
                  <a:avLst>
                    <a:gd name="adj" fmla="val 58791"/>
                  </a:avLst>
                </a:prstGeom>
                <a:solidFill>
                  <a:srgbClr val="969696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98" name="Rectangle 119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6920" y="3770"/>
                  <a:ext cx="162" cy="381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99" name="Group 116"/>
                <p:cNvGrpSpPr>
                  <a:grpSpLocks noChangeAspect="1"/>
                </p:cNvGrpSpPr>
                <p:nvPr/>
              </p:nvGrpSpPr>
              <p:grpSpPr bwMode="auto">
                <a:xfrm rot="-460987">
                  <a:off x="6907" y="3803"/>
                  <a:ext cx="177" cy="150"/>
                  <a:chOff x="3780" y="3810"/>
                  <a:chExt cx="150" cy="150"/>
                </a:xfrm>
              </p:grpSpPr>
              <p:sp>
                <p:nvSpPr>
                  <p:cNvPr id="176" name="Oval 11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804" y="3810"/>
                    <a:ext cx="126" cy="15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23529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18900000" scaled="1"/>
                  </a:gra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7" name="Oval 11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780" y="3810"/>
                    <a:ext cx="126" cy="150"/>
                  </a:xfrm>
                  <a:prstGeom prst="ellipse">
                    <a:avLst/>
                  </a:prstGeom>
                  <a:solidFill>
                    <a:srgbClr val="C0C0C0"/>
                  </a:soli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100" name="AutoShape 115"/>
                <p:cNvSpPr>
                  <a:spLocks noChangeAspect="1" noChangeArrowheads="1"/>
                </p:cNvSpPr>
                <p:nvPr/>
              </p:nvSpPr>
              <p:spPr bwMode="auto">
                <a:xfrm>
                  <a:off x="6930" y="5181"/>
                  <a:ext cx="173" cy="390"/>
                </a:xfrm>
                <a:prstGeom prst="cube">
                  <a:avLst>
                    <a:gd name="adj" fmla="val 21389"/>
                  </a:avLst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1" name="Rectangle 114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8178" y="3908"/>
                  <a:ext cx="236" cy="78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2" name="Rectangle 113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8172" y="3812"/>
                  <a:ext cx="242" cy="96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3" name="Rectangle 112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8250" y="4112"/>
                  <a:ext cx="79" cy="186"/>
                </a:xfrm>
                <a:prstGeom prst="rect">
                  <a:avLst/>
                </a:pr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4" name="Rectangle 111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8198" y="4268"/>
                  <a:ext cx="183" cy="66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5" name="Line 110"/>
                <p:cNvSpPr>
                  <a:spLocks noChangeAspect="1" noChangeShapeType="1"/>
                </p:cNvSpPr>
                <p:nvPr/>
              </p:nvSpPr>
              <p:spPr bwMode="auto">
                <a:xfrm>
                  <a:off x="6978" y="3810"/>
                  <a:ext cx="18" cy="144"/>
                </a:xfrm>
                <a:prstGeom prst="line">
                  <a:avLst/>
                </a:prstGeom>
                <a:noFill/>
                <a:ln w="38100" cmpd="dbl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6" name="AutoShape 109"/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6930" y="4161"/>
                  <a:ext cx="134" cy="1050"/>
                </a:xfrm>
                <a:custGeom>
                  <a:avLst/>
                  <a:gdLst>
                    <a:gd name="G0" fmla="+- 2417 0 0"/>
                    <a:gd name="G1" fmla="+- 21600 0 2417"/>
                    <a:gd name="G2" fmla="*/ 2417 1 2"/>
                    <a:gd name="G3" fmla="+- 21600 0 G2"/>
                    <a:gd name="G4" fmla="+/ 2417 21600 2"/>
                    <a:gd name="G5" fmla="+/ G1 0 2"/>
                    <a:gd name="G6" fmla="*/ 21600 21600 2417"/>
                    <a:gd name="G7" fmla="*/ G6 1 2"/>
                    <a:gd name="G8" fmla="+- 21600 0 G7"/>
                    <a:gd name="G9" fmla="*/ 21600 1 2"/>
                    <a:gd name="G10" fmla="+- 2417 0 G9"/>
                    <a:gd name="G11" fmla="?: G10 G8 0"/>
                    <a:gd name="G12" fmla="?: G10 G7 21600"/>
                    <a:gd name="T0" fmla="*/ 20391 w 21600"/>
                    <a:gd name="T1" fmla="*/ 10800 h 21600"/>
                    <a:gd name="T2" fmla="*/ 10800 w 21600"/>
                    <a:gd name="T3" fmla="*/ 21600 h 21600"/>
                    <a:gd name="T4" fmla="*/ 1209 w 21600"/>
                    <a:gd name="T5" fmla="*/ 10800 h 21600"/>
                    <a:gd name="T6" fmla="*/ 10800 w 21600"/>
                    <a:gd name="T7" fmla="*/ 0 h 21600"/>
                    <a:gd name="T8" fmla="*/ 3009 w 21600"/>
                    <a:gd name="T9" fmla="*/ 3009 h 21600"/>
                    <a:gd name="T10" fmla="*/ 18591 w 21600"/>
                    <a:gd name="T11" fmla="*/ 18591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2417" y="21600"/>
                      </a:lnTo>
                      <a:lnTo>
                        <a:pt x="19183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07" name="Oval 108"/>
                <p:cNvSpPr>
                  <a:spLocks noChangeAspect="1" noChangeArrowheads="1"/>
                </p:cNvSpPr>
                <p:nvPr/>
              </p:nvSpPr>
              <p:spPr bwMode="auto">
                <a:xfrm>
                  <a:off x="6887" y="5543"/>
                  <a:ext cx="195" cy="180"/>
                </a:xfrm>
                <a:prstGeom prst="ellipse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108" name="Group 101"/>
                <p:cNvGrpSpPr>
                  <a:grpSpLocks noChangeAspect="1"/>
                </p:cNvGrpSpPr>
                <p:nvPr/>
              </p:nvGrpSpPr>
              <p:grpSpPr bwMode="auto">
                <a:xfrm>
                  <a:off x="6888" y="5583"/>
                  <a:ext cx="153" cy="216"/>
                  <a:chOff x="6288" y="5442"/>
                  <a:chExt cx="153" cy="216"/>
                </a:xfrm>
              </p:grpSpPr>
              <p:sp>
                <p:nvSpPr>
                  <p:cNvPr id="170" name="Oval 10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300" y="5442"/>
                    <a:ext cx="140" cy="143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FFFF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27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1" name="Line 106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6420" y="5520"/>
                    <a:ext cx="21" cy="99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2" name="Freeform 105"/>
                  <p:cNvSpPr>
                    <a:spLocks noChangeAspect="1"/>
                  </p:cNvSpPr>
                  <p:nvPr/>
                </p:nvSpPr>
                <p:spPr bwMode="auto">
                  <a:xfrm>
                    <a:off x="6300" y="5481"/>
                    <a:ext cx="129" cy="126"/>
                  </a:xfrm>
                  <a:custGeom>
                    <a:avLst/>
                    <a:gdLst>
                      <a:gd name="T0" fmla="*/ 21 w 129"/>
                      <a:gd name="T1" fmla="*/ 0 h 126"/>
                      <a:gd name="T2" fmla="*/ 0 w 129"/>
                      <a:gd name="T3" fmla="*/ 86 h 126"/>
                      <a:gd name="T4" fmla="*/ 120 w 129"/>
                      <a:gd name="T5" fmla="*/ 126 h 126"/>
                      <a:gd name="T6" fmla="*/ 129 w 129"/>
                      <a:gd name="T7" fmla="*/ 27 h 126"/>
                      <a:gd name="T8" fmla="*/ 21 w 129"/>
                      <a:gd name="T9" fmla="*/ 0 h 1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29" h="126">
                        <a:moveTo>
                          <a:pt x="21" y="0"/>
                        </a:moveTo>
                        <a:lnTo>
                          <a:pt x="0" y="86"/>
                        </a:lnTo>
                        <a:lnTo>
                          <a:pt x="120" y="126"/>
                        </a:lnTo>
                        <a:lnTo>
                          <a:pt x="129" y="27"/>
                        </a:lnTo>
                        <a:lnTo>
                          <a:pt x="21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FFF">
                          <a:gamma/>
                          <a:shade val="51373"/>
                          <a:invGamma/>
                        </a:srgbClr>
                      </a:gs>
                      <a:gs pos="100000">
                        <a:srgbClr val="FFFFFF"/>
                      </a:gs>
                    </a:gsLst>
                    <a:lin ang="27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3" name="Oval 10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291" y="5517"/>
                    <a:ext cx="134" cy="134"/>
                  </a:xfrm>
                  <a:prstGeom prst="ellips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4" name="AutoShape 10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291" y="5520"/>
                    <a:ext cx="134" cy="138"/>
                  </a:xfrm>
                  <a:custGeom>
                    <a:avLst/>
                    <a:gdLst>
                      <a:gd name="G0" fmla="+- 2700 0 0"/>
                      <a:gd name="G1" fmla="*/ G0 2 1"/>
                      <a:gd name="G2" fmla="+- 21600 0 G1"/>
                      <a:gd name="G3" fmla="*/ G2 G2 1"/>
                      <a:gd name="G4" fmla="*/ G0 G0 1"/>
                      <a:gd name="G5" fmla="+- G3 0 G4"/>
                      <a:gd name="G6" fmla="*/ G5 1 8"/>
                      <a:gd name="G7" fmla="sqrt G6"/>
                      <a:gd name="G8" fmla="*/ G4 1 8"/>
                      <a:gd name="G9" fmla="sqrt G8"/>
                      <a:gd name="G10" fmla="+- G7 G9 0"/>
                      <a:gd name="G11" fmla="+- G7 0 G9"/>
                      <a:gd name="G12" fmla="+- G10 10800 0"/>
                      <a:gd name="G13" fmla="+- 10800 0 G10"/>
                      <a:gd name="G14" fmla="+- G11 10800 0"/>
                      <a:gd name="G15" fmla="+- 10800 0 G11"/>
                      <a:gd name="G16" fmla="+- 21600 0 G0"/>
                      <a:gd name="T0" fmla="*/ 10800 w 21600"/>
                      <a:gd name="T1" fmla="*/ 0 h 21600"/>
                      <a:gd name="T2" fmla="*/ 3163 w 21600"/>
                      <a:gd name="T3" fmla="*/ 3163 h 21600"/>
                      <a:gd name="T4" fmla="*/ 0 w 21600"/>
                      <a:gd name="T5" fmla="*/ 10800 h 21600"/>
                      <a:gd name="T6" fmla="*/ 3163 w 21600"/>
                      <a:gd name="T7" fmla="*/ 18437 h 21600"/>
                      <a:gd name="T8" fmla="*/ 10800 w 21600"/>
                      <a:gd name="T9" fmla="*/ 21600 h 21600"/>
                      <a:gd name="T10" fmla="*/ 18437 w 21600"/>
                      <a:gd name="T11" fmla="*/ 18437 h 21600"/>
                      <a:gd name="T12" fmla="*/ 21600 w 21600"/>
                      <a:gd name="T13" fmla="*/ 10800 h 21600"/>
                      <a:gd name="T14" fmla="*/ 18437 w 21600"/>
                      <a:gd name="T15" fmla="*/ 3163 h 21600"/>
                      <a:gd name="T16" fmla="*/ 3163 w 21600"/>
                      <a:gd name="T17" fmla="*/ 3163 h 21600"/>
                      <a:gd name="T18" fmla="*/ 18437 w 21600"/>
                      <a:gd name="T19" fmla="*/ 1843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T16" t="T17" r="T18" b="T19"/>
                    <a:pathLst>
                      <a:path w="21600" h="21600">
                        <a:moveTo>
                          <a:pt x="0" y="10800"/>
                        </a:moveTo>
                        <a:cubicBezTo>
                          <a:pt x="0" y="4835"/>
                          <a:pt x="4835" y="0"/>
                          <a:pt x="10800" y="0"/>
                        </a:cubicBezTo>
                        <a:cubicBezTo>
                          <a:pt x="16765" y="0"/>
                          <a:pt x="21600" y="4835"/>
                          <a:pt x="21600" y="10800"/>
                        </a:cubicBezTo>
                        <a:cubicBezTo>
                          <a:pt x="21600" y="16765"/>
                          <a:pt x="16765" y="21600"/>
                          <a:pt x="10800" y="21600"/>
                        </a:cubicBezTo>
                        <a:cubicBezTo>
                          <a:pt x="4835" y="21600"/>
                          <a:pt x="0" y="16765"/>
                          <a:pt x="0" y="10800"/>
                        </a:cubicBezTo>
                        <a:close/>
                        <a:moveTo>
                          <a:pt x="17401" y="15493"/>
                        </a:moveTo>
                        <a:cubicBezTo>
                          <a:pt x="18376" y="14122"/>
                          <a:pt x="18900" y="12482"/>
                          <a:pt x="18900" y="10800"/>
                        </a:cubicBezTo>
                        <a:cubicBezTo>
                          <a:pt x="18900" y="6326"/>
                          <a:pt x="15273" y="2700"/>
                          <a:pt x="10800" y="2700"/>
                        </a:cubicBezTo>
                        <a:cubicBezTo>
                          <a:pt x="9117" y="2699"/>
                          <a:pt x="7477" y="3223"/>
                          <a:pt x="6106" y="4198"/>
                        </a:cubicBezTo>
                        <a:close/>
                        <a:moveTo>
                          <a:pt x="4198" y="6106"/>
                        </a:moveTo>
                        <a:cubicBezTo>
                          <a:pt x="3223" y="7477"/>
                          <a:pt x="2700" y="9117"/>
                          <a:pt x="2700" y="10799"/>
                        </a:cubicBezTo>
                        <a:cubicBezTo>
                          <a:pt x="2700" y="15273"/>
                          <a:pt x="6326" y="18900"/>
                          <a:pt x="10800" y="18900"/>
                        </a:cubicBezTo>
                        <a:cubicBezTo>
                          <a:pt x="12482" y="18900"/>
                          <a:pt x="14122" y="18376"/>
                          <a:pt x="15493" y="1740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75" name="Line 102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6288" y="5490"/>
                    <a:ext cx="21" cy="93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109" name="Line 100"/>
                <p:cNvSpPr>
                  <a:spLocks noChangeAspect="1" noChangeShapeType="1"/>
                </p:cNvSpPr>
                <p:nvPr/>
              </p:nvSpPr>
              <p:spPr bwMode="auto">
                <a:xfrm>
                  <a:off x="7068" y="4167"/>
                  <a:ext cx="18" cy="1008"/>
                </a:xfrm>
                <a:prstGeom prst="line">
                  <a:avLst/>
                </a:prstGeom>
                <a:noFill/>
                <a:ln w="19050">
                  <a:solidFill>
                    <a:srgbClr val="C0C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0" name="Line 9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062" y="5499"/>
                  <a:ext cx="36" cy="6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1" name="Line 9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065" y="5166"/>
                  <a:ext cx="30" cy="27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2" name="Line 97"/>
                <p:cNvSpPr>
                  <a:spLocks noChangeAspect="1" noChangeShapeType="1"/>
                </p:cNvSpPr>
                <p:nvPr/>
              </p:nvSpPr>
              <p:spPr bwMode="auto">
                <a:xfrm>
                  <a:off x="6936" y="5193"/>
                  <a:ext cx="123" cy="3"/>
                </a:xfrm>
                <a:prstGeom prst="line">
                  <a:avLst/>
                </a:prstGeom>
                <a:noFill/>
                <a:ln w="12700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3" name="Line 96"/>
                <p:cNvSpPr>
                  <a:spLocks noChangeAspect="1" noChangeShapeType="1"/>
                </p:cNvSpPr>
                <p:nvPr/>
              </p:nvSpPr>
              <p:spPr bwMode="auto">
                <a:xfrm>
                  <a:off x="7062" y="5190"/>
                  <a:ext cx="9" cy="1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4" name="AutoShape 9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7076" y="4115"/>
                  <a:ext cx="1049" cy="618"/>
                </a:xfrm>
                <a:prstGeom prst="rtTriangle">
                  <a:avLst/>
                </a:prstGeom>
                <a:solidFill>
                  <a:srgbClr val="C0C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5" name="Rectangle 94"/>
                <p:cNvSpPr>
                  <a:spLocks noChangeAspect="1" noChangeArrowheads="1"/>
                </p:cNvSpPr>
                <p:nvPr/>
              </p:nvSpPr>
              <p:spPr bwMode="auto">
                <a:xfrm>
                  <a:off x="7097" y="3780"/>
                  <a:ext cx="32" cy="315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6" name="Freeform 93"/>
                <p:cNvSpPr>
                  <a:spLocks noChangeAspect="1"/>
                </p:cNvSpPr>
                <p:nvPr/>
              </p:nvSpPr>
              <p:spPr bwMode="auto">
                <a:xfrm>
                  <a:off x="7089" y="3823"/>
                  <a:ext cx="1105" cy="80"/>
                </a:xfrm>
                <a:custGeom>
                  <a:avLst/>
                  <a:gdLst>
                    <a:gd name="T0" fmla="*/ 1105 w 1105"/>
                    <a:gd name="T1" fmla="*/ 0 h 80"/>
                    <a:gd name="T2" fmla="*/ 0 w 1105"/>
                    <a:gd name="T3" fmla="*/ 2 h 80"/>
                    <a:gd name="T4" fmla="*/ 0 w 1105"/>
                    <a:gd name="T5" fmla="*/ 77 h 80"/>
                    <a:gd name="T6" fmla="*/ 1104 w 1105"/>
                    <a:gd name="T7" fmla="*/ 80 h 80"/>
                    <a:gd name="T8" fmla="*/ 1105 w 1105"/>
                    <a:gd name="T9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05" h="80">
                      <a:moveTo>
                        <a:pt x="1105" y="0"/>
                      </a:moveTo>
                      <a:lnTo>
                        <a:pt x="0" y="2"/>
                      </a:lnTo>
                      <a:lnTo>
                        <a:pt x="0" y="77"/>
                      </a:lnTo>
                      <a:lnTo>
                        <a:pt x="1104" y="80"/>
                      </a:lnTo>
                      <a:lnTo>
                        <a:pt x="1105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7" name="Rectangle 92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7100" y="3989"/>
                  <a:ext cx="1174" cy="126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8" name="Line 91"/>
                <p:cNvSpPr>
                  <a:spLocks noChangeAspect="1" noChangeShapeType="1"/>
                </p:cNvSpPr>
                <p:nvPr/>
              </p:nvSpPr>
              <p:spPr bwMode="auto">
                <a:xfrm>
                  <a:off x="7081" y="4191"/>
                  <a:ext cx="0" cy="555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19" name="Rectangle 90"/>
                <p:cNvSpPr>
                  <a:spLocks noChangeAspect="1" noChangeArrowheads="1"/>
                </p:cNvSpPr>
                <p:nvPr/>
              </p:nvSpPr>
              <p:spPr bwMode="auto">
                <a:xfrm>
                  <a:off x="6525" y="5376"/>
                  <a:ext cx="195" cy="143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0" name="Rectangle 89"/>
                <p:cNvSpPr>
                  <a:spLocks noChangeAspect="1" noChangeArrowheads="1"/>
                </p:cNvSpPr>
                <p:nvPr/>
              </p:nvSpPr>
              <p:spPr bwMode="auto">
                <a:xfrm>
                  <a:off x="6510" y="5481"/>
                  <a:ext cx="195" cy="143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1" name="Line 88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6507" y="5385"/>
                  <a:ext cx="12" cy="12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2" name="Line 87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6702" y="5376"/>
                  <a:ext cx="12" cy="12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3" name="Line 86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6711" y="5505"/>
                  <a:ext cx="12" cy="12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4" name="Line 85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6522" y="5382"/>
                  <a:ext cx="19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5" name="Line 84"/>
                <p:cNvSpPr>
                  <a:spLocks noChangeAspect="1" noChangeShapeType="1"/>
                </p:cNvSpPr>
                <p:nvPr/>
              </p:nvSpPr>
              <p:spPr bwMode="auto">
                <a:xfrm>
                  <a:off x="6711" y="5385"/>
                  <a:ext cx="6" cy="10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6" name="Oval 83"/>
                <p:cNvSpPr>
                  <a:spLocks noChangeAspect="1" noChangeArrowheads="1"/>
                </p:cNvSpPr>
                <p:nvPr/>
              </p:nvSpPr>
              <p:spPr bwMode="auto">
                <a:xfrm>
                  <a:off x="6564" y="5523"/>
                  <a:ext cx="85" cy="8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7" name="Freeform 82"/>
                <p:cNvSpPr>
                  <a:spLocks noChangeAspect="1"/>
                </p:cNvSpPr>
                <p:nvPr/>
              </p:nvSpPr>
              <p:spPr bwMode="auto">
                <a:xfrm>
                  <a:off x="6618" y="4530"/>
                  <a:ext cx="2412" cy="1368"/>
                </a:xfrm>
                <a:custGeom>
                  <a:avLst/>
                  <a:gdLst>
                    <a:gd name="T0" fmla="*/ 0 w 2412"/>
                    <a:gd name="T1" fmla="*/ 1041 h 1368"/>
                    <a:gd name="T2" fmla="*/ 51 w 2412"/>
                    <a:gd name="T3" fmla="*/ 1200 h 1368"/>
                    <a:gd name="T4" fmla="*/ 129 w 2412"/>
                    <a:gd name="T5" fmla="*/ 1266 h 1368"/>
                    <a:gd name="T6" fmla="*/ 354 w 2412"/>
                    <a:gd name="T7" fmla="*/ 1347 h 1368"/>
                    <a:gd name="T8" fmla="*/ 744 w 2412"/>
                    <a:gd name="T9" fmla="*/ 1353 h 1368"/>
                    <a:gd name="T10" fmla="*/ 930 w 2412"/>
                    <a:gd name="T11" fmla="*/ 1254 h 1368"/>
                    <a:gd name="T12" fmla="*/ 1977 w 2412"/>
                    <a:gd name="T13" fmla="*/ 825 h 1368"/>
                    <a:gd name="T14" fmla="*/ 2412 w 2412"/>
                    <a:gd name="T15" fmla="*/ 0 h 13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412" h="1368">
                      <a:moveTo>
                        <a:pt x="0" y="1041"/>
                      </a:moveTo>
                      <a:cubicBezTo>
                        <a:pt x="14" y="1102"/>
                        <a:pt x="29" y="1163"/>
                        <a:pt x="51" y="1200"/>
                      </a:cubicBezTo>
                      <a:cubicBezTo>
                        <a:pt x="73" y="1237"/>
                        <a:pt x="79" y="1242"/>
                        <a:pt x="129" y="1266"/>
                      </a:cubicBezTo>
                      <a:cubicBezTo>
                        <a:pt x="179" y="1290"/>
                        <a:pt x="252" y="1333"/>
                        <a:pt x="354" y="1347"/>
                      </a:cubicBezTo>
                      <a:cubicBezTo>
                        <a:pt x="456" y="1361"/>
                        <a:pt x="648" y="1368"/>
                        <a:pt x="744" y="1353"/>
                      </a:cubicBezTo>
                      <a:cubicBezTo>
                        <a:pt x="840" y="1338"/>
                        <a:pt x="725" y="1342"/>
                        <a:pt x="930" y="1254"/>
                      </a:cubicBezTo>
                      <a:cubicBezTo>
                        <a:pt x="1135" y="1166"/>
                        <a:pt x="1730" y="1034"/>
                        <a:pt x="1977" y="825"/>
                      </a:cubicBezTo>
                      <a:cubicBezTo>
                        <a:pt x="2224" y="616"/>
                        <a:pt x="2322" y="172"/>
                        <a:pt x="2412" y="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8" name="Oval 81"/>
                <p:cNvSpPr>
                  <a:spLocks noChangeAspect="1" noChangeArrowheads="1"/>
                </p:cNvSpPr>
                <p:nvPr/>
              </p:nvSpPr>
              <p:spPr bwMode="auto">
                <a:xfrm>
                  <a:off x="8909" y="4310"/>
                  <a:ext cx="258" cy="2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29" name="AutoShape 80"/>
                <p:cNvSpPr>
                  <a:spLocks noChangeAspect="1" noChangeArrowheads="1"/>
                </p:cNvSpPr>
                <p:nvPr/>
              </p:nvSpPr>
              <p:spPr bwMode="auto">
                <a:xfrm>
                  <a:off x="8894" y="4238"/>
                  <a:ext cx="288" cy="216"/>
                </a:xfrm>
                <a:prstGeom prst="can">
                  <a:avLst>
                    <a:gd name="adj" fmla="val 27778"/>
                  </a:avLst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0" name="AutoShape 79"/>
                <p:cNvSpPr>
                  <a:spLocks noChangeAspect="1" noChangeArrowheads="1"/>
                </p:cNvSpPr>
                <p:nvPr/>
              </p:nvSpPr>
              <p:spPr bwMode="auto">
                <a:xfrm>
                  <a:off x="8924" y="3734"/>
                  <a:ext cx="228" cy="546"/>
                </a:xfrm>
                <a:prstGeom prst="can">
                  <a:avLst>
                    <a:gd name="adj" fmla="val 17983"/>
                  </a:avLst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1" name="Oval 78"/>
                <p:cNvSpPr>
                  <a:spLocks noChangeAspect="1" noChangeArrowheads="1"/>
                </p:cNvSpPr>
                <p:nvPr/>
              </p:nvSpPr>
              <p:spPr bwMode="auto">
                <a:xfrm>
                  <a:off x="8876" y="3728"/>
                  <a:ext cx="324" cy="7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2" name="Rectangle 77"/>
                <p:cNvSpPr>
                  <a:spLocks noChangeAspect="1" noChangeArrowheads="1"/>
                </p:cNvSpPr>
                <p:nvPr/>
              </p:nvSpPr>
              <p:spPr bwMode="auto">
                <a:xfrm>
                  <a:off x="8876" y="3710"/>
                  <a:ext cx="324" cy="54"/>
                </a:xfrm>
                <a:prstGeom prst="rect">
                  <a:avLst/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3" name="Line 76"/>
                <p:cNvSpPr>
                  <a:spLocks noChangeAspect="1" noChangeShapeType="1"/>
                </p:cNvSpPr>
                <p:nvPr/>
              </p:nvSpPr>
              <p:spPr bwMode="auto">
                <a:xfrm>
                  <a:off x="8882" y="3722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4" name="Line 75"/>
                <p:cNvSpPr>
                  <a:spLocks noChangeAspect="1" noChangeShapeType="1"/>
                </p:cNvSpPr>
                <p:nvPr/>
              </p:nvSpPr>
              <p:spPr bwMode="auto">
                <a:xfrm>
                  <a:off x="9194" y="3722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5" name="Oval 74"/>
                <p:cNvSpPr>
                  <a:spLocks noChangeAspect="1" noChangeArrowheads="1"/>
                </p:cNvSpPr>
                <p:nvPr/>
              </p:nvSpPr>
              <p:spPr bwMode="auto">
                <a:xfrm>
                  <a:off x="8876" y="3668"/>
                  <a:ext cx="324" cy="7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969696">
                        <a:gamma/>
                        <a:shade val="20000"/>
                        <a:invGamma/>
                      </a:srgbClr>
                    </a:gs>
                    <a:gs pos="100000">
                      <a:srgbClr val="969696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6" name="AutoShape 73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825" y="3311"/>
                  <a:ext cx="438" cy="384"/>
                </a:xfrm>
                <a:prstGeom prst="can">
                  <a:avLst>
                    <a:gd name="adj" fmla="val 28384"/>
                  </a:avLst>
                </a:prstGeom>
                <a:gradFill rotWithShape="0">
                  <a:gsLst>
                    <a:gs pos="0">
                      <a:srgbClr val="969696"/>
                    </a:gs>
                    <a:gs pos="100000">
                      <a:srgbClr val="969696">
                        <a:gamma/>
                        <a:shade val="20000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7" name="AutoShape 72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633" y="3371"/>
                  <a:ext cx="336" cy="264"/>
                </a:xfrm>
                <a:prstGeom prst="can">
                  <a:avLst>
                    <a:gd name="adj" fmla="val 22347"/>
                  </a:avLst>
                </a:prstGeom>
                <a:gradFill rotWithShape="0">
                  <a:gsLst>
                    <a:gs pos="0">
                      <a:srgbClr val="969696"/>
                    </a:gs>
                    <a:gs pos="100000">
                      <a:srgbClr val="969696">
                        <a:gamma/>
                        <a:shade val="20000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8" name="Line 71"/>
                <p:cNvSpPr>
                  <a:spLocks noChangeAspect="1" noChangeShapeType="1"/>
                </p:cNvSpPr>
                <p:nvPr/>
              </p:nvSpPr>
              <p:spPr bwMode="auto">
                <a:xfrm>
                  <a:off x="8876" y="3704"/>
                  <a:ext cx="72" cy="24"/>
                </a:xfrm>
                <a:prstGeom prst="line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39" name="Line 70"/>
                <p:cNvSpPr>
                  <a:spLocks noChangeAspect="1" noChangeShapeType="1"/>
                </p:cNvSpPr>
                <p:nvPr/>
              </p:nvSpPr>
              <p:spPr bwMode="auto">
                <a:xfrm>
                  <a:off x="8876" y="3698"/>
                  <a:ext cx="48" cy="1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0" name="Rectangle 69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8260" y="3995"/>
                  <a:ext cx="118" cy="111"/>
                </a:xfrm>
                <a:prstGeom prst="rect">
                  <a:avLst/>
                </a:prstGeom>
                <a:gradFill rotWithShape="0">
                  <a:gsLst>
                    <a:gs pos="0">
                      <a:srgbClr val="FFFFFF">
                        <a:gamma/>
                        <a:shade val="51373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1" name="Freeform 68"/>
                <p:cNvSpPr>
                  <a:spLocks noChangeAspect="1"/>
                </p:cNvSpPr>
                <p:nvPr/>
              </p:nvSpPr>
              <p:spPr bwMode="auto">
                <a:xfrm flipH="1">
                  <a:off x="8277" y="3986"/>
                  <a:ext cx="121" cy="129"/>
                </a:xfrm>
                <a:custGeom>
                  <a:avLst/>
                  <a:gdLst>
                    <a:gd name="T0" fmla="*/ 111 w 111"/>
                    <a:gd name="T1" fmla="*/ 1 h 124"/>
                    <a:gd name="T2" fmla="*/ 2 w 111"/>
                    <a:gd name="T3" fmla="*/ 0 h 124"/>
                    <a:gd name="T4" fmla="*/ 0 w 111"/>
                    <a:gd name="T5" fmla="*/ 124 h 124"/>
                    <a:gd name="T6" fmla="*/ 111 w 111"/>
                    <a:gd name="T7" fmla="*/ 121 h 1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1" h="124">
                      <a:moveTo>
                        <a:pt x="111" y="1"/>
                      </a:moveTo>
                      <a:lnTo>
                        <a:pt x="2" y="0"/>
                      </a:lnTo>
                      <a:lnTo>
                        <a:pt x="0" y="124"/>
                      </a:lnTo>
                      <a:lnTo>
                        <a:pt x="111" y="121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2" name="Freeform 67"/>
                <p:cNvSpPr>
                  <a:spLocks noChangeAspect="1"/>
                </p:cNvSpPr>
                <p:nvPr/>
              </p:nvSpPr>
              <p:spPr bwMode="auto">
                <a:xfrm>
                  <a:off x="4203" y="5325"/>
                  <a:ext cx="147" cy="621"/>
                </a:xfrm>
                <a:custGeom>
                  <a:avLst/>
                  <a:gdLst>
                    <a:gd name="T0" fmla="*/ 15 w 147"/>
                    <a:gd name="T1" fmla="*/ 0 h 621"/>
                    <a:gd name="T2" fmla="*/ 144 w 147"/>
                    <a:gd name="T3" fmla="*/ 57 h 621"/>
                    <a:gd name="T4" fmla="*/ 147 w 147"/>
                    <a:gd name="T5" fmla="*/ 621 h 621"/>
                    <a:gd name="T6" fmla="*/ 0 w 147"/>
                    <a:gd name="T7" fmla="*/ 594 h 621"/>
                    <a:gd name="T8" fmla="*/ 15 w 147"/>
                    <a:gd name="T9" fmla="*/ 0 h 6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7" h="621">
                      <a:moveTo>
                        <a:pt x="15" y="0"/>
                      </a:moveTo>
                      <a:lnTo>
                        <a:pt x="144" y="57"/>
                      </a:lnTo>
                      <a:lnTo>
                        <a:pt x="147" y="621"/>
                      </a:lnTo>
                      <a:lnTo>
                        <a:pt x="0" y="594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C0C0C0">
                        <a:gamma/>
                        <a:shade val="9020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3" name="Line 66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5074" y="5482"/>
                  <a:ext cx="5" cy="61"/>
                </a:xfrm>
                <a:prstGeom prst="line">
                  <a:avLst/>
                </a:prstGeom>
                <a:noFill/>
                <a:ln w="57150">
                  <a:solidFill>
                    <a:srgbClr val="C0C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4" name="Freeform 65"/>
                <p:cNvSpPr>
                  <a:spLocks noChangeAspect="1"/>
                </p:cNvSpPr>
                <p:nvPr/>
              </p:nvSpPr>
              <p:spPr bwMode="auto">
                <a:xfrm>
                  <a:off x="4788" y="6142"/>
                  <a:ext cx="264" cy="225"/>
                </a:xfrm>
                <a:custGeom>
                  <a:avLst/>
                  <a:gdLst>
                    <a:gd name="T0" fmla="*/ 41 w 264"/>
                    <a:gd name="T1" fmla="*/ 0 h 225"/>
                    <a:gd name="T2" fmla="*/ 264 w 264"/>
                    <a:gd name="T3" fmla="*/ 65 h 225"/>
                    <a:gd name="T4" fmla="*/ 224 w 264"/>
                    <a:gd name="T5" fmla="*/ 225 h 225"/>
                    <a:gd name="T6" fmla="*/ 0 w 264"/>
                    <a:gd name="T7" fmla="*/ 149 h 225"/>
                    <a:gd name="T8" fmla="*/ 41 w 264"/>
                    <a:gd name="T9" fmla="*/ 0 h 2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4" h="225">
                      <a:moveTo>
                        <a:pt x="41" y="0"/>
                      </a:moveTo>
                      <a:lnTo>
                        <a:pt x="264" y="65"/>
                      </a:lnTo>
                      <a:lnTo>
                        <a:pt x="224" y="225"/>
                      </a:lnTo>
                      <a:lnTo>
                        <a:pt x="0" y="149"/>
                      </a:lnTo>
                      <a:lnTo>
                        <a:pt x="41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5" name="Freeform 64"/>
                <p:cNvSpPr>
                  <a:spLocks noChangeAspect="1"/>
                </p:cNvSpPr>
                <p:nvPr/>
              </p:nvSpPr>
              <p:spPr bwMode="auto">
                <a:xfrm>
                  <a:off x="4809" y="6162"/>
                  <a:ext cx="219" cy="183"/>
                </a:xfrm>
                <a:custGeom>
                  <a:avLst/>
                  <a:gdLst>
                    <a:gd name="T0" fmla="*/ 36 w 219"/>
                    <a:gd name="T1" fmla="*/ 0 h 183"/>
                    <a:gd name="T2" fmla="*/ 98 w 219"/>
                    <a:gd name="T3" fmla="*/ 22 h 183"/>
                    <a:gd name="T4" fmla="*/ 101 w 219"/>
                    <a:gd name="T5" fmla="*/ 49 h 183"/>
                    <a:gd name="T6" fmla="*/ 116 w 219"/>
                    <a:gd name="T7" fmla="*/ 70 h 183"/>
                    <a:gd name="T8" fmla="*/ 143 w 219"/>
                    <a:gd name="T9" fmla="*/ 67 h 183"/>
                    <a:gd name="T10" fmla="*/ 161 w 219"/>
                    <a:gd name="T11" fmla="*/ 43 h 183"/>
                    <a:gd name="T12" fmla="*/ 219 w 219"/>
                    <a:gd name="T13" fmla="*/ 57 h 183"/>
                    <a:gd name="T14" fmla="*/ 189 w 219"/>
                    <a:gd name="T15" fmla="*/ 183 h 183"/>
                    <a:gd name="T16" fmla="*/ 0 w 219"/>
                    <a:gd name="T17" fmla="*/ 123 h 183"/>
                    <a:gd name="T18" fmla="*/ 36 w 219"/>
                    <a:gd name="T19" fmla="*/ 0 h 1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19" h="183">
                      <a:moveTo>
                        <a:pt x="36" y="0"/>
                      </a:moveTo>
                      <a:lnTo>
                        <a:pt x="98" y="22"/>
                      </a:lnTo>
                      <a:cubicBezTo>
                        <a:pt x="109" y="30"/>
                        <a:pt x="98" y="41"/>
                        <a:pt x="101" y="49"/>
                      </a:cubicBezTo>
                      <a:cubicBezTo>
                        <a:pt x="104" y="57"/>
                        <a:pt x="109" y="67"/>
                        <a:pt x="116" y="70"/>
                      </a:cubicBezTo>
                      <a:cubicBezTo>
                        <a:pt x="123" y="73"/>
                        <a:pt x="136" y="71"/>
                        <a:pt x="143" y="67"/>
                      </a:cubicBezTo>
                      <a:cubicBezTo>
                        <a:pt x="150" y="63"/>
                        <a:pt x="148" y="45"/>
                        <a:pt x="161" y="43"/>
                      </a:cubicBezTo>
                      <a:lnTo>
                        <a:pt x="219" y="57"/>
                      </a:lnTo>
                      <a:lnTo>
                        <a:pt x="189" y="183"/>
                      </a:lnTo>
                      <a:lnTo>
                        <a:pt x="0" y="123"/>
                      </a:lnTo>
                      <a:lnTo>
                        <a:pt x="36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6" name="AutoShape 63"/>
                <p:cNvSpPr>
                  <a:spLocks noChangeAspect="1" noChangeArrowheads="1"/>
                </p:cNvSpPr>
                <p:nvPr/>
              </p:nvSpPr>
              <p:spPr bwMode="auto">
                <a:xfrm rot="5400000" flipV="1">
                  <a:off x="4134" y="4698"/>
                  <a:ext cx="161" cy="71"/>
                </a:xfrm>
                <a:prstGeom prst="parallelogram">
                  <a:avLst>
                    <a:gd name="adj" fmla="val 61971"/>
                  </a:avLst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7" name="AutoShape 62"/>
                <p:cNvSpPr>
                  <a:spLocks noChangeAspect="1" noChangeArrowheads="1"/>
                </p:cNvSpPr>
                <p:nvPr/>
              </p:nvSpPr>
              <p:spPr bwMode="auto">
                <a:xfrm rot="5730020">
                  <a:off x="4606" y="4309"/>
                  <a:ext cx="128" cy="979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8" name="Freeform 61"/>
                <p:cNvSpPr>
                  <a:spLocks noChangeAspect="1"/>
                </p:cNvSpPr>
                <p:nvPr/>
              </p:nvSpPr>
              <p:spPr bwMode="auto">
                <a:xfrm>
                  <a:off x="4185" y="4670"/>
                  <a:ext cx="1034" cy="104"/>
                </a:xfrm>
                <a:custGeom>
                  <a:avLst/>
                  <a:gdLst>
                    <a:gd name="T0" fmla="*/ 987 w 1034"/>
                    <a:gd name="T1" fmla="*/ 104 h 104"/>
                    <a:gd name="T2" fmla="*/ 1034 w 1034"/>
                    <a:gd name="T3" fmla="*/ 0 h 104"/>
                    <a:gd name="T4" fmla="*/ 63 w 1034"/>
                    <a:gd name="T5" fmla="*/ 7 h 104"/>
                    <a:gd name="T6" fmla="*/ 0 w 1034"/>
                    <a:gd name="T7" fmla="*/ 46 h 104"/>
                    <a:gd name="T8" fmla="*/ 987 w 1034"/>
                    <a:gd name="T9" fmla="*/ 104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4" h="104">
                      <a:moveTo>
                        <a:pt x="987" y="104"/>
                      </a:moveTo>
                      <a:lnTo>
                        <a:pt x="1034" y="0"/>
                      </a:lnTo>
                      <a:lnTo>
                        <a:pt x="63" y="7"/>
                      </a:lnTo>
                      <a:lnTo>
                        <a:pt x="0" y="46"/>
                      </a:lnTo>
                      <a:lnTo>
                        <a:pt x="987" y="104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49" name="Freeform 60"/>
                <p:cNvSpPr>
                  <a:spLocks noChangeAspect="1"/>
                </p:cNvSpPr>
                <p:nvPr/>
              </p:nvSpPr>
              <p:spPr bwMode="auto">
                <a:xfrm>
                  <a:off x="4488" y="4695"/>
                  <a:ext cx="627" cy="39"/>
                </a:xfrm>
                <a:custGeom>
                  <a:avLst/>
                  <a:gdLst>
                    <a:gd name="T0" fmla="*/ 627 w 627"/>
                    <a:gd name="T1" fmla="*/ 9 h 39"/>
                    <a:gd name="T2" fmla="*/ 516 w 627"/>
                    <a:gd name="T3" fmla="*/ 9 h 39"/>
                    <a:gd name="T4" fmla="*/ 240 w 627"/>
                    <a:gd name="T5" fmla="*/ 0 h 39"/>
                    <a:gd name="T6" fmla="*/ 0 w 627"/>
                    <a:gd name="T7" fmla="*/ 6 h 39"/>
                    <a:gd name="T8" fmla="*/ 204 w 627"/>
                    <a:gd name="T9" fmla="*/ 24 h 39"/>
                    <a:gd name="T10" fmla="*/ 483 w 627"/>
                    <a:gd name="T11" fmla="*/ 36 h 39"/>
                    <a:gd name="T12" fmla="*/ 609 w 627"/>
                    <a:gd name="T13" fmla="*/ 39 h 39"/>
                    <a:gd name="T14" fmla="*/ 627 w 627"/>
                    <a:gd name="T15" fmla="*/ 9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27" h="39">
                      <a:moveTo>
                        <a:pt x="627" y="9"/>
                      </a:moveTo>
                      <a:lnTo>
                        <a:pt x="516" y="9"/>
                      </a:lnTo>
                      <a:lnTo>
                        <a:pt x="240" y="0"/>
                      </a:lnTo>
                      <a:lnTo>
                        <a:pt x="0" y="6"/>
                      </a:lnTo>
                      <a:lnTo>
                        <a:pt x="204" y="24"/>
                      </a:lnTo>
                      <a:lnTo>
                        <a:pt x="483" y="36"/>
                      </a:lnTo>
                      <a:lnTo>
                        <a:pt x="609" y="39"/>
                      </a:lnTo>
                      <a:lnTo>
                        <a:pt x="627" y="9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grpSp>
              <p:nvGrpSpPr>
                <p:cNvPr id="150" name="Group 56"/>
                <p:cNvGrpSpPr>
                  <a:grpSpLocks noChangeAspect="1"/>
                </p:cNvGrpSpPr>
                <p:nvPr/>
              </p:nvGrpSpPr>
              <p:grpSpPr bwMode="auto">
                <a:xfrm>
                  <a:off x="5337" y="5496"/>
                  <a:ext cx="153" cy="136"/>
                  <a:chOff x="3240" y="4689"/>
                  <a:chExt cx="153" cy="136"/>
                </a:xfrm>
              </p:grpSpPr>
              <p:sp>
                <p:nvSpPr>
                  <p:cNvPr id="167" name="Oval 5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66" y="4689"/>
                    <a:ext cx="127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68" name="Rectangle 5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06" y="4696"/>
                    <a:ext cx="43" cy="113"/>
                  </a:xfrm>
                  <a:prstGeom prst="rect">
                    <a:avLst/>
                  </a:prstGeom>
                  <a:solidFill>
                    <a:srgbClr val="96969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  <p:sp>
                <p:nvSpPr>
                  <p:cNvPr id="169" name="Oval 5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240" y="4698"/>
                    <a:ext cx="128" cy="127"/>
                  </a:xfrm>
                  <a:prstGeom prst="ellipse">
                    <a:avLst/>
                  </a:prstGeom>
                  <a:solidFill>
                    <a:srgbClr val="808080"/>
                  </a:soli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>
                      <a:ea typeface="华文仿宋" panose="02010600040101010101" pitchFamily="2" charset="-122"/>
                    </a:endParaRPr>
                  </a:p>
                </p:txBody>
              </p:sp>
            </p:grpSp>
            <p:sp>
              <p:nvSpPr>
                <p:cNvPr id="151" name="Freeform 55"/>
                <p:cNvSpPr>
                  <a:spLocks noChangeAspect="1"/>
                </p:cNvSpPr>
                <p:nvPr/>
              </p:nvSpPr>
              <p:spPr bwMode="auto">
                <a:xfrm>
                  <a:off x="6588" y="4530"/>
                  <a:ext cx="2457" cy="1408"/>
                </a:xfrm>
                <a:custGeom>
                  <a:avLst/>
                  <a:gdLst>
                    <a:gd name="T0" fmla="*/ 0 w 2457"/>
                    <a:gd name="T1" fmla="*/ 1071 h 1408"/>
                    <a:gd name="T2" fmla="*/ 51 w 2457"/>
                    <a:gd name="T3" fmla="*/ 1230 h 1408"/>
                    <a:gd name="T4" fmla="*/ 129 w 2457"/>
                    <a:gd name="T5" fmla="*/ 1296 h 1408"/>
                    <a:gd name="T6" fmla="*/ 354 w 2457"/>
                    <a:gd name="T7" fmla="*/ 1377 h 1408"/>
                    <a:gd name="T8" fmla="*/ 744 w 2457"/>
                    <a:gd name="T9" fmla="*/ 1383 h 1408"/>
                    <a:gd name="T10" fmla="*/ 927 w 2457"/>
                    <a:gd name="T11" fmla="*/ 1320 h 1408"/>
                    <a:gd name="T12" fmla="*/ 2007 w 2457"/>
                    <a:gd name="T13" fmla="*/ 855 h 1408"/>
                    <a:gd name="T14" fmla="*/ 2457 w 2457"/>
                    <a:gd name="T15" fmla="*/ 0 h 1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457" h="1408">
                      <a:moveTo>
                        <a:pt x="0" y="1071"/>
                      </a:moveTo>
                      <a:cubicBezTo>
                        <a:pt x="14" y="1132"/>
                        <a:pt x="29" y="1193"/>
                        <a:pt x="51" y="1230"/>
                      </a:cubicBezTo>
                      <a:cubicBezTo>
                        <a:pt x="73" y="1267"/>
                        <a:pt x="79" y="1272"/>
                        <a:pt x="129" y="1296"/>
                      </a:cubicBezTo>
                      <a:cubicBezTo>
                        <a:pt x="179" y="1320"/>
                        <a:pt x="252" y="1363"/>
                        <a:pt x="354" y="1377"/>
                      </a:cubicBezTo>
                      <a:cubicBezTo>
                        <a:pt x="456" y="1391"/>
                        <a:pt x="648" y="1392"/>
                        <a:pt x="744" y="1383"/>
                      </a:cubicBezTo>
                      <a:cubicBezTo>
                        <a:pt x="840" y="1374"/>
                        <a:pt x="717" y="1408"/>
                        <a:pt x="927" y="1320"/>
                      </a:cubicBezTo>
                      <a:cubicBezTo>
                        <a:pt x="1137" y="1232"/>
                        <a:pt x="1752" y="1075"/>
                        <a:pt x="2007" y="855"/>
                      </a:cubicBezTo>
                      <a:cubicBezTo>
                        <a:pt x="2262" y="635"/>
                        <a:pt x="2363" y="178"/>
                        <a:pt x="2457" y="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2" name="AutoShape 54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524" y="3426"/>
                  <a:ext cx="384" cy="153"/>
                </a:xfrm>
                <a:prstGeom prst="can">
                  <a:avLst>
                    <a:gd name="adj" fmla="val 36597"/>
                  </a:avLst>
                </a:prstGeom>
                <a:gradFill rotWithShape="0">
                  <a:gsLst>
                    <a:gs pos="0">
                      <a:srgbClr val="969696"/>
                    </a:gs>
                    <a:gs pos="100000">
                      <a:srgbClr val="969696">
                        <a:gamma/>
                        <a:shade val="20000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3" name="AutoShape 53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426" y="3386"/>
                  <a:ext cx="270" cy="234"/>
                </a:xfrm>
                <a:prstGeom prst="can">
                  <a:avLst>
                    <a:gd name="adj" fmla="val 12819"/>
                  </a:avLst>
                </a:prstGeom>
                <a:gradFill rotWithShape="0">
                  <a:gsLst>
                    <a:gs pos="0">
                      <a:srgbClr val="969696"/>
                    </a:gs>
                    <a:gs pos="100000">
                      <a:srgbClr val="969696">
                        <a:gamma/>
                        <a:shade val="20000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4" name="AutoShape 52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245" y="3375"/>
                  <a:ext cx="390" cy="237"/>
                </a:xfrm>
                <a:prstGeom prst="can">
                  <a:avLst>
                    <a:gd name="adj" fmla="val 21093"/>
                  </a:avLst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5" name="AutoShape 51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6286" y="3312"/>
                  <a:ext cx="396" cy="363"/>
                </a:xfrm>
                <a:prstGeom prst="can">
                  <a:avLst>
                    <a:gd name="adj" fmla="val 13222"/>
                  </a:avLst>
                </a:prstGeom>
                <a:gradFill rotWithShape="0">
                  <a:gsLst>
                    <a:gs pos="0">
                      <a:srgbClr val="969696"/>
                    </a:gs>
                    <a:gs pos="100000">
                      <a:srgbClr val="969696">
                        <a:gamma/>
                        <a:shade val="20000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6" name="AutoShape 50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6689" y="3188"/>
                  <a:ext cx="396" cy="612"/>
                </a:xfrm>
                <a:prstGeom prst="can">
                  <a:avLst>
                    <a:gd name="adj" fmla="val 9337"/>
                  </a:avLst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7" name="AutoShape 49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6793" y="3405"/>
                  <a:ext cx="462" cy="177"/>
                </a:xfrm>
                <a:prstGeom prst="can">
                  <a:avLst>
                    <a:gd name="adj" fmla="val 18644"/>
                  </a:avLst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8" name="AutoShape 48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8069" y="3410"/>
                  <a:ext cx="462" cy="168"/>
                </a:xfrm>
                <a:prstGeom prst="can">
                  <a:avLst>
                    <a:gd name="adj" fmla="val 10713"/>
                  </a:avLst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59" name="Rectangle 47"/>
                <p:cNvSpPr>
                  <a:spLocks noChangeAspect="1" noChangeArrowheads="1"/>
                </p:cNvSpPr>
                <p:nvPr/>
              </p:nvSpPr>
              <p:spPr bwMode="auto">
                <a:xfrm>
                  <a:off x="6941" y="3719"/>
                  <a:ext cx="138" cy="45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0" name="Rectangle 46"/>
                <p:cNvSpPr>
                  <a:spLocks noChangeAspect="1" noChangeArrowheads="1"/>
                </p:cNvSpPr>
                <p:nvPr/>
              </p:nvSpPr>
              <p:spPr bwMode="auto">
                <a:xfrm>
                  <a:off x="8432" y="3260"/>
                  <a:ext cx="42" cy="6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1" name="AutoShape 45"/>
                <p:cNvSpPr>
                  <a:spLocks noChangeAspect="1" noChangeArrowheads="1"/>
                </p:cNvSpPr>
                <p:nvPr/>
              </p:nvSpPr>
              <p:spPr bwMode="auto">
                <a:xfrm>
                  <a:off x="8393" y="3191"/>
                  <a:ext cx="126" cy="72"/>
                </a:xfrm>
                <a:prstGeom prst="can">
                  <a:avLst>
                    <a:gd name="adj" fmla="val 500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2" name="Rectangle 44"/>
                <p:cNvSpPr>
                  <a:spLocks noChangeAspect="1" noChangeArrowheads="1"/>
                </p:cNvSpPr>
                <p:nvPr/>
              </p:nvSpPr>
              <p:spPr bwMode="auto">
                <a:xfrm>
                  <a:off x="8226" y="3730"/>
                  <a:ext cx="143" cy="40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3" name="AutoShape 43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7463" y="2927"/>
                  <a:ext cx="396" cy="1134"/>
                </a:xfrm>
                <a:prstGeom prst="can">
                  <a:avLst>
                    <a:gd name="adj" fmla="val 4534"/>
                  </a:avLst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4" name="Oval 42"/>
                <p:cNvSpPr>
                  <a:spLocks noChangeAspect="1" noChangeArrowheads="1"/>
                </p:cNvSpPr>
                <p:nvPr/>
              </p:nvSpPr>
              <p:spPr bwMode="auto">
                <a:xfrm>
                  <a:off x="7107" y="3302"/>
                  <a:ext cx="17" cy="38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43137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FF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5" name="Line 41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5037" y="5553"/>
                  <a:ext cx="39" cy="15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166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5052" y="5544"/>
                  <a:ext cx="4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</p:grpSp>
          <p:grpSp>
            <p:nvGrpSpPr>
              <p:cNvPr id="18" name="Group 35"/>
              <p:cNvGrpSpPr>
                <a:grpSpLocks/>
              </p:cNvGrpSpPr>
              <p:nvPr/>
            </p:nvGrpSpPr>
            <p:grpSpPr bwMode="auto">
              <a:xfrm>
                <a:off x="2483" y="7253"/>
                <a:ext cx="106" cy="102"/>
                <a:chOff x="2489" y="7256"/>
                <a:chExt cx="106" cy="99"/>
              </a:xfrm>
            </p:grpSpPr>
            <p:sp>
              <p:nvSpPr>
                <p:cNvPr id="20" name="Oval 38"/>
                <p:cNvSpPr>
                  <a:spLocks noChangeArrowheads="1"/>
                </p:cNvSpPr>
                <p:nvPr/>
              </p:nvSpPr>
              <p:spPr bwMode="auto">
                <a:xfrm>
                  <a:off x="2507" y="7256"/>
                  <a:ext cx="88" cy="99"/>
                </a:xfrm>
                <a:prstGeom prst="ellipse">
                  <a:avLst/>
                </a:prstGeom>
                <a:solidFill>
                  <a:srgbClr val="969696"/>
                </a:soli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1" name="Oval 37"/>
                <p:cNvSpPr>
                  <a:spLocks noChangeArrowheads="1"/>
                </p:cNvSpPr>
                <p:nvPr/>
              </p:nvSpPr>
              <p:spPr bwMode="auto">
                <a:xfrm>
                  <a:off x="2489" y="7256"/>
                  <a:ext cx="88" cy="99"/>
                </a:xfrm>
                <a:prstGeom prst="ellipse">
                  <a:avLst/>
                </a:prstGeom>
                <a:solidFill>
                  <a:srgbClr val="969696"/>
                </a:solidFill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  <p:sp>
              <p:nvSpPr>
                <p:cNvPr id="22" name="Line 36"/>
                <p:cNvSpPr>
                  <a:spLocks noChangeShapeType="1"/>
                </p:cNvSpPr>
                <p:nvPr/>
              </p:nvSpPr>
              <p:spPr bwMode="auto">
                <a:xfrm flipH="1" flipV="1">
                  <a:off x="2526" y="7256"/>
                  <a:ext cx="34" cy="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 dirty="0">
                    <a:ea typeface="华文仿宋" panose="02010600040101010101" pitchFamily="2" charset="-122"/>
                  </a:endParaRPr>
                </a:p>
              </p:txBody>
            </p:sp>
          </p:grpSp>
          <p:sp>
            <p:nvSpPr>
              <p:cNvPr id="19" name="Oval 34"/>
              <p:cNvSpPr>
                <a:spLocks noChangeAspect="1" noChangeArrowheads="1"/>
              </p:cNvSpPr>
              <p:nvPr/>
            </p:nvSpPr>
            <p:spPr bwMode="auto">
              <a:xfrm>
                <a:off x="4811" y="8076"/>
                <a:ext cx="119" cy="119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75686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</p:grpSp>
        <p:sp>
          <p:nvSpPr>
            <p:cNvPr id="8" name="Freeform 16"/>
            <p:cNvSpPr>
              <a:spLocks/>
            </p:cNvSpPr>
            <p:nvPr/>
          </p:nvSpPr>
          <p:spPr bwMode="auto">
            <a:xfrm>
              <a:off x="4663" y="3620"/>
              <a:ext cx="276" cy="63"/>
            </a:xfrm>
            <a:custGeom>
              <a:avLst/>
              <a:gdLst>
                <a:gd name="T0" fmla="*/ 9 w 276"/>
                <a:gd name="T1" fmla="*/ 0 h 63"/>
                <a:gd name="T2" fmla="*/ 0 w 276"/>
                <a:gd name="T3" fmla="*/ 57 h 63"/>
                <a:gd name="T4" fmla="*/ 45 w 276"/>
                <a:gd name="T5" fmla="*/ 60 h 63"/>
                <a:gd name="T6" fmla="*/ 180 w 276"/>
                <a:gd name="T7" fmla="*/ 63 h 63"/>
                <a:gd name="T8" fmla="*/ 276 w 276"/>
                <a:gd name="T9" fmla="*/ 63 h 63"/>
                <a:gd name="T10" fmla="*/ 264 w 276"/>
                <a:gd name="T11" fmla="*/ 0 h 63"/>
                <a:gd name="T12" fmla="*/ 201 w 276"/>
                <a:gd name="T13" fmla="*/ 6 h 63"/>
                <a:gd name="T14" fmla="*/ 138 w 276"/>
                <a:gd name="T15" fmla="*/ 6 h 63"/>
                <a:gd name="T16" fmla="*/ 60 w 276"/>
                <a:gd name="T17" fmla="*/ 3 h 63"/>
                <a:gd name="T18" fmla="*/ 9 w 276"/>
                <a:gd name="T19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6" h="63">
                  <a:moveTo>
                    <a:pt x="9" y="0"/>
                  </a:moveTo>
                  <a:lnTo>
                    <a:pt x="0" y="57"/>
                  </a:lnTo>
                  <a:lnTo>
                    <a:pt x="45" y="60"/>
                  </a:lnTo>
                  <a:lnTo>
                    <a:pt x="180" y="63"/>
                  </a:lnTo>
                  <a:lnTo>
                    <a:pt x="276" y="63"/>
                  </a:lnTo>
                  <a:lnTo>
                    <a:pt x="264" y="0"/>
                  </a:lnTo>
                  <a:lnTo>
                    <a:pt x="201" y="6"/>
                  </a:lnTo>
                  <a:cubicBezTo>
                    <a:pt x="180" y="7"/>
                    <a:pt x="161" y="6"/>
                    <a:pt x="138" y="6"/>
                  </a:cubicBezTo>
                  <a:cubicBezTo>
                    <a:pt x="115" y="6"/>
                    <a:pt x="81" y="4"/>
                    <a:pt x="60" y="3"/>
                  </a:cubicBezTo>
                  <a:cubicBezTo>
                    <a:pt x="39" y="2"/>
                    <a:pt x="9" y="0"/>
                    <a:pt x="9" y="0"/>
                  </a:cubicBezTo>
                  <a:close/>
                </a:path>
              </a:pathLst>
            </a:custGeom>
            <a:solidFill>
              <a:srgbClr val="EAEAEA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9" name="Line 15"/>
            <p:cNvSpPr>
              <a:spLocks noChangeShapeType="1"/>
            </p:cNvSpPr>
            <p:nvPr/>
          </p:nvSpPr>
          <p:spPr bwMode="auto">
            <a:xfrm>
              <a:off x="4784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0" name="Line 14"/>
            <p:cNvSpPr>
              <a:spLocks noChangeShapeType="1"/>
            </p:cNvSpPr>
            <p:nvPr/>
          </p:nvSpPr>
          <p:spPr bwMode="auto">
            <a:xfrm>
              <a:off x="4811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>
              <a:off x="4838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4865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4893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4730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5" name="Line 9"/>
            <p:cNvSpPr>
              <a:spLocks noChangeShapeType="1"/>
            </p:cNvSpPr>
            <p:nvPr/>
          </p:nvSpPr>
          <p:spPr bwMode="auto">
            <a:xfrm>
              <a:off x="4757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16" name="Line 8"/>
            <p:cNvSpPr>
              <a:spLocks noChangeShapeType="1"/>
            </p:cNvSpPr>
            <p:nvPr/>
          </p:nvSpPr>
          <p:spPr bwMode="auto">
            <a:xfrm>
              <a:off x="4703" y="3645"/>
              <a:ext cx="0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</p:grpSp>
      <p:sp>
        <p:nvSpPr>
          <p:cNvPr id="296" name="椭圆 295"/>
          <p:cNvSpPr/>
          <p:nvPr/>
        </p:nvSpPr>
        <p:spPr>
          <a:xfrm>
            <a:off x="8606061" y="2360337"/>
            <a:ext cx="832440" cy="699413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华文仿宋" panose="02010600040101010101" pitchFamily="2" charset="-122"/>
            </a:endParaRPr>
          </a:p>
        </p:txBody>
      </p:sp>
      <p:cxnSp>
        <p:nvCxnSpPr>
          <p:cNvPr id="297" name="直接连接符 296"/>
          <p:cNvCxnSpPr>
            <a:stCxn id="296" idx="0"/>
          </p:cNvCxnSpPr>
          <p:nvPr/>
        </p:nvCxnSpPr>
        <p:spPr>
          <a:xfrm flipV="1">
            <a:off x="9022281" y="2044181"/>
            <a:ext cx="465516" cy="31615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TextBox 297"/>
          <p:cNvSpPr txBox="1"/>
          <p:nvPr/>
        </p:nvSpPr>
        <p:spPr>
          <a:xfrm>
            <a:off x="9204980" y="1767182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ea typeface="华文仿宋" panose="02010600040101010101" pitchFamily="2" charset="-122"/>
              </a:rPr>
              <a:t>载物台</a:t>
            </a:r>
          </a:p>
        </p:txBody>
      </p:sp>
      <p:sp>
        <p:nvSpPr>
          <p:cNvPr id="309" name="Rectangle 5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 dirty="0">
              <a:ea typeface="华文仿宋" panose="02010600040101010101" pitchFamily="2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8757717" y="4663165"/>
            <a:ext cx="1259656" cy="1259436"/>
            <a:chOff x="8757717" y="4663165"/>
            <a:chExt cx="1259656" cy="1259436"/>
          </a:xfrm>
        </p:grpSpPr>
        <p:sp>
          <p:nvSpPr>
            <p:cNvPr id="341" name="Oval 51"/>
            <p:cNvSpPr>
              <a:spLocks noChangeAspect="1" noChangeArrowheads="1"/>
            </p:cNvSpPr>
            <p:nvPr/>
          </p:nvSpPr>
          <p:spPr bwMode="auto">
            <a:xfrm>
              <a:off x="8757717" y="4663165"/>
              <a:ext cx="1259656" cy="125943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342" name="Oval 50"/>
            <p:cNvSpPr>
              <a:spLocks noChangeAspect="1" noChangeArrowheads="1"/>
            </p:cNvSpPr>
            <p:nvPr/>
          </p:nvSpPr>
          <p:spPr bwMode="auto">
            <a:xfrm>
              <a:off x="8922379" y="4952141"/>
              <a:ext cx="92062" cy="9648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343" name="Oval 49"/>
            <p:cNvSpPr>
              <a:spLocks noChangeAspect="1" noChangeArrowheads="1"/>
            </p:cNvSpPr>
            <p:nvPr/>
          </p:nvSpPr>
          <p:spPr bwMode="auto">
            <a:xfrm>
              <a:off x="9793444" y="4952141"/>
              <a:ext cx="92062" cy="9648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sp>
          <p:nvSpPr>
            <p:cNvPr id="344" name="Oval 48"/>
            <p:cNvSpPr>
              <a:spLocks noChangeAspect="1" noChangeArrowheads="1"/>
            </p:cNvSpPr>
            <p:nvPr/>
          </p:nvSpPr>
          <p:spPr bwMode="auto">
            <a:xfrm>
              <a:off x="9360465" y="5752569"/>
              <a:ext cx="92062" cy="9648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grpSp>
          <p:nvGrpSpPr>
            <p:cNvPr id="345" name="Group 45"/>
            <p:cNvGrpSpPr>
              <a:grpSpLocks noChangeAspect="1"/>
            </p:cNvGrpSpPr>
            <p:nvPr/>
          </p:nvGrpSpPr>
          <p:grpSpPr bwMode="auto">
            <a:xfrm>
              <a:off x="9031362" y="4812818"/>
              <a:ext cx="740302" cy="726207"/>
              <a:chOff x="4737" y="11436"/>
              <a:chExt cx="2838" cy="2677"/>
            </a:xfrm>
          </p:grpSpPr>
          <p:sp>
            <p:nvSpPr>
              <p:cNvPr id="359" name="Rectangle 47" descr="小纸屑"/>
              <p:cNvSpPr>
                <a:spLocks noChangeAspect="1" noChangeArrowheads="1"/>
              </p:cNvSpPr>
              <p:nvPr/>
            </p:nvSpPr>
            <p:spPr bwMode="auto">
              <a:xfrm>
                <a:off x="4740" y="13938"/>
                <a:ext cx="2835" cy="175"/>
              </a:xfrm>
              <a:prstGeom prst="rect">
                <a:avLst/>
              </a:prstGeom>
              <a:pattFill prst="smConfetti">
                <a:fgClr>
                  <a:srgbClr val="000000"/>
                </a:fgClr>
                <a:bgClr>
                  <a:srgbClr val="FFFFFF"/>
                </a:bgClr>
              </a:patt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  <p:sp>
            <p:nvSpPr>
              <p:cNvPr id="360" name="AutoShape 46"/>
              <p:cNvSpPr>
                <a:spLocks noChangeAspect="1" noChangeArrowheads="1"/>
              </p:cNvSpPr>
              <p:nvPr/>
            </p:nvSpPr>
            <p:spPr bwMode="auto">
              <a:xfrm>
                <a:off x="4737" y="11436"/>
                <a:ext cx="2835" cy="2499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>
                  <a:ea typeface="华文仿宋" panose="02010600040101010101" pitchFamily="2" charset="-122"/>
                </a:endParaRPr>
              </a:p>
            </p:txBody>
          </p:sp>
        </p:grpSp>
        <p:sp>
          <p:nvSpPr>
            <p:cNvPr id="347" name="Rectangle 41"/>
            <p:cNvSpPr>
              <a:spLocks noChangeAspect="1" noChangeArrowheads="1"/>
            </p:cNvSpPr>
            <p:nvPr/>
          </p:nvSpPr>
          <p:spPr bwMode="auto">
            <a:xfrm>
              <a:off x="9797060" y="5376517"/>
              <a:ext cx="109839" cy="20123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仿宋" panose="02010600040101010101" pitchFamily="2" charset="-122"/>
                  <a:cs typeface="Times New Roman" pitchFamily="18" charset="0"/>
                </a:rPr>
                <a:t>C</a:t>
              </a:r>
              <a:endPara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华文仿宋" panose="02010600040101010101" pitchFamily="2" charset="-122"/>
                <a:cs typeface="宋体" pitchFamily="2" charset="-122"/>
              </a:endParaRPr>
            </a:p>
          </p:txBody>
        </p:sp>
        <p:sp>
          <p:nvSpPr>
            <p:cNvPr id="348" name="Rectangle 40"/>
            <p:cNvSpPr>
              <a:spLocks noChangeAspect="1" noChangeArrowheads="1"/>
            </p:cNvSpPr>
            <p:nvPr/>
          </p:nvSpPr>
          <p:spPr bwMode="auto">
            <a:xfrm>
              <a:off x="8868191" y="5372708"/>
              <a:ext cx="137775" cy="26344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仿宋" panose="02010600040101010101" pitchFamily="2" charset="-122"/>
                  <a:cs typeface="Times New Roman" pitchFamily="18" charset="0"/>
                </a:rPr>
                <a:t>B</a:t>
              </a:r>
              <a:endPara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华文仿宋" panose="02010600040101010101" pitchFamily="2" charset="-122"/>
                <a:cs typeface="宋体" pitchFamily="2" charset="-122"/>
              </a:endParaRPr>
            </a:p>
          </p:txBody>
        </p:sp>
        <p:sp>
          <p:nvSpPr>
            <p:cNvPr id="349" name="Rectangle 39"/>
            <p:cNvSpPr>
              <a:spLocks noChangeAspect="1" noChangeArrowheads="1"/>
            </p:cNvSpPr>
            <p:nvPr/>
          </p:nvSpPr>
          <p:spPr bwMode="auto">
            <a:xfrm>
              <a:off x="9341197" y="4672782"/>
              <a:ext cx="118093" cy="179013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仿宋" panose="02010600040101010101" pitchFamily="2" charset="-122"/>
                  <a:cs typeface="Times New Roman" pitchFamily="18" charset="0"/>
                </a:rPr>
                <a:t>A</a:t>
              </a:r>
              <a:endPara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华文仿宋" panose="02010600040101010101" pitchFamily="2" charset="-122"/>
                <a:cs typeface="宋体" pitchFamily="2" charset="-122"/>
              </a:endParaRPr>
            </a:p>
          </p:txBody>
        </p:sp>
        <p:sp>
          <p:nvSpPr>
            <p:cNvPr id="363" name="AutoShape 46"/>
            <p:cNvSpPr>
              <a:spLocks noChangeAspect="1" noChangeArrowheads="1"/>
            </p:cNvSpPr>
            <p:nvPr/>
          </p:nvSpPr>
          <p:spPr bwMode="auto">
            <a:xfrm flipV="1">
              <a:off x="8955170" y="4991594"/>
              <a:ext cx="887423" cy="813504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ea typeface="华文仿宋" panose="02010600040101010101" pitchFamily="2" charset="-122"/>
              </a:endParaRPr>
            </a:p>
          </p:txBody>
        </p:sp>
        <p:cxnSp>
          <p:nvCxnSpPr>
            <p:cNvPr id="365" name="直接连接符 364"/>
            <p:cNvCxnSpPr>
              <a:stCxn id="360" idx="0"/>
            </p:cNvCxnSpPr>
            <p:nvPr/>
          </p:nvCxnSpPr>
          <p:spPr>
            <a:xfrm flipH="1">
              <a:off x="9014441" y="4812818"/>
              <a:ext cx="386681" cy="677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6" name="Rectangle 39"/>
            <p:cNvSpPr>
              <a:spLocks noChangeAspect="1" noChangeArrowheads="1"/>
            </p:cNvSpPr>
            <p:nvPr/>
          </p:nvSpPr>
          <p:spPr bwMode="auto">
            <a:xfrm>
              <a:off x="8967967" y="4807835"/>
              <a:ext cx="118093" cy="179013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仿宋" panose="02010600040101010101" pitchFamily="2" charset="-122"/>
                  <a:cs typeface="Times New Roman" pitchFamily="18" charset="0"/>
                </a:rPr>
                <a:t>1</a:t>
              </a:r>
              <a:endPara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华文仿宋" panose="02010600040101010101" pitchFamily="2" charset="-122"/>
                <a:cs typeface="宋体" pitchFamily="2" charset="-122"/>
              </a:endParaRPr>
            </a:p>
          </p:txBody>
        </p:sp>
        <p:sp>
          <p:nvSpPr>
            <p:cNvPr id="367" name="Rectangle 39"/>
            <p:cNvSpPr>
              <a:spLocks noChangeAspect="1" noChangeArrowheads="1"/>
            </p:cNvSpPr>
            <p:nvPr/>
          </p:nvSpPr>
          <p:spPr bwMode="auto">
            <a:xfrm>
              <a:off x="9838225" y="5047043"/>
              <a:ext cx="118093" cy="179013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仿宋" panose="02010600040101010101" pitchFamily="2" charset="-122"/>
                  <a:cs typeface="Times New Roman" pitchFamily="18" charset="0"/>
                </a:rPr>
                <a:t>2</a:t>
              </a:r>
              <a:endPara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华文仿宋" panose="02010600040101010101" pitchFamily="2" charset="-122"/>
                <a:cs typeface="宋体" pitchFamily="2" charset="-122"/>
              </a:endParaRPr>
            </a:p>
          </p:txBody>
        </p:sp>
        <p:sp>
          <p:nvSpPr>
            <p:cNvPr id="368" name="Rectangle 39"/>
            <p:cNvSpPr>
              <a:spLocks noChangeAspect="1" noChangeArrowheads="1"/>
            </p:cNvSpPr>
            <p:nvPr/>
          </p:nvSpPr>
          <p:spPr bwMode="auto">
            <a:xfrm>
              <a:off x="9495626" y="5711306"/>
              <a:ext cx="118093" cy="179013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仿宋" panose="02010600040101010101" pitchFamily="2" charset="-122"/>
                  <a:cs typeface="Times New Roman" pitchFamily="18" charset="0"/>
                </a:rPr>
                <a:t>3</a:t>
              </a:r>
              <a:endPara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华文仿宋" panose="02010600040101010101" pitchFamily="2" charset="-122"/>
                <a:cs typeface="宋体" pitchFamily="2" charset="-122"/>
              </a:endParaRPr>
            </a:p>
          </p:txBody>
        </p:sp>
      </p:grpSp>
      <p:sp>
        <p:nvSpPr>
          <p:cNvPr id="369" name="椭圆 368"/>
          <p:cNvSpPr/>
          <p:nvPr/>
        </p:nvSpPr>
        <p:spPr>
          <a:xfrm>
            <a:off x="7148147" y="2202258"/>
            <a:ext cx="1535160" cy="444411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华文仿宋" panose="02010600040101010101" pitchFamily="2" charset="-122"/>
            </a:endParaRPr>
          </a:p>
        </p:txBody>
      </p:sp>
      <p:sp>
        <p:nvSpPr>
          <p:cNvPr id="370" name="TextBox 369"/>
          <p:cNvSpPr txBox="1"/>
          <p:nvPr/>
        </p:nvSpPr>
        <p:spPr>
          <a:xfrm>
            <a:off x="7168183" y="1804168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ea typeface="华文仿宋" panose="02010600040101010101" pitchFamily="2" charset="-122"/>
              </a:rPr>
              <a:t>平行光管</a:t>
            </a:r>
          </a:p>
        </p:txBody>
      </p:sp>
      <p:cxnSp>
        <p:nvCxnSpPr>
          <p:cNvPr id="371" name="直接连接符 370"/>
          <p:cNvCxnSpPr>
            <a:stCxn id="370" idx="2"/>
            <a:endCxn id="369" idx="0"/>
          </p:cNvCxnSpPr>
          <p:nvPr/>
        </p:nvCxnSpPr>
        <p:spPr>
          <a:xfrm>
            <a:off x="7619589" y="2111945"/>
            <a:ext cx="296138" cy="9031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019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四、实验原理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2000" b="1" dirty="0">
                <a:solidFill>
                  <a:schemeClr val="tx1"/>
                </a:solidFill>
                <a:latin typeface="华文仿宋" pitchFamily="2" charset="-122"/>
              </a:rPr>
              <a:t>2.4  </a:t>
            </a:r>
            <a:r>
              <a:rPr lang="zh-CN" altLang="en-US" sz="2000" b="1" dirty="0">
                <a:solidFill>
                  <a:schemeClr val="tx1"/>
                </a:solidFill>
                <a:latin typeface="华文仿宋" pitchFamily="2" charset="-122"/>
              </a:rPr>
              <a:t>读数装置</a:t>
            </a:r>
            <a:endParaRPr lang="en-US" altLang="zh-CN" sz="2000" b="1" dirty="0">
              <a:solidFill>
                <a:schemeClr val="tx1"/>
              </a:solidFill>
              <a:latin typeface="华文仿宋" pitchFamily="2" charset="-122"/>
            </a:endParaRPr>
          </a:p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00" dirty="0">
                <a:solidFill>
                  <a:schemeClr val="tx1"/>
                </a:solidFill>
                <a:latin typeface="华文仿宋" pitchFamily="2" charset="-122"/>
              </a:rPr>
              <a:t>读数装置用于读取望远镜角坐标，其读数原理类似于游标卡尺，读数由主尺读数（</a:t>
            </a:r>
            <a:r>
              <a:rPr lang="en-US" altLang="zh-CN" sz="1800" dirty="0">
                <a:solidFill>
                  <a:schemeClr val="tx1"/>
                </a:solidFill>
                <a:latin typeface="华文仿宋" pitchFamily="2" charset="-122"/>
              </a:rPr>
              <a:t>&gt; 0.5°</a:t>
            </a:r>
            <a:r>
              <a:rPr lang="zh-CN" altLang="en-US" sz="1800" dirty="0">
                <a:solidFill>
                  <a:schemeClr val="tx1"/>
                </a:solidFill>
                <a:latin typeface="华文仿宋" pitchFamily="2" charset="-122"/>
              </a:rPr>
              <a:t>）和游标尺读数（精度为 </a:t>
            </a:r>
            <a:r>
              <a:rPr lang="en-US" altLang="zh-CN" sz="1800" dirty="0" smtClean="0">
                <a:solidFill>
                  <a:schemeClr val="tx1"/>
                </a:solidFill>
                <a:latin typeface="华文仿宋" pitchFamily="2" charset="-122"/>
              </a:rPr>
              <a:t>1</a:t>
            </a:r>
            <a:r>
              <a:rPr lang="en-US" altLang="zh-CN" sz="180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’</a:t>
            </a:r>
            <a:r>
              <a:rPr lang="zh-CN" altLang="en-US" sz="1800" dirty="0" smtClean="0">
                <a:solidFill>
                  <a:schemeClr val="tx1"/>
                </a:solidFill>
                <a:latin typeface="华文仿宋" pitchFamily="2" charset="-122"/>
              </a:rPr>
              <a:t>）</a:t>
            </a:r>
            <a:r>
              <a:rPr lang="zh-CN" altLang="en-US" sz="1800" dirty="0">
                <a:solidFill>
                  <a:schemeClr val="tx1"/>
                </a:solidFill>
                <a:latin typeface="华文仿宋" pitchFamily="2" charset="-122"/>
              </a:rPr>
              <a:t>组成。</a:t>
            </a:r>
          </a:p>
        </p:txBody>
      </p:sp>
      <p:pic>
        <p:nvPicPr>
          <p:cNvPr id="5" name="Picture 2" descr="游标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531" y="2326862"/>
            <a:ext cx="2701560" cy="1635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731669" y="4072583"/>
            <a:ext cx="9412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ea typeface="华文仿宋" panose="02010600040101010101" pitchFamily="2" charset="-122"/>
              </a:rPr>
              <a:t>68</a:t>
            </a:r>
            <a:r>
              <a:rPr lang="en-US" altLang="zh-CN" sz="1400" dirty="0">
                <a:latin typeface="华文仿宋" pitchFamily="2" charset="-122"/>
                <a:ea typeface="华文仿宋" panose="02010600040101010101" pitchFamily="2" charset="-122"/>
              </a:rPr>
              <a:t> °10’</a:t>
            </a:r>
            <a:endParaRPr lang="zh-CN" altLang="en-US" sz="1400" dirty="0"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2977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TM02900688[[fn=平面]]</Template>
  <TotalTime>1998</TotalTime>
  <Words>1899</Words>
  <Application>Microsoft Office PowerPoint</Application>
  <PresentationFormat>自定义</PresentationFormat>
  <Paragraphs>170</Paragraphs>
  <Slides>17</Slides>
  <Notes>5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9" baseType="lpstr">
      <vt:lpstr>HDOfficeLightV0</vt:lpstr>
      <vt:lpstr>Equation</vt:lpstr>
      <vt:lpstr>用分光计测量棱镜的折射率</vt:lpstr>
      <vt:lpstr>一、实验简介</vt:lpstr>
      <vt:lpstr>二、实验目的</vt:lpstr>
      <vt:lpstr>三、实验仪器</vt:lpstr>
      <vt:lpstr>四、实验原理</vt:lpstr>
      <vt:lpstr>四、实验原理</vt:lpstr>
      <vt:lpstr>四、实验原理</vt:lpstr>
      <vt:lpstr>四、实验原理</vt:lpstr>
      <vt:lpstr>四、实验原理</vt:lpstr>
      <vt:lpstr>五、实验步骤</vt:lpstr>
      <vt:lpstr>五、实验步骤</vt:lpstr>
      <vt:lpstr>五、实验步骤</vt:lpstr>
      <vt:lpstr>五、实验步骤</vt:lpstr>
      <vt:lpstr>五、实验步骤</vt:lpstr>
      <vt:lpstr>五、实验步骤</vt:lpstr>
      <vt:lpstr>六、注意事项</vt:lpstr>
      <vt:lpstr>六、注意事项</vt:lpstr>
    </vt:vector>
  </TitlesOfParts>
  <Company>Win10NeT.COM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XiaZaiMa.COM</dc:creator>
  <cp:lastModifiedBy>微软用户</cp:lastModifiedBy>
  <cp:revision>166</cp:revision>
  <dcterms:created xsi:type="dcterms:W3CDTF">2017-05-19T00:45:05Z</dcterms:created>
  <dcterms:modified xsi:type="dcterms:W3CDTF">2017-06-08T02:31:42Z</dcterms:modified>
</cp:coreProperties>
</file>