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tiff" ContentType="image/tiff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65" r:id="rId3"/>
    <p:sldId id="259" r:id="rId4"/>
    <p:sldId id="260" r:id="rId5"/>
    <p:sldId id="261" r:id="rId6"/>
    <p:sldId id="267" r:id="rId7"/>
    <p:sldId id="268" r:id="rId8"/>
    <p:sldId id="262" r:id="rId9"/>
    <p:sldId id="271" r:id="rId10"/>
    <p:sldId id="264" r:id="rId11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-84" y="-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7" d="100"/>
          <a:sy n="87" d="100"/>
        </p:scale>
        <p:origin x="3840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17.wmf"/><Relationship Id="rId3" Type="http://schemas.openxmlformats.org/officeDocument/2006/relationships/image" Target="../media/image12.wmf"/><Relationship Id="rId7" Type="http://schemas.openxmlformats.org/officeDocument/2006/relationships/image" Target="../media/image16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Relationship Id="rId6" Type="http://schemas.openxmlformats.org/officeDocument/2006/relationships/image" Target="../media/image15.wmf"/><Relationship Id="rId5" Type="http://schemas.openxmlformats.org/officeDocument/2006/relationships/image" Target="../media/image14.wmf"/><Relationship Id="rId4" Type="http://schemas.openxmlformats.org/officeDocument/2006/relationships/image" Target="../media/image13.wmf"/><Relationship Id="rId9" Type="http://schemas.openxmlformats.org/officeDocument/2006/relationships/image" Target="../media/image18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7" Type="http://schemas.openxmlformats.org/officeDocument/2006/relationships/image" Target="../media/image25.wmf"/><Relationship Id="rId2" Type="http://schemas.openxmlformats.org/officeDocument/2006/relationships/image" Target="../media/image20.wmf"/><Relationship Id="rId1" Type="http://schemas.openxmlformats.org/officeDocument/2006/relationships/image" Target="../media/image19.wmf"/><Relationship Id="rId6" Type="http://schemas.openxmlformats.org/officeDocument/2006/relationships/image" Target="../media/image24.wmf"/><Relationship Id="rId5" Type="http://schemas.openxmlformats.org/officeDocument/2006/relationships/image" Target="../media/image23.wmf"/><Relationship Id="rId4" Type="http://schemas.openxmlformats.org/officeDocument/2006/relationships/image" Target="../media/image2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E265EF-831B-483C-8F92-7AF378F8F218}" type="datetimeFigureOut">
              <a:rPr lang="zh-CN" altLang="en-US" smtClean="0"/>
              <a:t>2017/6/8 Thursday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A52093-151C-471B-86DC-FC9AD5C0463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205914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3A225A-B432-4EB7-BD26-27E51ECAA5B1}" type="datetimeFigureOut">
              <a:rPr lang="zh-CN" altLang="en-US" smtClean="0"/>
              <a:t>2017/6/8 Thursday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B88DCC-0D81-44F7-A7A3-D98494380BC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495759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B88DCC-0D81-44F7-A7A3-D98494380BC8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26746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/>
              <a:t>添加物理史、拓展应用等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B88DCC-0D81-44F7-A7A3-D98494380BC8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439939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B88DCC-0D81-44F7-A7A3-D98494380BC8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408503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B88DCC-0D81-44F7-A7A3-D98494380BC8}" type="slidenum">
              <a:rPr lang="zh-CN" altLang="en-US" smtClean="0"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1813922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B88DCC-0D81-44F7-A7A3-D98494380BC8}" type="slidenum">
              <a:rPr lang="zh-CN" altLang="en-US" smtClean="0"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3466056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/>
              <a:t>以照片、示意图、视频为主，对教材进行改进的部分着重强调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B88DCC-0D81-44F7-A7A3-D98494380BC8}" type="slidenum">
              <a:rPr lang="zh-CN" altLang="en-US" smtClean="0"/>
              <a:t>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1093711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/>
              <a:t>以照片、示意图、视频为主，对教材进行改进的部分着重强调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B88DCC-0D81-44F7-A7A3-D98494380BC8}" type="slidenum">
              <a:rPr lang="zh-CN" altLang="en-US" smtClean="0"/>
              <a:t>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182199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>
              <a:lnSpc>
                <a:spcPct val="100000"/>
              </a:lnSpc>
              <a:defRPr sz="5400" baseline="0">
                <a:latin typeface="Times New Roman" panose="02020603050405020304" pitchFamily="18" charset="0"/>
                <a:ea typeface="华文仿宋" panose="02010600040101010101" pitchFamily="2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3600" baseline="0">
                <a:solidFill>
                  <a:srgbClr val="0070C0"/>
                </a:solidFill>
                <a:latin typeface="Times New Roman" panose="02020603050405020304" pitchFamily="18" charset="0"/>
                <a:ea typeface="华文仿宋" panose="02010600040101010101" pitchFamily="2" charset="-122"/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zh-CN" altLang="en-US" dirty="0"/>
              <a:t>单击以编辑母版副标题样式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5C1EE-70B7-451D-88A8-E507248D5926}" type="datetimeFigureOut">
              <a:rPr lang="zh-CN" altLang="en-US" smtClean="0"/>
              <a:t>2017/6/8 Thursday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vert="horz" lIns="91440" tIns="45720" rIns="91440" bIns="45720" rtlCol="0" anchor="ctr"/>
          <a:lstStyle>
            <a:lvl1pPr algn="ctr">
              <a:defRPr lang="en-US" altLang="zh-CN" dirty="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7DDEE-F12B-4FA7-A035-9E6F89C5A242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8" name="右箭头 7"/>
          <p:cNvSpPr/>
          <p:nvPr userDrawn="1"/>
        </p:nvSpPr>
        <p:spPr>
          <a:xfrm>
            <a:off x="1524000" y="3534224"/>
            <a:ext cx="9144000" cy="67814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ln>
                <a:solidFill>
                  <a:srgbClr val="FF0000"/>
                </a:solidFill>
              </a:ln>
              <a:solidFill>
                <a:srgbClr val="FF0000"/>
              </a:solidFill>
              <a:latin typeface="Times New Roman" panose="02020603050405020304" pitchFamily="18" charset="0"/>
              <a:ea typeface="华文仿宋" panose="0201060004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5129499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>
                <a:solidFill>
                  <a:srgbClr val="0070C0"/>
                </a:solidFill>
                <a:latin typeface="Times New Roman" panose="02020603050405020304" pitchFamily="18" charset="0"/>
                <a:ea typeface="华文仿宋" panose="02010600040101010101" pitchFamily="2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 baseline="0">
                <a:latin typeface="Times New Roman" panose="02020603050405020304" pitchFamily="18" charset="0"/>
                <a:ea typeface="华文仿宋" panose="02010600040101010101" pitchFamily="2" charset="-122"/>
              </a:defRPr>
            </a:lvl1pPr>
            <a:lvl2pPr>
              <a:defRPr baseline="0">
                <a:latin typeface="Times New Roman" panose="02020603050405020304" pitchFamily="18" charset="0"/>
                <a:ea typeface="华文仿宋" panose="02010600040101010101" pitchFamily="2" charset="-122"/>
              </a:defRPr>
            </a:lvl2pPr>
            <a:lvl3pPr>
              <a:defRPr baseline="0">
                <a:latin typeface="Times New Roman" panose="02020603050405020304" pitchFamily="18" charset="0"/>
                <a:ea typeface="华文仿宋" panose="02010600040101010101" pitchFamily="2" charset="-122"/>
              </a:defRPr>
            </a:lvl3pPr>
            <a:lvl4pPr>
              <a:defRPr baseline="0">
                <a:latin typeface="Times New Roman" panose="02020603050405020304" pitchFamily="18" charset="0"/>
                <a:ea typeface="华文仿宋" panose="02010600040101010101" pitchFamily="2" charset="-122"/>
              </a:defRPr>
            </a:lvl4pPr>
            <a:lvl5pPr>
              <a:defRPr baseline="0">
                <a:latin typeface="Times New Roman" panose="02020603050405020304" pitchFamily="18" charset="0"/>
                <a:ea typeface="华文仿宋" panose="02010600040101010101" pitchFamily="2" charset="-122"/>
              </a:defRPr>
            </a:lvl5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aseline="0">
                <a:latin typeface="Times New Roman" panose="02020603050405020304" pitchFamily="18" charset="0"/>
                <a:ea typeface="华文仿宋" panose="02010600040101010101" pitchFamily="2" charset="-122"/>
              </a:defRPr>
            </a:lvl1pPr>
          </a:lstStyle>
          <a:p>
            <a:fld id="{AF35C1EE-70B7-451D-88A8-E507248D5926}" type="datetimeFigureOut">
              <a:rPr lang="zh-CN" altLang="en-US" smtClean="0"/>
              <a:pPr/>
              <a:t>2017/6/8 Thursday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aseline="0">
                <a:latin typeface="Times New Roman" panose="02020603050405020304" pitchFamily="18" charset="0"/>
                <a:ea typeface="华文仿宋" panose="02010600040101010101" pitchFamily="2" charset="-122"/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aseline="0">
                <a:latin typeface="Times New Roman" panose="02020603050405020304" pitchFamily="18" charset="0"/>
                <a:ea typeface="华文仿宋" panose="02010600040101010101" pitchFamily="2" charset="-122"/>
              </a:defRPr>
            </a:lvl1pPr>
          </a:lstStyle>
          <a:p>
            <a:fld id="{4A17DDEE-F12B-4FA7-A035-9E6F89C5A242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7" name="右箭头 6"/>
          <p:cNvSpPr/>
          <p:nvPr userDrawn="1"/>
        </p:nvSpPr>
        <p:spPr>
          <a:xfrm>
            <a:off x="845127" y="1691322"/>
            <a:ext cx="10515600" cy="45719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baseline="0" dirty="0">
              <a:ln>
                <a:solidFill>
                  <a:srgbClr val="FF0000"/>
                </a:solidFill>
              </a:ln>
              <a:solidFill>
                <a:srgbClr val="FF0000"/>
              </a:solidFill>
              <a:latin typeface="Times New Roman" panose="02020603050405020304" pitchFamily="18" charset="0"/>
              <a:ea typeface="华文仿宋" panose="0201060004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8810300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0362"/>
            <a:ext cx="2628900" cy="5811838"/>
          </a:xfrm>
        </p:spPr>
        <p:txBody>
          <a:bodyPr vert="eaVert"/>
          <a:lstStyle>
            <a:lvl1pPr>
              <a:defRPr baseline="0">
                <a:solidFill>
                  <a:srgbClr val="0070C0"/>
                </a:solidFill>
                <a:latin typeface="Times New Roman" panose="02020603050405020304" pitchFamily="18" charset="0"/>
                <a:ea typeface="华文仿宋" panose="02010600040101010101" pitchFamily="2" charset="-122"/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0362"/>
            <a:ext cx="7734300" cy="5811837"/>
          </a:xfrm>
        </p:spPr>
        <p:txBody>
          <a:bodyPr vert="eaVert"/>
          <a:lstStyle>
            <a:lvl1pPr>
              <a:defRPr baseline="0">
                <a:latin typeface="Times New Roman" panose="02020603050405020304" pitchFamily="18" charset="0"/>
                <a:ea typeface="华文仿宋" panose="02010600040101010101" pitchFamily="2" charset="-122"/>
              </a:defRPr>
            </a:lvl1pPr>
            <a:lvl2pPr>
              <a:defRPr baseline="0">
                <a:latin typeface="Times New Roman" panose="02020603050405020304" pitchFamily="18" charset="0"/>
                <a:ea typeface="华文仿宋" panose="02010600040101010101" pitchFamily="2" charset="-122"/>
              </a:defRPr>
            </a:lvl2pPr>
            <a:lvl3pPr>
              <a:defRPr baseline="0">
                <a:latin typeface="Times New Roman" panose="02020603050405020304" pitchFamily="18" charset="0"/>
                <a:ea typeface="华文仿宋" panose="02010600040101010101" pitchFamily="2" charset="-122"/>
              </a:defRPr>
            </a:lvl3pPr>
            <a:lvl4pPr>
              <a:defRPr baseline="0">
                <a:latin typeface="Times New Roman" panose="02020603050405020304" pitchFamily="18" charset="0"/>
                <a:ea typeface="华文仿宋" panose="02010600040101010101" pitchFamily="2" charset="-122"/>
              </a:defRPr>
            </a:lvl4pPr>
            <a:lvl5pPr>
              <a:defRPr baseline="0">
                <a:latin typeface="Times New Roman" panose="02020603050405020304" pitchFamily="18" charset="0"/>
                <a:ea typeface="华文仿宋" panose="02010600040101010101" pitchFamily="2" charset="-122"/>
              </a:defRPr>
            </a:lvl5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aseline="0">
                <a:latin typeface="Times New Roman" panose="02020603050405020304" pitchFamily="18" charset="0"/>
                <a:ea typeface="华文仿宋" panose="02010600040101010101" pitchFamily="2" charset="-122"/>
              </a:defRPr>
            </a:lvl1pPr>
          </a:lstStyle>
          <a:p>
            <a:fld id="{AF35C1EE-70B7-451D-88A8-E507248D5926}" type="datetimeFigureOut">
              <a:rPr lang="zh-CN" altLang="en-US" smtClean="0"/>
              <a:pPr/>
              <a:t>2017/6/8 Thursday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aseline="0">
                <a:latin typeface="Times New Roman" panose="02020603050405020304" pitchFamily="18" charset="0"/>
                <a:ea typeface="华文仿宋" panose="02010600040101010101" pitchFamily="2" charset="-122"/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aseline="0">
                <a:latin typeface="Times New Roman" panose="02020603050405020304" pitchFamily="18" charset="0"/>
                <a:ea typeface="华文仿宋" panose="02010600040101010101" pitchFamily="2" charset="-122"/>
              </a:defRPr>
            </a:lvl1pPr>
          </a:lstStyle>
          <a:p>
            <a:fld id="{4A17DDEE-F12B-4FA7-A035-9E6F89C5A24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756503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>
                <a:solidFill>
                  <a:srgbClr val="0070C0"/>
                </a:solidFill>
                <a:latin typeface="Times New Roman" panose="02020603050405020304" pitchFamily="18" charset="0"/>
                <a:ea typeface="华文仿宋" panose="02010600040101010101" pitchFamily="2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baseline="0">
                <a:latin typeface="Times New Roman" panose="02020603050405020304" pitchFamily="18" charset="0"/>
                <a:ea typeface="华文仿宋" panose="02010600040101010101" pitchFamily="2" charset="-122"/>
              </a:defRPr>
            </a:lvl1pPr>
            <a:lvl2pPr>
              <a:defRPr baseline="0">
                <a:latin typeface="Times New Roman" panose="02020603050405020304" pitchFamily="18" charset="0"/>
                <a:ea typeface="华文仿宋" panose="02010600040101010101" pitchFamily="2" charset="-122"/>
              </a:defRPr>
            </a:lvl2pPr>
            <a:lvl3pPr>
              <a:defRPr baseline="0">
                <a:latin typeface="Times New Roman" panose="02020603050405020304" pitchFamily="18" charset="0"/>
                <a:ea typeface="华文仿宋" panose="02010600040101010101" pitchFamily="2" charset="-122"/>
              </a:defRPr>
            </a:lvl3pPr>
            <a:lvl4pPr>
              <a:defRPr baseline="0">
                <a:latin typeface="Times New Roman" panose="02020603050405020304" pitchFamily="18" charset="0"/>
                <a:ea typeface="华文仿宋" panose="02010600040101010101" pitchFamily="2" charset="-122"/>
              </a:defRPr>
            </a:lvl4pPr>
            <a:lvl5pPr>
              <a:defRPr baseline="0">
                <a:latin typeface="Times New Roman" panose="02020603050405020304" pitchFamily="18" charset="0"/>
                <a:ea typeface="华文仿宋" panose="02010600040101010101" pitchFamily="2" charset="-122"/>
              </a:defRPr>
            </a:lvl5pPr>
          </a:lstStyle>
          <a:p>
            <a:pPr lvl="0"/>
            <a:r>
              <a:rPr lang="zh-CN" altLang="en-US" dirty="0"/>
              <a:t>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5C1EE-70B7-451D-88A8-E507248D5926}" type="datetimeFigureOut">
              <a:rPr lang="zh-CN" altLang="en-US" smtClean="0"/>
              <a:t>2017/6/8 Thursday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vert="horz" lIns="91440" tIns="45720" rIns="91440" bIns="45720" rtlCol="0" anchor="ctr"/>
          <a:lstStyle>
            <a:lvl1pPr algn="ctr">
              <a:defRPr lang="zh-CN" altLang="en-US" dirty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7DDEE-F12B-4FA7-A035-9E6F89C5A242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7" name="右箭头 6"/>
          <p:cNvSpPr/>
          <p:nvPr userDrawn="1"/>
        </p:nvSpPr>
        <p:spPr>
          <a:xfrm>
            <a:off x="845127" y="1691322"/>
            <a:ext cx="10515600" cy="45719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ln>
                <a:solidFill>
                  <a:srgbClr val="FF0000"/>
                </a:solidFill>
              </a:ln>
              <a:solidFill>
                <a:srgbClr val="FF0000"/>
              </a:solidFill>
              <a:latin typeface="Times New Roman" panose="02020603050405020304" pitchFamily="18" charset="0"/>
              <a:ea typeface="华文仿宋" panose="0201060004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0315130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12423"/>
            <a:ext cx="10515600" cy="2851208"/>
          </a:xfrm>
        </p:spPr>
        <p:txBody>
          <a:bodyPr anchor="b">
            <a:normAutofit/>
          </a:bodyPr>
          <a:lstStyle>
            <a:lvl1pPr>
              <a:defRPr sz="6000" b="0">
                <a:solidFill>
                  <a:srgbClr val="0070C0"/>
                </a:solidFill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52633"/>
            <a:ext cx="10515600" cy="1500187"/>
          </a:xfrm>
        </p:spPr>
        <p:txBody>
          <a:bodyPr anchor="t"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5C1EE-70B7-451D-88A8-E507248D5926}" type="datetimeFigureOut">
              <a:rPr lang="zh-CN" altLang="en-US" smtClean="0"/>
              <a:t>2017/6/8 Thursday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0070C0"/>
                </a:solidFill>
                <a:latin typeface="华文新魏" panose="02010800040101010101" pitchFamily="2" charset="-122"/>
                <a:ea typeface="华文新魏" panose="02010800040101010101" pitchFamily="2" charset="-122"/>
              </a:defRPr>
            </a:lvl1pPr>
          </a:lstStyle>
          <a:p>
            <a:r>
              <a:rPr lang="zh-CN" altLang="en-US"/>
              <a:t>西北农林科技大学    物理实验教学示范中心</a:t>
            </a:r>
            <a:endParaRPr lang="en-US" altLang="zh-C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7DDEE-F12B-4FA7-A035-9E6F89C5A24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673361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70C0"/>
                </a:solidFill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5127" y="1828800"/>
            <a:ext cx="5181600" cy="4351337"/>
          </a:xfrm>
        </p:spPr>
        <p:txBody>
          <a:bodyPr/>
          <a:lstStyle/>
          <a:p>
            <a:pPr lvl="0"/>
            <a:r>
              <a:rPr lang="zh-CN" altLang="en-US" dirty="0"/>
              <a:t>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8800"/>
            <a:ext cx="5181600" cy="4351337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5C1EE-70B7-451D-88A8-E507248D5926}" type="datetimeFigureOut">
              <a:rPr lang="zh-CN" altLang="en-US" smtClean="0"/>
              <a:t>2017/6/8 Thursday</a:t>
            </a:fld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7DDEE-F12B-4FA7-A035-9E6F89C5A242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8" name="右箭头 7"/>
          <p:cNvSpPr/>
          <p:nvPr userDrawn="1"/>
        </p:nvSpPr>
        <p:spPr>
          <a:xfrm>
            <a:off x="845127" y="1691322"/>
            <a:ext cx="10515600" cy="45719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ln>
                <a:solidFill>
                  <a:srgbClr val="FF0000"/>
                </a:solidFill>
              </a:ln>
              <a:solidFill>
                <a:srgbClr val="FF0000"/>
              </a:solidFill>
              <a:latin typeface="Times New Roman" panose="02020603050405020304" pitchFamily="18" charset="0"/>
              <a:ea typeface="华文仿宋" panose="02010600040101010101" pitchFamily="2" charset="-122"/>
            </a:endParaRP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/>
          <a:lstStyle>
            <a:lvl1pPr>
              <a:defRPr lang="zh-CN" altLang="en-US" smtClean="0">
                <a:solidFill>
                  <a:srgbClr val="0070C0"/>
                </a:solidFill>
                <a:latin typeface="华文新魏" panose="02010800040101010101" pitchFamily="2" charset="-122"/>
                <a:ea typeface="华文新魏" panose="02010800040101010101" pitchFamily="2" charset="-122"/>
              </a:defRPr>
            </a:lvl1pPr>
          </a:lstStyle>
          <a:p>
            <a:r>
              <a:rPr lang="zh-CN" altLang="en-US" dirty="0"/>
              <a:t>西北农林科技大学    物理实验教学示范中心</a:t>
            </a:r>
          </a:p>
        </p:txBody>
      </p:sp>
    </p:spTree>
    <p:extLst>
      <p:ext uri="{BB962C8B-B14F-4D97-AF65-F5344CB8AC3E}">
        <p14:creationId xmlns:p14="http://schemas.microsoft.com/office/powerpoint/2010/main" val="6636167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681850"/>
            <a:ext cx="515620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5127" y="2507550"/>
            <a:ext cx="5156200" cy="3680525"/>
          </a:xfrm>
        </p:spPr>
        <p:txBody>
          <a:bodyPr/>
          <a:lstStyle/>
          <a:p>
            <a:pPr lvl="0"/>
            <a:r>
              <a:rPr lang="zh-CN" altLang="en-US" dirty="0"/>
              <a:t>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851"/>
            <a:ext cx="51816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7550"/>
            <a:ext cx="5181601" cy="3680525"/>
          </a:xfrm>
        </p:spPr>
        <p:txBody>
          <a:bodyPr/>
          <a:lstStyle/>
          <a:p>
            <a:pPr lvl="0"/>
            <a:r>
              <a:rPr lang="zh-CN" altLang="en-US" dirty="0"/>
              <a:t>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5C1EE-70B7-451D-88A8-E507248D5926}" type="datetimeFigureOut">
              <a:rPr lang="zh-CN" altLang="en-US" smtClean="0"/>
              <a:t>2017/6/8 Thursday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7DDEE-F12B-4FA7-A035-9E6F89C5A242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>
            <a:lvl1pPr>
              <a:defRPr lang="en-US" baseline="0" dirty="0">
                <a:solidFill>
                  <a:srgbClr val="0070C0"/>
                </a:solidFill>
                <a:latin typeface="Times New Roman" panose="02020603050405020304" pitchFamily="18" charset="0"/>
                <a:ea typeface="华文仿宋" panose="02010600040101010101" pitchFamily="2" charset="-122"/>
              </a:defRPr>
            </a:lvl1pPr>
          </a:lstStyle>
          <a:p>
            <a:pPr lvl="0"/>
            <a:r>
              <a:rPr lang="zh-CN" altLang="en-US" dirty="0"/>
              <a:t>单击此处编辑母版标题样式</a:t>
            </a:r>
            <a:endParaRPr lang="en-US" dirty="0"/>
          </a:p>
        </p:txBody>
      </p:sp>
      <p:sp>
        <p:nvSpPr>
          <p:cNvPr id="11" name="右箭头 10"/>
          <p:cNvSpPr/>
          <p:nvPr userDrawn="1"/>
        </p:nvSpPr>
        <p:spPr>
          <a:xfrm>
            <a:off x="845127" y="1691322"/>
            <a:ext cx="10515600" cy="45719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ln>
                <a:solidFill>
                  <a:srgbClr val="FF0000"/>
                </a:solidFill>
              </a:ln>
              <a:solidFill>
                <a:srgbClr val="FF0000"/>
              </a:solidFill>
              <a:latin typeface="Times New Roman" panose="02020603050405020304" pitchFamily="18" charset="0"/>
              <a:ea typeface="华文仿宋" panose="0201060004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3204140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aseline="0">
                <a:ea typeface="华文仿宋" panose="02010600040101010101" pitchFamily="2" charset="-122"/>
              </a:defRPr>
            </a:lvl1pPr>
          </a:lstStyle>
          <a:p>
            <a:fld id="{AF35C1EE-70B7-451D-88A8-E507248D5926}" type="datetimeFigureOut">
              <a:rPr lang="zh-CN" altLang="en-US" smtClean="0"/>
              <a:pPr/>
              <a:t>2017/6/8 Thursday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aseline="0">
                <a:ea typeface="华文仿宋" panose="02010600040101010101" pitchFamily="2" charset="-122"/>
              </a:defRPr>
            </a:lvl1pPr>
          </a:lstStyle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aseline="0">
                <a:ea typeface="华文仿宋" panose="02010600040101010101" pitchFamily="2" charset="-122"/>
              </a:defRPr>
            </a:lvl1pPr>
          </a:lstStyle>
          <a:p>
            <a:fld id="{4A17DDEE-F12B-4FA7-A035-9E6F89C5A242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>
            <a:lvl1pPr>
              <a:defRPr lang="en-US" baseline="0">
                <a:solidFill>
                  <a:srgbClr val="0070C0"/>
                </a:solidFill>
                <a:latin typeface="Times New Roman" panose="02020603050405020304" pitchFamily="18" charset="0"/>
                <a:ea typeface="华文仿宋" panose="02010600040101010101" pitchFamily="2" charset="-122"/>
              </a:defRPr>
            </a:lvl1pPr>
          </a:lstStyle>
          <a:p>
            <a:pPr lvl="0"/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7" name="右箭头 6"/>
          <p:cNvSpPr/>
          <p:nvPr userDrawn="1"/>
        </p:nvSpPr>
        <p:spPr>
          <a:xfrm>
            <a:off x="845127" y="1691322"/>
            <a:ext cx="10515600" cy="45719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baseline="0" dirty="0">
              <a:ln>
                <a:solidFill>
                  <a:srgbClr val="FF0000"/>
                </a:solidFill>
              </a:ln>
              <a:solidFill>
                <a:srgbClr val="FF0000"/>
              </a:solidFill>
              <a:latin typeface="Times New Roman" panose="02020603050405020304" pitchFamily="18" charset="0"/>
              <a:ea typeface="华文仿宋" panose="0201060004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6454720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aseline="0">
                <a:ea typeface="华文仿宋" panose="02010600040101010101" pitchFamily="2" charset="-122"/>
              </a:defRPr>
            </a:lvl1pPr>
          </a:lstStyle>
          <a:p>
            <a:fld id="{AF35C1EE-70B7-451D-88A8-E507248D5926}" type="datetimeFigureOut">
              <a:rPr lang="zh-CN" altLang="en-US" smtClean="0"/>
              <a:pPr/>
              <a:t>2017/6/8 Thursday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aseline="0">
                <a:ea typeface="华文仿宋" panose="02010600040101010101" pitchFamily="2" charset="-122"/>
              </a:defRPr>
            </a:lvl1pPr>
          </a:lstStyle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aseline="0">
                <a:ea typeface="华文仿宋" panose="02010600040101010101" pitchFamily="2" charset="-122"/>
              </a:defRPr>
            </a:lvl1pPr>
          </a:lstStyle>
          <a:p>
            <a:fld id="{4A17DDEE-F12B-4FA7-A035-9E6F89C5A24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235818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197"/>
          </a:xfrm>
        </p:spPr>
        <p:txBody>
          <a:bodyPr anchor="b">
            <a:normAutofit/>
          </a:bodyPr>
          <a:lstStyle>
            <a:lvl1pPr>
              <a:defRPr sz="3200" b="0" baseline="0">
                <a:solidFill>
                  <a:srgbClr val="0070C0"/>
                </a:solidFill>
                <a:latin typeface="Times New Roman" panose="02020603050405020304" pitchFamily="18" charset="0"/>
                <a:ea typeface="华文仿宋" panose="02010600040101010101" pitchFamily="2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>
              <a:defRPr sz="3200" baseline="0">
                <a:latin typeface="Times New Roman" panose="02020603050405020304" pitchFamily="18" charset="0"/>
                <a:ea typeface="华文仿宋" panose="02010600040101010101" pitchFamily="2" charset="-122"/>
              </a:defRPr>
            </a:lvl1pPr>
            <a:lvl2pPr>
              <a:defRPr sz="2800" baseline="0">
                <a:latin typeface="Times New Roman" panose="02020603050405020304" pitchFamily="18" charset="0"/>
                <a:ea typeface="华文仿宋" panose="02010600040101010101" pitchFamily="2" charset="-122"/>
              </a:defRPr>
            </a:lvl2pPr>
            <a:lvl3pPr>
              <a:defRPr sz="2400" baseline="0">
                <a:latin typeface="Times New Roman" panose="02020603050405020304" pitchFamily="18" charset="0"/>
                <a:ea typeface="华文仿宋" panose="02010600040101010101" pitchFamily="2" charset="-122"/>
              </a:defRPr>
            </a:lvl3pPr>
            <a:lvl4pPr>
              <a:defRPr sz="2000" baseline="0">
                <a:latin typeface="Times New Roman" panose="02020603050405020304" pitchFamily="18" charset="0"/>
                <a:ea typeface="华文仿宋" panose="02010600040101010101" pitchFamily="2" charset="-122"/>
              </a:defRPr>
            </a:lvl4pPr>
            <a:lvl5pPr>
              <a:defRPr sz="2000" baseline="0">
                <a:latin typeface="Times New Roman" panose="02020603050405020304" pitchFamily="18" charset="0"/>
                <a:ea typeface="华文仿宋" panose="02010600040101010101" pitchFamily="2" charset="-122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dirty="0"/>
              <a:t>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399"/>
            <a:ext cx="393192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 baseline="0">
                <a:solidFill>
                  <a:schemeClr val="tx1"/>
                </a:solidFill>
                <a:latin typeface="Times New Roman" panose="02020603050405020304" pitchFamily="18" charset="0"/>
                <a:ea typeface="华文仿宋" panose="02010600040101010101" pitchFamily="2" charset="-122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dirty="0"/>
              <a:t>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5C1EE-70B7-451D-88A8-E507248D5926}" type="datetimeFigureOut">
              <a:rPr lang="zh-CN" altLang="en-US" smtClean="0"/>
              <a:t>2017/6/8 Thursday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7DDEE-F12B-4FA7-A035-9E6F89C5A24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401453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>
            <a:normAutofit/>
          </a:bodyPr>
          <a:lstStyle>
            <a:lvl1pPr>
              <a:defRPr sz="3200" b="0" baseline="0">
                <a:solidFill>
                  <a:srgbClr val="0070C0"/>
                </a:solidFill>
                <a:latin typeface="Times New Roman" panose="02020603050405020304" pitchFamily="18" charset="0"/>
                <a:ea typeface="华文仿宋" panose="02010600040101010101" pitchFamily="2" charset="-122"/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 marL="0" indent="0">
              <a:buNone/>
              <a:defRPr sz="3200" baseline="0">
                <a:latin typeface="Times New Roman" panose="02020603050405020304" pitchFamily="18" charset="0"/>
                <a:ea typeface="华文仿宋" panose="02010600040101010101" pitchFamily="2" charset="-122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dirty="0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400"/>
            <a:ext cx="393192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 baseline="0">
                <a:solidFill>
                  <a:schemeClr val="tx1"/>
                </a:solidFill>
                <a:latin typeface="Times New Roman" panose="02020603050405020304" pitchFamily="18" charset="0"/>
                <a:ea typeface="华文仿宋" panose="02010600040101010101" pitchFamily="2" charset="-122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aseline="0">
                <a:latin typeface="Times New Roman" panose="02020603050405020304" pitchFamily="18" charset="0"/>
                <a:ea typeface="华文仿宋" panose="02010600040101010101" pitchFamily="2" charset="-122"/>
              </a:defRPr>
            </a:lvl1pPr>
          </a:lstStyle>
          <a:p>
            <a:fld id="{AF35C1EE-70B7-451D-88A8-E507248D5926}" type="datetimeFigureOut">
              <a:rPr lang="zh-CN" altLang="en-US" smtClean="0"/>
              <a:pPr/>
              <a:t>2017/6/8 Thursday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aseline="0">
                <a:latin typeface="Times New Roman" panose="02020603050405020304" pitchFamily="18" charset="0"/>
                <a:ea typeface="华文仿宋" panose="02010600040101010101" pitchFamily="2" charset="-122"/>
              </a:defRPr>
            </a:lvl1pPr>
          </a:lstStyle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aseline="0">
                <a:latin typeface="Times New Roman" panose="02020603050405020304" pitchFamily="18" charset="0"/>
                <a:ea typeface="华文仿宋" panose="02010600040101010101" pitchFamily="2" charset="-122"/>
              </a:defRPr>
            </a:lvl1pPr>
          </a:lstStyle>
          <a:p>
            <a:fld id="{4A17DDEE-F12B-4FA7-A035-9E6F89C5A24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536667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tif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828800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/>
              <a:t>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华文仿宋" panose="02010600040101010101" pitchFamily="2" charset="-122"/>
              </a:defRPr>
            </a:lvl1pPr>
          </a:lstStyle>
          <a:p>
            <a:fld id="{AF35C1EE-70B7-451D-88A8-E507248D5926}" type="datetimeFigureOut">
              <a:rPr lang="zh-CN" altLang="en-US" smtClean="0"/>
              <a:pPr/>
              <a:t>2017/6/8 Thursday</a:t>
            </a:fld>
            <a:endParaRPr lang="zh-CN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华文仿宋" panose="02010600040101010101" pitchFamily="2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7527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  <a:latin typeface="Times New Roman" panose="02020603050405020304" pitchFamily="18" charset="0"/>
                <a:ea typeface="华文仿宋" panose="02010600040101010101" pitchFamily="2" charset="-122"/>
              </a:defRPr>
            </a:lvl1pPr>
          </a:lstStyle>
          <a:p>
            <a:fld id="{4A17DDEE-F12B-4FA7-A035-9E6F89C5A242}" type="slidenum">
              <a:rPr lang="zh-CN" altLang="en-US" smtClean="0"/>
              <a:pPr/>
              <a:t>‹#›</a:t>
            </a:fld>
            <a:endParaRPr lang="zh-CN" altLang="en-US" dirty="0"/>
          </a:p>
        </p:txBody>
      </p:sp>
      <p:sp>
        <p:nvSpPr>
          <p:cNvPr id="10" name="Footer Placeholder 4"/>
          <p:cNvSpPr txBox="1">
            <a:spLocks/>
          </p:cNvSpPr>
          <p:nvPr userDrawn="1"/>
        </p:nvSpPr>
        <p:spPr>
          <a:xfrm>
            <a:off x="4191000" y="65087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zh-CN"/>
            </a:defPPr>
            <a:lvl1pPr marL="0" algn="l" defTabSz="914400" rtl="0" eaLnBrk="1" latinLnBrk="0" hangingPunct="1">
              <a:defRPr lang="zh-CN" altLang="en-US" sz="1800" kern="1200" smtClean="0">
                <a:solidFill>
                  <a:srgbClr val="0070C0"/>
                </a:solidFill>
                <a:latin typeface="华文新魏" panose="02010800040101010101" pitchFamily="2" charset="-122"/>
                <a:ea typeface="华文新魏" panose="02010800040101010101" pitchFamily="2" charset="-122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zh-CN" altLang="en-US" sz="1100"/>
              <a:t>西北农林科技大学    物理实验教学示范中心</a:t>
            </a:r>
            <a:endParaRPr lang="zh-CN" altLang="en-US" sz="1100" dirty="0"/>
          </a:p>
        </p:txBody>
      </p:sp>
      <p:pic>
        <p:nvPicPr>
          <p:cNvPr id="7" name="图片 6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31873" y="7024"/>
            <a:ext cx="3240000" cy="6059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81171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rgbClr val="0070C0"/>
          </a:solidFill>
          <a:latin typeface="+mj-lt"/>
          <a:ea typeface="华文仿宋" panose="02010600040101010101" pitchFamily="2" charset="-122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 2" pitchFamily="18" charset="2"/>
        <a:buChar char=""/>
        <a:defRPr sz="2800" kern="1200">
          <a:solidFill>
            <a:srgbClr val="0070C0"/>
          </a:solidFill>
          <a:latin typeface="Times New Roman" panose="02020603050405020304" pitchFamily="18" charset="0"/>
          <a:ea typeface="华文仿宋" panose="02010600040101010101" pitchFamily="2" charset="-122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400" kern="1200">
          <a:solidFill>
            <a:srgbClr val="0070C0"/>
          </a:solidFill>
          <a:latin typeface="Times New Roman" panose="02020603050405020304" pitchFamily="18" charset="0"/>
          <a:ea typeface="华文仿宋" panose="02010600040101010101" pitchFamily="2" charset="-122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000" kern="1200">
          <a:solidFill>
            <a:srgbClr val="0070C0"/>
          </a:solidFill>
          <a:latin typeface="Times New Roman" panose="02020603050405020304" pitchFamily="18" charset="0"/>
          <a:ea typeface="华文仿宋" panose="02010600040101010101" pitchFamily="2" charset="-122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rgbClr val="0070C0"/>
          </a:solidFill>
          <a:latin typeface="Times New Roman" panose="02020603050405020304" pitchFamily="18" charset="0"/>
          <a:ea typeface="华文仿宋" panose="02010600040101010101" pitchFamily="2" charset="-122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rgbClr val="0070C0"/>
          </a:solidFill>
          <a:latin typeface="Times New Roman" panose="02020603050405020304" pitchFamily="18" charset="0"/>
          <a:ea typeface="华文仿宋" panose="02010600040101010101" pitchFamily="2" charset="-122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13" Type="http://schemas.openxmlformats.org/officeDocument/2006/relationships/image" Target="../media/image14.wmf"/><Relationship Id="rId18" Type="http://schemas.openxmlformats.org/officeDocument/2006/relationships/oleObject" Target="../embeddings/oleObject8.bin"/><Relationship Id="rId3" Type="http://schemas.openxmlformats.org/officeDocument/2006/relationships/notesSlide" Target="../notesSlides/notesSlide4.xml"/><Relationship Id="rId21" Type="http://schemas.openxmlformats.org/officeDocument/2006/relationships/image" Target="../media/image18.wmf"/><Relationship Id="rId7" Type="http://schemas.openxmlformats.org/officeDocument/2006/relationships/image" Target="../media/image11.wmf"/><Relationship Id="rId12" Type="http://schemas.openxmlformats.org/officeDocument/2006/relationships/oleObject" Target="../embeddings/oleObject5.bin"/><Relationship Id="rId17" Type="http://schemas.openxmlformats.org/officeDocument/2006/relationships/image" Target="../media/image16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7.bin"/><Relationship Id="rId20" Type="http://schemas.openxmlformats.org/officeDocument/2006/relationships/oleObject" Target="../embeddings/oleObject9.bin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13.wmf"/><Relationship Id="rId5" Type="http://schemas.openxmlformats.org/officeDocument/2006/relationships/image" Target="../media/image10.wmf"/><Relationship Id="rId15" Type="http://schemas.openxmlformats.org/officeDocument/2006/relationships/image" Target="../media/image15.wmf"/><Relationship Id="rId10" Type="http://schemas.openxmlformats.org/officeDocument/2006/relationships/oleObject" Target="../embeddings/oleObject4.bin"/><Relationship Id="rId19" Type="http://schemas.openxmlformats.org/officeDocument/2006/relationships/image" Target="../media/image17.wmf"/><Relationship Id="rId4" Type="http://schemas.openxmlformats.org/officeDocument/2006/relationships/oleObject" Target="../embeddings/oleObject1.bin"/><Relationship Id="rId9" Type="http://schemas.openxmlformats.org/officeDocument/2006/relationships/image" Target="../media/image12.wmf"/><Relationship Id="rId14" Type="http://schemas.openxmlformats.org/officeDocument/2006/relationships/oleObject" Target="../embeddings/oleObject6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wmf"/><Relationship Id="rId13" Type="http://schemas.openxmlformats.org/officeDocument/2006/relationships/oleObject" Target="../embeddings/oleObject14.bin"/><Relationship Id="rId18" Type="http://schemas.openxmlformats.org/officeDocument/2006/relationships/image" Target="../media/image25.wmf"/><Relationship Id="rId3" Type="http://schemas.openxmlformats.org/officeDocument/2006/relationships/notesSlide" Target="../notesSlides/notesSlide5.xml"/><Relationship Id="rId7" Type="http://schemas.openxmlformats.org/officeDocument/2006/relationships/oleObject" Target="../embeddings/oleObject11.bin"/><Relationship Id="rId12" Type="http://schemas.openxmlformats.org/officeDocument/2006/relationships/image" Target="../media/image22.wmf"/><Relationship Id="rId17" Type="http://schemas.openxmlformats.org/officeDocument/2006/relationships/oleObject" Target="../embeddings/oleObject16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4.wmf"/><Relationship Id="rId1" Type="http://schemas.openxmlformats.org/officeDocument/2006/relationships/vmlDrawing" Target="../drawings/vmlDrawing2.vml"/><Relationship Id="rId6" Type="http://schemas.openxmlformats.org/officeDocument/2006/relationships/image" Target="../media/image19.wmf"/><Relationship Id="rId11" Type="http://schemas.openxmlformats.org/officeDocument/2006/relationships/oleObject" Target="../embeddings/oleObject13.bin"/><Relationship Id="rId5" Type="http://schemas.openxmlformats.org/officeDocument/2006/relationships/oleObject" Target="../embeddings/oleObject10.bin"/><Relationship Id="rId15" Type="http://schemas.openxmlformats.org/officeDocument/2006/relationships/oleObject" Target="../embeddings/oleObject15.bin"/><Relationship Id="rId10" Type="http://schemas.openxmlformats.org/officeDocument/2006/relationships/image" Target="../media/image21.wmf"/><Relationship Id="rId4" Type="http://schemas.openxmlformats.org/officeDocument/2006/relationships/image" Target="../media/image26.png"/><Relationship Id="rId9" Type="http://schemas.openxmlformats.org/officeDocument/2006/relationships/oleObject" Target="../embeddings/oleObject12.bin"/><Relationship Id="rId14" Type="http://schemas.openxmlformats.org/officeDocument/2006/relationships/image" Target="../media/image23.wmf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CN" altLang="en-US" dirty="0"/>
              <a:t>光的等厚干涉现象与应用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en-US" altLang="zh-CN" b="1" dirty="0"/>
          </a:p>
          <a:p>
            <a:r>
              <a:rPr lang="zh-CN" altLang="en-US" b="1" dirty="0"/>
              <a:t>物理实验教学示范中心 </a:t>
            </a:r>
          </a:p>
        </p:txBody>
      </p:sp>
    </p:spTree>
    <p:extLst>
      <p:ext uri="{BB962C8B-B14F-4D97-AF65-F5344CB8AC3E}">
        <p14:creationId xmlns:p14="http://schemas.microsoft.com/office/powerpoint/2010/main" val="1598016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六、注意事项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altLang="zh-CN" dirty="0">
                <a:solidFill>
                  <a:schemeClr val="tx1"/>
                </a:solidFill>
              </a:rPr>
              <a:t>1. </a:t>
            </a:r>
            <a:r>
              <a:rPr lang="zh-CN" altLang="en-US" dirty="0">
                <a:solidFill>
                  <a:schemeClr val="tx1"/>
                </a:solidFill>
              </a:rPr>
              <a:t>牛顿环仪固定螺丝应松紧适中，平凸透镜和平板玻璃固定完好，同时中心接触面较小，形变较小；</a:t>
            </a:r>
            <a:endParaRPr lang="en-US" altLang="zh-CN" dirty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altLang="zh-CN" dirty="0">
                <a:solidFill>
                  <a:schemeClr val="tx1"/>
                </a:solidFill>
              </a:rPr>
              <a:t>2. </a:t>
            </a:r>
            <a:r>
              <a:rPr lang="zh-CN" altLang="en-US" dirty="0">
                <a:solidFill>
                  <a:schemeClr val="tx1"/>
                </a:solidFill>
              </a:rPr>
              <a:t>读数过程读数轮只能沿单一方向转动，若出现反转，则会引入“</a:t>
            </a:r>
            <a:r>
              <a:rPr lang="zh-CN" altLang="en-US" dirty="0">
                <a:solidFill>
                  <a:srgbClr val="FF0000"/>
                </a:solidFill>
              </a:rPr>
              <a:t>空程误差</a:t>
            </a:r>
            <a:r>
              <a:rPr lang="zh-CN" altLang="en-US" dirty="0">
                <a:solidFill>
                  <a:schemeClr val="tx1"/>
                </a:solidFill>
              </a:rPr>
              <a:t>”，</a:t>
            </a:r>
            <a:r>
              <a:rPr lang="zh-CN" altLang="en-US" b="1" dirty="0">
                <a:solidFill>
                  <a:srgbClr val="FF0000"/>
                </a:solidFill>
              </a:rPr>
              <a:t>所有读数作废</a:t>
            </a:r>
            <a:r>
              <a:rPr lang="zh-CN" altLang="en-US" dirty="0">
                <a:solidFill>
                  <a:schemeClr val="tx1"/>
                </a:solidFill>
              </a:rPr>
              <a:t>，实验需要重做；</a:t>
            </a:r>
            <a:endParaRPr lang="en-US" altLang="zh-CN" dirty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altLang="zh-CN" dirty="0">
                <a:solidFill>
                  <a:schemeClr val="tx1"/>
                </a:solidFill>
              </a:rPr>
              <a:t>3. </a:t>
            </a:r>
            <a:r>
              <a:rPr lang="zh-CN" altLang="en-US" dirty="0">
                <a:solidFill>
                  <a:schemeClr val="tx1"/>
                </a:solidFill>
              </a:rPr>
              <a:t>位置读数需估读一位，注意</a:t>
            </a:r>
            <a:r>
              <a:rPr lang="zh-CN" altLang="en-US" dirty="0">
                <a:solidFill>
                  <a:srgbClr val="FF0000"/>
                </a:solidFill>
              </a:rPr>
              <a:t>读数轮与主尺读数的对应关系</a:t>
            </a:r>
            <a:r>
              <a:rPr lang="en-US" altLang="zh-CN" dirty="0">
                <a:solidFill>
                  <a:schemeClr val="tx1"/>
                </a:solidFill>
              </a:rPr>
              <a:t>.</a:t>
            </a:r>
            <a:endParaRPr lang="zh-CN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9192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一、实验简介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 dirty="0">
                <a:solidFill>
                  <a:schemeClr val="tx1"/>
                </a:solidFill>
              </a:rPr>
              <a:t>牛顿环等厚干涉首次出现在英国科学家罗伯特</a:t>
            </a:r>
            <a:r>
              <a:rPr lang="en-US" altLang="zh-CN" sz="2000" dirty="0">
                <a:solidFill>
                  <a:schemeClr val="tx1"/>
                </a:solidFill>
              </a:rPr>
              <a:t>·</a:t>
            </a:r>
            <a:r>
              <a:rPr lang="zh-CN" altLang="en-US" sz="2000" dirty="0">
                <a:solidFill>
                  <a:schemeClr val="tx1"/>
                </a:solidFill>
              </a:rPr>
              <a:t>胡克（</a:t>
            </a:r>
            <a:r>
              <a:rPr lang="en-US" altLang="zh-CN" sz="2000" dirty="0">
                <a:solidFill>
                  <a:schemeClr val="tx1"/>
                </a:solidFill>
              </a:rPr>
              <a:t>Robert Hooke, 1635-1703</a:t>
            </a:r>
            <a:r>
              <a:rPr lang="zh-CN" altLang="en-US" sz="2000" dirty="0">
                <a:solidFill>
                  <a:schemeClr val="tx1"/>
                </a:solidFill>
              </a:rPr>
              <a:t>）的专著</a:t>
            </a:r>
            <a:r>
              <a:rPr lang="en-US" altLang="zh-CN" sz="2000" dirty="0">
                <a:solidFill>
                  <a:schemeClr val="tx1"/>
                </a:solidFill>
              </a:rPr>
              <a:t>《</a:t>
            </a:r>
            <a:r>
              <a:rPr lang="zh-CN" altLang="en-US" sz="2000" dirty="0">
                <a:solidFill>
                  <a:schemeClr val="tx1"/>
                </a:solidFill>
              </a:rPr>
              <a:t>显微术</a:t>
            </a:r>
            <a:r>
              <a:rPr lang="en-US" altLang="zh-CN" sz="2000" dirty="0">
                <a:solidFill>
                  <a:schemeClr val="tx1"/>
                </a:solidFill>
              </a:rPr>
              <a:t>》</a:t>
            </a:r>
            <a:r>
              <a:rPr lang="zh-CN" altLang="en-US" sz="2000" dirty="0">
                <a:solidFill>
                  <a:schemeClr val="tx1"/>
                </a:solidFill>
              </a:rPr>
              <a:t>（</a:t>
            </a:r>
            <a:r>
              <a:rPr lang="en-US" altLang="zh-CN" sz="2000" dirty="0">
                <a:solidFill>
                  <a:schemeClr val="tx1"/>
                </a:solidFill>
              </a:rPr>
              <a:t>《</a:t>
            </a:r>
            <a:r>
              <a:rPr lang="en-US" altLang="zh-CN" sz="2000" dirty="0" err="1">
                <a:solidFill>
                  <a:schemeClr val="tx1"/>
                </a:solidFill>
              </a:rPr>
              <a:t>Micrographia</a:t>
            </a:r>
            <a:r>
              <a:rPr lang="en-US" altLang="zh-CN" sz="2000" dirty="0">
                <a:solidFill>
                  <a:schemeClr val="tx1"/>
                </a:solidFill>
              </a:rPr>
              <a:t>》</a:t>
            </a:r>
            <a:r>
              <a:rPr lang="zh-CN" altLang="en-US" sz="2000" dirty="0">
                <a:solidFill>
                  <a:schemeClr val="tx1"/>
                </a:solidFill>
              </a:rPr>
              <a:t>），而后伊萨克</a:t>
            </a:r>
            <a:r>
              <a:rPr lang="en-US" altLang="zh-CN" sz="2000" dirty="0">
                <a:solidFill>
                  <a:schemeClr val="tx1"/>
                </a:solidFill>
              </a:rPr>
              <a:t>·</a:t>
            </a:r>
            <a:r>
              <a:rPr lang="zh-CN" altLang="en-US" sz="2000" dirty="0">
                <a:solidFill>
                  <a:schemeClr val="tx1"/>
                </a:solidFill>
              </a:rPr>
              <a:t>牛顿（</a:t>
            </a:r>
            <a:r>
              <a:rPr lang="en-US" altLang="zh-CN" sz="2000" dirty="0">
                <a:solidFill>
                  <a:schemeClr val="tx1"/>
                </a:solidFill>
              </a:rPr>
              <a:t>Isaac Newton, 1643-1727</a:t>
            </a:r>
            <a:r>
              <a:rPr lang="zh-CN" altLang="en-US" sz="2000" dirty="0">
                <a:solidFill>
                  <a:schemeClr val="tx1"/>
                </a:solidFill>
              </a:rPr>
              <a:t>）对其科学原理进行了分析。</a:t>
            </a:r>
            <a:endParaRPr lang="en-US" altLang="zh-CN" sz="2000" dirty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zh-CN" altLang="en-US" sz="2000" dirty="0">
                <a:solidFill>
                  <a:schemeClr val="tx1"/>
                </a:solidFill>
              </a:rPr>
              <a:t>目前，此类干涉被应用于精密光学元件的平整度</a:t>
            </a:r>
            <a:r>
              <a:rPr lang="en-US" altLang="zh-CN" sz="2000" dirty="0">
                <a:solidFill>
                  <a:schemeClr val="tx1"/>
                </a:solidFill>
              </a:rPr>
              <a:t>/</a:t>
            </a:r>
            <a:r>
              <a:rPr lang="zh-CN" altLang="en-US" sz="2000" dirty="0">
                <a:solidFill>
                  <a:schemeClr val="tx1"/>
                </a:solidFill>
              </a:rPr>
              <a:t>弯曲度检测。</a:t>
            </a:r>
            <a:endParaRPr lang="en-US" altLang="zh-CN" sz="2000" dirty="0">
              <a:solidFill>
                <a:schemeClr val="tx1"/>
              </a:solidFill>
            </a:endParaRPr>
          </a:p>
        </p:txBody>
      </p:sp>
      <p:pic>
        <p:nvPicPr>
          <p:cNvPr id="1026" name="Picture 2" descr="https://upload.wikimedia.org/wikipedia/commons/thumb/0/08/Micrographia_title_page.gif/200px-Micrographia_title_page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90273" y="2059847"/>
            <a:ext cx="1539527" cy="24324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13 Portrait of Robert Hooke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05655" y="2059847"/>
            <a:ext cx="1116980" cy="133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Portrait of man in black with shoulder-length, wavy brown hair, a large sharp nose, and a distracted gaze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26595" y="2059847"/>
            <a:ext cx="967127" cy="133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6911529" y="3390509"/>
            <a:ext cx="12141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400" dirty="0"/>
              <a:t>罗伯特</a:t>
            </a:r>
            <a:r>
              <a:rPr lang="en-US" altLang="zh-CN" sz="1400" dirty="0"/>
              <a:t>·</a:t>
            </a:r>
            <a:r>
              <a:rPr lang="zh-CN" altLang="en-US" sz="1400" dirty="0"/>
              <a:t>胡克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0043779" y="3393363"/>
            <a:ext cx="11202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400" dirty="0"/>
              <a:t>伊萨克</a:t>
            </a:r>
            <a:r>
              <a:rPr lang="en-US" altLang="zh-CN" sz="1400" dirty="0"/>
              <a:t>·</a:t>
            </a:r>
            <a:r>
              <a:rPr lang="zh-CN" altLang="en-US" sz="1400" dirty="0"/>
              <a:t>牛顿</a:t>
            </a:r>
          </a:p>
        </p:txBody>
      </p:sp>
      <p:pic>
        <p:nvPicPr>
          <p:cNvPr id="1032" name="Picture 8" descr="https://upload.wikimedia.org/wikipedia/commons/thumb/0/08/Newton_rings.jpg/220px-Newton_rings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56733" y="4822606"/>
            <a:ext cx="1606606" cy="10735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矩形 5"/>
          <p:cNvSpPr/>
          <p:nvPr/>
        </p:nvSpPr>
        <p:spPr>
          <a:xfrm>
            <a:off x="8835216" y="6269215"/>
            <a:ext cx="1385316" cy="30008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900" dirty="0">
                <a:solidFill>
                  <a:srgbClr val="FF0000"/>
                </a:solidFill>
              </a:rPr>
              <a:t>*</a:t>
            </a:r>
            <a:r>
              <a:rPr lang="zh-CN" altLang="en-US" sz="900" dirty="0">
                <a:solidFill>
                  <a:srgbClr val="FF0000"/>
                </a:solidFill>
              </a:rPr>
              <a:t>图片来自</a:t>
            </a:r>
            <a:r>
              <a:rPr lang="en-US" altLang="zh-CN" sz="900" dirty="0" err="1">
                <a:solidFill>
                  <a:srgbClr val="FF0000"/>
                </a:solidFill>
              </a:rPr>
              <a:t>wikipedia</a:t>
            </a:r>
            <a:r>
              <a:rPr lang="zh-CN" altLang="en-US" sz="900" dirty="0">
                <a:solidFill>
                  <a:srgbClr val="FF0000"/>
                </a:solidFill>
              </a:rPr>
              <a:t>网站</a:t>
            </a:r>
          </a:p>
        </p:txBody>
      </p:sp>
    </p:spTree>
    <p:extLst>
      <p:ext uri="{BB962C8B-B14F-4D97-AF65-F5344CB8AC3E}">
        <p14:creationId xmlns:p14="http://schemas.microsoft.com/office/powerpoint/2010/main" val="2965463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二、实验目的</a:t>
            </a:r>
          </a:p>
        </p:txBody>
      </p:sp>
      <p:sp>
        <p:nvSpPr>
          <p:cNvPr id="14" name="内容占位符 1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altLang="zh-CN" dirty="0"/>
              <a:t>1. </a:t>
            </a:r>
            <a:r>
              <a:rPr lang="zh-CN" altLang="en-US" dirty="0"/>
              <a:t>通过牛顿环干涉的观测，理解光的等厚干涉原理；</a:t>
            </a:r>
            <a:endParaRPr lang="en-US" altLang="zh-CN" dirty="0"/>
          </a:p>
          <a:p>
            <a:pPr>
              <a:buFont typeface="Wingdings" panose="05000000000000000000" pitchFamily="2" charset="2"/>
              <a:buChar char="Ø"/>
            </a:pPr>
            <a:endParaRPr lang="en-US" altLang="zh-CN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altLang="zh-CN" dirty="0"/>
              <a:t>2. </a:t>
            </a:r>
            <a:r>
              <a:rPr lang="zh-CN" altLang="en-US" dirty="0"/>
              <a:t>掌握测量显微镜的使用方法；</a:t>
            </a:r>
            <a:endParaRPr lang="en-US" altLang="zh-CN" dirty="0"/>
          </a:p>
          <a:p>
            <a:pPr>
              <a:buFont typeface="Wingdings" panose="05000000000000000000" pitchFamily="2" charset="2"/>
              <a:buChar char="Ø"/>
            </a:pPr>
            <a:endParaRPr lang="en-US" altLang="zh-CN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altLang="zh-CN" dirty="0"/>
              <a:t>3. </a:t>
            </a:r>
            <a:r>
              <a:rPr lang="zh-CN" altLang="en-US" dirty="0"/>
              <a:t>理解运用牛顿环仪测量某些物理量的方法。</a:t>
            </a:r>
          </a:p>
        </p:txBody>
      </p:sp>
    </p:spTree>
    <p:extLst>
      <p:ext uri="{BB962C8B-B14F-4D97-AF65-F5344CB8AC3E}">
        <p14:creationId xmlns:p14="http://schemas.microsoft.com/office/powerpoint/2010/main" val="3434339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三、实验仪器</a:t>
            </a:r>
          </a:p>
        </p:txBody>
      </p:sp>
      <p:sp>
        <p:nvSpPr>
          <p:cNvPr id="11" name="内容占位符 10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altLang="zh-CN" dirty="0"/>
              <a:t>1. </a:t>
            </a:r>
            <a:r>
              <a:rPr lang="zh-CN" altLang="en-US" dirty="0"/>
              <a:t>牛顿环仪；</a:t>
            </a:r>
            <a:endParaRPr lang="en-US" altLang="zh-CN" dirty="0"/>
          </a:p>
          <a:p>
            <a:pPr>
              <a:buFont typeface="Wingdings" panose="05000000000000000000" pitchFamily="2" charset="2"/>
              <a:buChar char="Ø"/>
            </a:pPr>
            <a:endParaRPr lang="en-US" altLang="zh-CN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altLang="zh-CN" dirty="0"/>
              <a:t>2. </a:t>
            </a:r>
            <a:r>
              <a:rPr lang="zh-CN" altLang="en-US" dirty="0"/>
              <a:t>测量显微镜；</a:t>
            </a:r>
            <a:endParaRPr lang="en-US" altLang="zh-CN" dirty="0"/>
          </a:p>
          <a:p>
            <a:pPr>
              <a:buFont typeface="Wingdings" panose="05000000000000000000" pitchFamily="2" charset="2"/>
              <a:buChar char="Ø"/>
            </a:pPr>
            <a:endParaRPr lang="en-US" altLang="zh-CN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altLang="zh-CN" dirty="0"/>
              <a:t>3. </a:t>
            </a:r>
            <a:r>
              <a:rPr lang="zh-CN" altLang="en-US" dirty="0"/>
              <a:t>钠光灯。</a:t>
            </a:r>
            <a:endParaRPr lang="en-US" altLang="zh-CN" dirty="0"/>
          </a:p>
        </p:txBody>
      </p:sp>
      <p:pic>
        <p:nvPicPr>
          <p:cNvPr id="5" name="Picture 4" descr="RIMG0136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882" t="18750" r="21219" b="10001"/>
          <a:stretch>
            <a:fillRect/>
          </a:stretch>
        </p:blipFill>
        <p:spPr bwMode="auto">
          <a:xfrm>
            <a:off x="5181476" y="2617888"/>
            <a:ext cx="1367778" cy="11816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6" name="Picture 2" descr="E:\物理教案\教材编辑2016\牛顿环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7587" y="2419351"/>
            <a:ext cx="2865120" cy="2441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7" name="Picture 3" descr="E:\物理教案\教材编辑2016\牛顿环玻璃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95072" y="3966886"/>
            <a:ext cx="2140585" cy="8007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5311366" y="1945243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 smtClean="0"/>
              <a:t>牛顿环仪</a:t>
            </a:r>
            <a:endParaRPr lang="zh-CN" altLang="en-US" dirty="0"/>
          </a:p>
        </p:txBody>
      </p:sp>
      <p:cxnSp>
        <p:nvCxnSpPr>
          <p:cNvPr id="8" name="直接连接符 7"/>
          <p:cNvCxnSpPr>
            <a:stCxn id="3" idx="2"/>
          </p:cNvCxnSpPr>
          <p:nvPr/>
        </p:nvCxnSpPr>
        <p:spPr>
          <a:xfrm>
            <a:off x="5865364" y="2314575"/>
            <a:ext cx="1" cy="428625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接连接符 9"/>
          <p:cNvCxnSpPr/>
          <p:nvPr/>
        </p:nvCxnSpPr>
        <p:spPr>
          <a:xfrm flipH="1">
            <a:off x="5469669" y="3343274"/>
            <a:ext cx="288195" cy="68400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接连接符 12"/>
          <p:cNvCxnSpPr/>
          <p:nvPr/>
        </p:nvCxnSpPr>
        <p:spPr>
          <a:xfrm>
            <a:off x="6115050" y="3640138"/>
            <a:ext cx="152156" cy="39600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4720084" y="4860926"/>
            <a:ext cx="8771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 smtClean="0"/>
              <a:t>平凸镜</a:t>
            </a:r>
            <a:endParaRPr lang="zh-CN" alt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5865365" y="4876246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 smtClean="0"/>
              <a:t>平板玻璃</a:t>
            </a:r>
            <a:endParaRPr lang="zh-CN" altLang="en-US" dirty="0"/>
          </a:p>
        </p:txBody>
      </p:sp>
      <p:cxnSp>
        <p:nvCxnSpPr>
          <p:cNvPr id="17" name="直接连接符 16"/>
          <p:cNvCxnSpPr>
            <a:endCxn id="18" idx="0"/>
          </p:cNvCxnSpPr>
          <p:nvPr/>
        </p:nvCxnSpPr>
        <p:spPr>
          <a:xfrm flipH="1">
            <a:off x="5158666" y="4657725"/>
            <a:ext cx="22810" cy="203201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接连接符 22"/>
          <p:cNvCxnSpPr>
            <a:endCxn id="19" idx="0"/>
          </p:cNvCxnSpPr>
          <p:nvPr/>
        </p:nvCxnSpPr>
        <p:spPr>
          <a:xfrm flipH="1">
            <a:off x="6419363" y="4632932"/>
            <a:ext cx="18479" cy="243314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7368930" y="1945243"/>
            <a:ext cx="8771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 smtClean="0"/>
              <a:t>钠光灯</a:t>
            </a:r>
            <a:endParaRPr lang="zh-CN" altLang="en-US" dirty="0"/>
          </a:p>
        </p:txBody>
      </p:sp>
      <p:cxnSp>
        <p:nvCxnSpPr>
          <p:cNvPr id="26" name="直接连接符 25"/>
          <p:cNvCxnSpPr>
            <a:stCxn id="25" idx="2"/>
          </p:cNvCxnSpPr>
          <p:nvPr/>
        </p:nvCxnSpPr>
        <p:spPr>
          <a:xfrm>
            <a:off x="7807512" y="2314575"/>
            <a:ext cx="87980" cy="214312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8652607" y="1945243"/>
            <a:ext cx="13388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 smtClean="0"/>
              <a:t>测量显微镜</a:t>
            </a:r>
            <a:endParaRPr lang="zh-CN" altLang="en-US" dirty="0"/>
          </a:p>
        </p:txBody>
      </p:sp>
      <p:cxnSp>
        <p:nvCxnSpPr>
          <p:cNvPr id="30" name="直接连接符 29"/>
          <p:cNvCxnSpPr>
            <a:stCxn id="29" idx="2"/>
          </p:cNvCxnSpPr>
          <p:nvPr/>
        </p:nvCxnSpPr>
        <p:spPr>
          <a:xfrm flipH="1">
            <a:off x="9214338" y="2314575"/>
            <a:ext cx="107683" cy="303313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41745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四、实验原理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457200">
              <a:lnSpc>
                <a:spcPct val="150000"/>
              </a:lnSpc>
              <a:buNone/>
            </a:pPr>
            <a:r>
              <a:rPr lang="zh-CN" altLang="en-US" sz="1800" dirty="0">
                <a:solidFill>
                  <a:schemeClr val="tx1"/>
                </a:solidFill>
              </a:rPr>
              <a:t>牛顿环仪由一个平凸透镜和一个平板玻璃构成，它们之间的空气层厚度 </a:t>
            </a:r>
            <a:r>
              <a:rPr lang="en-US" altLang="zh-CN" sz="1800" i="1" dirty="0">
                <a:solidFill>
                  <a:schemeClr val="tx1"/>
                </a:solidFill>
              </a:rPr>
              <a:t>d</a:t>
            </a:r>
            <a:r>
              <a:rPr lang="en-US" altLang="zh-CN" sz="1800" dirty="0">
                <a:solidFill>
                  <a:schemeClr val="tx1"/>
                </a:solidFill>
              </a:rPr>
              <a:t> </a:t>
            </a:r>
            <a:r>
              <a:rPr lang="zh-CN" altLang="en-US" sz="1800" dirty="0">
                <a:solidFill>
                  <a:schemeClr val="tx1"/>
                </a:solidFill>
              </a:rPr>
              <a:t>随 </a:t>
            </a:r>
            <a:r>
              <a:rPr lang="en-US" altLang="zh-CN" sz="1800" i="1" dirty="0">
                <a:solidFill>
                  <a:schemeClr val="tx1"/>
                </a:solidFill>
              </a:rPr>
              <a:t>r</a:t>
            </a:r>
            <a:r>
              <a:rPr lang="en-US" altLang="zh-CN" sz="1800" dirty="0">
                <a:solidFill>
                  <a:schemeClr val="tx1"/>
                </a:solidFill>
              </a:rPr>
              <a:t> </a:t>
            </a:r>
            <a:r>
              <a:rPr lang="zh-CN" altLang="en-US" sz="1800" dirty="0">
                <a:solidFill>
                  <a:schemeClr val="tx1"/>
                </a:solidFill>
              </a:rPr>
              <a:t>的增加逐渐增大。</a:t>
            </a:r>
            <a:endParaRPr lang="en-US" altLang="zh-CN" sz="1800" dirty="0">
              <a:solidFill>
                <a:schemeClr val="tx1"/>
              </a:solidFill>
            </a:endParaRPr>
          </a:p>
          <a:p>
            <a:pPr marL="0" indent="457200">
              <a:lnSpc>
                <a:spcPct val="150000"/>
              </a:lnSpc>
              <a:buNone/>
            </a:pPr>
            <a:r>
              <a:rPr lang="zh-CN" altLang="en-US" sz="1800" dirty="0">
                <a:solidFill>
                  <a:schemeClr val="tx1"/>
                </a:solidFill>
              </a:rPr>
              <a:t>平凸透镜凸面的曲率半径 </a:t>
            </a:r>
            <a:r>
              <a:rPr lang="en-US" altLang="zh-CN" sz="1800" i="1" dirty="0">
                <a:solidFill>
                  <a:schemeClr val="tx1"/>
                </a:solidFill>
              </a:rPr>
              <a:t>R</a:t>
            </a:r>
            <a:r>
              <a:rPr lang="en-US" altLang="zh-CN" sz="1800" dirty="0">
                <a:solidFill>
                  <a:schemeClr val="tx1"/>
                </a:solidFill>
              </a:rPr>
              <a:t> </a:t>
            </a:r>
            <a:r>
              <a:rPr lang="zh-CN" altLang="en-US" sz="1800" dirty="0">
                <a:solidFill>
                  <a:schemeClr val="tx1"/>
                </a:solidFill>
              </a:rPr>
              <a:t>很大，因此 </a:t>
            </a:r>
            <a:r>
              <a:rPr lang="en-US" altLang="zh-CN" sz="1800" i="1" dirty="0">
                <a:solidFill>
                  <a:schemeClr val="tx1"/>
                </a:solidFill>
              </a:rPr>
              <a:t>d</a:t>
            </a:r>
            <a:r>
              <a:rPr lang="en-US" altLang="zh-CN" sz="1800" dirty="0">
                <a:solidFill>
                  <a:schemeClr val="tx1"/>
                </a:solidFill>
              </a:rPr>
              <a:t> </a:t>
            </a:r>
            <a:r>
              <a:rPr lang="zh-CN" altLang="en-US" sz="1800" dirty="0">
                <a:solidFill>
                  <a:schemeClr val="tx1"/>
                </a:solidFill>
              </a:rPr>
              <a:t>极小，可与光波波长相比拟，它决定了干涉图样的分布（即空气层厚度的“</a:t>
            </a:r>
            <a:r>
              <a:rPr lang="zh-CN" altLang="en-US" sz="1800" dirty="0">
                <a:solidFill>
                  <a:srgbClr val="FF0000"/>
                </a:solidFill>
              </a:rPr>
              <a:t>等高线</a:t>
            </a:r>
            <a:r>
              <a:rPr lang="zh-CN" altLang="en-US" sz="1800" dirty="0">
                <a:solidFill>
                  <a:schemeClr val="tx1"/>
                </a:solidFill>
              </a:rPr>
              <a:t>”）。</a:t>
            </a:r>
            <a:endParaRPr lang="en-US" altLang="zh-CN" sz="1800" dirty="0">
              <a:solidFill>
                <a:schemeClr val="tx1"/>
              </a:solidFill>
            </a:endParaRPr>
          </a:p>
        </p:txBody>
      </p:sp>
      <p:grpSp>
        <p:nvGrpSpPr>
          <p:cNvPr id="18" name="组合 17"/>
          <p:cNvGrpSpPr/>
          <p:nvPr/>
        </p:nvGrpSpPr>
        <p:grpSpPr>
          <a:xfrm>
            <a:off x="2303264" y="1867841"/>
            <a:ext cx="2880000" cy="3414104"/>
            <a:chOff x="9020352" y="1023809"/>
            <a:chExt cx="2880000" cy="3414104"/>
          </a:xfrm>
        </p:grpSpPr>
        <p:grpSp>
          <p:nvGrpSpPr>
            <p:cNvPr id="32" name="组合 31"/>
            <p:cNvGrpSpPr/>
            <p:nvPr/>
          </p:nvGrpSpPr>
          <p:grpSpPr>
            <a:xfrm>
              <a:off x="9020352" y="1023809"/>
              <a:ext cx="2880000" cy="3414104"/>
              <a:chOff x="9032452" y="1963736"/>
              <a:chExt cx="2880000" cy="3414104"/>
            </a:xfrm>
          </p:grpSpPr>
          <p:grpSp>
            <p:nvGrpSpPr>
              <p:cNvPr id="34" name="组合 33"/>
              <p:cNvGrpSpPr/>
              <p:nvPr/>
            </p:nvGrpSpPr>
            <p:grpSpPr>
              <a:xfrm>
                <a:off x="9032452" y="1963736"/>
                <a:ext cx="2880000" cy="3414104"/>
                <a:chOff x="8460972" y="1745712"/>
                <a:chExt cx="2880000" cy="3414104"/>
              </a:xfrm>
            </p:grpSpPr>
            <p:sp>
              <p:nvSpPr>
                <p:cNvPr id="56" name="弧形 55"/>
                <p:cNvSpPr>
                  <a:spLocks noChangeAspect="1"/>
                </p:cNvSpPr>
                <p:nvPr/>
              </p:nvSpPr>
              <p:spPr>
                <a:xfrm rot="8100000">
                  <a:off x="8460972" y="1745712"/>
                  <a:ext cx="2880000" cy="2880000"/>
                </a:xfrm>
                <a:prstGeom prst="arc">
                  <a:avLst>
                    <a:gd name="adj1" fmla="val 16932046"/>
                    <a:gd name="adj2" fmla="val 20839786"/>
                  </a:avLst>
                </a:prstGeom>
                <a:solidFill>
                  <a:schemeClr val="accent1">
                    <a:lumMod val="20000"/>
                    <a:lumOff val="80000"/>
                  </a:schemeClr>
                </a:solidFill>
                <a:ln>
                  <a:solidFill>
                    <a:schemeClr val="accent1">
                      <a:lumMod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57" name="矩形 56"/>
                <p:cNvSpPr/>
                <p:nvPr/>
              </p:nvSpPr>
              <p:spPr>
                <a:xfrm>
                  <a:off x="8909734" y="3168128"/>
                  <a:ext cx="1944000" cy="1232416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58" name="矩形 57"/>
                <p:cNvSpPr/>
                <p:nvPr/>
              </p:nvSpPr>
              <p:spPr>
                <a:xfrm>
                  <a:off x="9126416" y="4623485"/>
                  <a:ext cx="1582615" cy="536331"/>
                </a:xfrm>
                <a:prstGeom prst="rect">
                  <a:avLst/>
                </a:prstGeom>
                <a:solidFill>
                  <a:schemeClr val="accent1">
                    <a:lumMod val="20000"/>
                    <a:lumOff val="80000"/>
                  </a:schemeClr>
                </a:solidFill>
                <a:ln>
                  <a:solidFill>
                    <a:schemeClr val="accent1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59" name="矩形 58"/>
                <p:cNvSpPr/>
                <p:nvPr/>
              </p:nvSpPr>
              <p:spPr>
                <a:xfrm>
                  <a:off x="9134110" y="3859058"/>
                  <a:ext cx="1548000" cy="536331"/>
                </a:xfrm>
                <a:prstGeom prst="rect">
                  <a:avLst/>
                </a:prstGeom>
                <a:solidFill>
                  <a:schemeClr val="accent1">
                    <a:lumMod val="20000"/>
                    <a:lumOff val="80000"/>
                  </a:schemeClr>
                </a:solidFill>
                <a:ln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cxnSp>
              <p:nvCxnSpPr>
                <p:cNvPr id="60" name="直接连接符 59"/>
                <p:cNvCxnSpPr>
                  <a:stCxn id="56" idx="2"/>
                </p:cNvCxnSpPr>
                <p:nvPr/>
              </p:nvCxnSpPr>
              <p:spPr>
                <a:xfrm flipV="1">
                  <a:off x="9130873" y="3864213"/>
                  <a:ext cx="3513" cy="538276"/>
                </a:xfrm>
                <a:prstGeom prst="line">
                  <a:avLst/>
                </a:prstGeom>
                <a:ln>
                  <a:solidFill>
                    <a:schemeClr val="accent1">
                      <a:lumMod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1" name="直接连接符 60"/>
                <p:cNvCxnSpPr/>
                <p:nvPr/>
              </p:nvCxnSpPr>
              <p:spPr>
                <a:xfrm flipV="1">
                  <a:off x="10672190" y="3864213"/>
                  <a:ext cx="3513" cy="538276"/>
                </a:xfrm>
                <a:prstGeom prst="line">
                  <a:avLst/>
                </a:prstGeom>
                <a:ln>
                  <a:solidFill>
                    <a:schemeClr val="accent1">
                      <a:lumMod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2" name="直接连接符 61"/>
                <p:cNvCxnSpPr/>
                <p:nvPr/>
              </p:nvCxnSpPr>
              <p:spPr>
                <a:xfrm flipH="1">
                  <a:off x="9135208" y="3864213"/>
                  <a:ext cx="1538738" cy="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43" name="直接连接符 42"/>
              <p:cNvCxnSpPr/>
              <p:nvPr/>
            </p:nvCxnSpPr>
            <p:spPr>
              <a:xfrm>
                <a:off x="11336211" y="4749847"/>
                <a:ext cx="14400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直接连接符 43"/>
              <p:cNvCxnSpPr/>
              <p:nvPr/>
            </p:nvCxnSpPr>
            <p:spPr>
              <a:xfrm>
                <a:off x="11336211" y="4849495"/>
                <a:ext cx="14400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直接箭头连接符 44"/>
              <p:cNvCxnSpPr/>
              <p:nvPr/>
            </p:nvCxnSpPr>
            <p:spPr>
              <a:xfrm>
                <a:off x="11408211" y="4397390"/>
                <a:ext cx="0" cy="352457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直接箭头连接符 45"/>
              <p:cNvCxnSpPr/>
              <p:nvPr/>
            </p:nvCxnSpPr>
            <p:spPr>
              <a:xfrm flipV="1">
                <a:off x="11408211" y="4858261"/>
                <a:ext cx="0" cy="268166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7" name="TextBox 46"/>
              <p:cNvSpPr txBox="1"/>
              <p:nvPr/>
            </p:nvSpPr>
            <p:spPr>
              <a:xfrm>
                <a:off x="11479649" y="4573618"/>
                <a:ext cx="30649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i="1" dirty="0">
                    <a:latin typeface="Times New Roman" pitchFamily="18" charset="0"/>
                    <a:cs typeface="Times New Roman" pitchFamily="18" charset="0"/>
                  </a:rPr>
                  <a:t>d</a:t>
                </a:r>
                <a:endParaRPr lang="zh-CN" altLang="en-US" i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cxnSp>
            <p:nvCxnSpPr>
              <p:cNvPr id="49" name="直接连接符 48"/>
              <p:cNvCxnSpPr/>
              <p:nvPr/>
            </p:nvCxnSpPr>
            <p:spPr>
              <a:xfrm>
                <a:off x="10498828" y="3993378"/>
                <a:ext cx="504000" cy="0"/>
              </a:xfrm>
              <a:prstGeom prst="line">
                <a:avLst/>
              </a:prstGeom>
              <a:ln>
                <a:solidFill>
                  <a:schemeClr val="tx1"/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3" name="TextBox 52"/>
              <p:cNvSpPr txBox="1"/>
              <p:nvPr/>
            </p:nvSpPr>
            <p:spPr>
              <a:xfrm>
                <a:off x="10621907" y="3676800"/>
                <a:ext cx="27443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i="1" dirty="0">
                    <a:latin typeface="Times New Roman" pitchFamily="18" charset="0"/>
                    <a:cs typeface="Times New Roman" pitchFamily="18" charset="0"/>
                  </a:rPr>
                  <a:t>r</a:t>
                </a:r>
                <a:endParaRPr lang="zh-CN" altLang="en-US" i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cxnSp>
            <p:nvCxnSpPr>
              <p:cNvPr id="55" name="直接连接符 54"/>
              <p:cNvCxnSpPr/>
              <p:nvPr/>
            </p:nvCxnSpPr>
            <p:spPr>
              <a:xfrm flipV="1">
                <a:off x="11002070" y="4743959"/>
                <a:ext cx="0" cy="108000"/>
              </a:xfrm>
              <a:prstGeom prst="line">
                <a:avLst/>
              </a:prstGeom>
              <a:ln w="19050">
                <a:solidFill>
                  <a:srgbClr val="FF0000"/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8" name="直接连接符 7"/>
            <p:cNvCxnSpPr/>
            <p:nvPr/>
          </p:nvCxnSpPr>
          <p:spPr>
            <a:xfrm>
              <a:off x="10495520" y="2978716"/>
              <a:ext cx="0" cy="149469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直接连接符 62"/>
            <p:cNvCxnSpPr/>
            <p:nvPr/>
          </p:nvCxnSpPr>
          <p:spPr>
            <a:xfrm>
              <a:off x="10990728" y="2981425"/>
              <a:ext cx="0" cy="149469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直接连接符 15"/>
            <p:cNvCxnSpPr/>
            <p:nvPr/>
          </p:nvCxnSpPr>
          <p:spPr>
            <a:xfrm flipV="1">
              <a:off x="10486728" y="3163440"/>
              <a:ext cx="0" cy="694592"/>
            </a:xfrm>
            <a:prstGeom prst="line">
              <a:avLst/>
            </a:prstGeom>
            <a:ln>
              <a:solidFill>
                <a:schemeClr val="tx1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直接连接符 63"/>
            <p:cNvCxnSpPr/>
            <p:nvPr/>
          </p:nvCxnSpPr>
          <p:spPr>
            <a:xfrm flipV="1">
              <a:off x="10990728" y="3174318"/>
              <a:ext cx="0" cy="612000"/>
            </a:xfrm>
            <a:prstGeom prst="line">
              <a:avLst/>
            </a:prstGeom>
            <a:ln>
              <a:solidFill>
                <a:schemeClr val="tx1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6146" name="Picture 2" descr="E:\物理教案\教材编辑2016\牛顿环图样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53492" y="3730018"/>
            <a:ext cx="1747520" cy="1783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8" name="TextBox 27"/>
          <p:cNvSpPr txBox="1"/>
          <p:nvPr/>
        </p:nvSpPr>
        <p:spPr>
          <a:xfrm>
            <a:off x="2784723" y="5532825"/>
            <a:ext cx="22621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 smtClean="0"/>
              <a:t>牛顿环仪结构示意图</a:t>
            </a:r>
            <a:endParaRPr lang="zh-CN" alt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6624765" y="5524033"/>
            <a:ext cx="1800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 smtClean="0"/>
              <a:t>牛顿环干涉图样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177757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四、实验原理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457200">
              <a:lnSpc>
                <a:spcPct val="150000"/>
              </a:lnSpc>
              <a:buNone/>
            </a:pPr>
            <a:r>
              <a:rPr lang="zh-CN" altLang="en-US" sz="1800" dirty="0">
                <a:solidFill>
                  <a:schemeClr val="tx1"/>
                </a:solidFill>
              </a:rPr>
              <a:t>由光的干涉原理，反射光</a:t>
            </a:r>
            <a:r>
              <a:rPr lang="en-US" altLang="zh-CN" sz="1800" dirty="0">
                <a:solidFill>
                  <a:schemeClr val="tx1"/>
                </a:solidFill>
              </a:rPr>
              <a:t>2</a:t>
            </a:r>
            <a:r>
              <a:rPr lang="zh-CN" altLang="en-US" sz="1800" dirty="0">
                <a:solidFill>
                  <a:schemeClr val="tx1"/>
                </a:solidFill>
              </a:rPr>
              <a:t>与反射光</a:t>
            </a:r>
            <a:r>
              <a:rPr lang="en-US" altLang="zh-CN" sz="1800" dirty="0">
                <a:solidFill>
                  <a:schemeClr val="tx1"/>
                </a:solidFill>
              </a:rPr>
              <a:t>3</a:t>
            </a:r>
            <a:r>
              <a:rPr lang="zh-CN" altLang="en-US" sz="1800" dirty="0">
                <a:solidFill>
                  <a:schemeClr val="tx1"/>
                </a:solidFill>
              </a:rPr>
              <a:t>符合相干条件，它们的光程差为</a:t>
            </a:r>
            <a:endParaRPr lang="en-US" altLang="zh-CN" sz="1800" dirty="0">
              <a:solidFill>
                <a:schemeClr val="tx1"/>
              </a:solidFill>
            </a:endParaRPr>
          </a:p>
          <a:p>
            <a:pPr marL="0" indent="457200">
              <a:lnSpc>
                <a:spcPct val="150000"/>
              </a:lnSpc>
              <a:buNone/>
            </a:pPr>
            <a:endParaRPr lang="en-US" altLang="zh-CN" sz="1800" dirty="0">
              <a:solidFill>
                <a:schemeClr val="tx1"/>
              </a:solidFill>
            </a:endParaRPr>
          </a:p>
          <a:p>
            <a:pPr marL="0" indent="457200">
              <a:lnSpc>
                <a:spcPct val="150000"/>
              </a:lnSpc>
              <a:buNone/>
            </a:pPr>
            <a:r>
              <a:rPr lang="zh-CN" altLang="en-US" sz="1800" dirty="0">
                <a:solidFill>
                  <a:schemeClr val="tx1"/>
                </a:solidFill>
              </a:rPr>
              <a:t>         根据光的干涉理论，暗纹条件为</a:t>
            </a:r>
            <a:endParaRPr lang="en-US" altLang="zh-CN" sz="1800" dirty="0">
              <a:solidFill>
                <a:schemeClr val="tx1"/>
              </a:solidFill>
            </a:endParaRPr>
          </a:p>
          <a:p>
            <a:pPr marL="0" indent="457200">
              <a:lnSpc>
                <a:spcPct val="150000"/>
              </a:lnSpc>
              <a:buNone/>
            </a:pPr>
            <a:endParaRPr lang="en-US" altLang="zh-CN" sz="1800" dirty="0">
              <a:solidFill>
                <a:schemeClr val="tx1"/>
              </a:solidFill>
            </a:endParaRPr>
          </a:p>
          <a:p>
            <a:pPr marL="0" indent="457200">
              <a:lnSpc>
                <a:spcPct val="150000"/>
              </a:lnSpc>
              <a:buNone/>
            </a:pPr>
            <a:r>
              <a:rPr lang="zh-CN" altLang="en-US" sz="1800" dirty="0">
                <a:solidFill>
                  <a:schemeClr val="tx1"/>
                </a:solidFill>
              </a:rPr>
              <a:t>根据几何关系</a:t>
            </a:r>
            <a:endParaRPr lang="en-US" altLang="zh-CN" sz="1800" dirty="0">
              <a:solidFill>
                <a:schemeClr val="tx1"/>
              </a:solidFill>
            </a:endParaRPr>
          </a:p>
          <a:p>
            <a:pPr marL="0" indent="457200">
              <a:lnSpc>
                <a:spcPct val="150000"/>
              </a:lnSpc>
              <a:buNone/>
            </a:pPr>
            <a:r>
              <a:rPr lang="en-US" altLang="zh-CN" sz="1800" dirty="0">
                <a:solidFill>
                  <a:schemeClr val="tx1"/>
                </a:solidFill>
              </a:rPr>
              <a:t>    </a:t>
            </a:r>
            <a:endParaRPr lang="zh-CN" altLang="en-US" sz="18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zh-CN" altLang="en-US" sz="1800" dirty="0"/>
          </a:p>
        </p:txBody>
      </p:sp>
      <p:grpSp>
        <p:nvGrpSpPr>
          <p:cNvPr id="4" name="组合 3"/>
          <p:cNvGrpSpPr/>
          <p:nvPr/>
        </p:nvGrpSpPr>
        <p:grpSpPr>
          <a:xfrm>
            <a:off x="9032452" y="855944"/>
            <a:ext cx="2880000" cy="3414104"/>
            <a:chOff x="8979700" y="1745712"/>
            <a:chExt cx="2880000" cy="3414104"/>
          </a:xfrm>
        </p:grpSpPr>
        <p:grpSp>
          <p:nvGrpSpPr>
            <p:cNvPr id="5" name="组合 4"/>
            <p:cNvGrpSpPr/>
            <p:nvPr/>
          </p:nvGrpSpPr>
          <p:grpSpPr>
            <a:xfrm>
              <a:off x="8979700" y="1745712"/>
              <a:ext cx="2880000" cy="3414104"/>
              <a:chOff x="8460972" y="1745712"/>
              <a:chExt cx="2880000" cy="3414104"/>
            </a:xfrm>
          </p:grpSpPr>
          <p:sp>
            <p:nvSpPr>
              <p:cNvPr id="18" name="弧形 17"/>
              <p:cNvSpPr>
                <a:spLocks noChangeAspect="1"/>
              </p:cNvSpPr>
              <p:nvPr/>
            </p:nvSpPr>
            <p:spPr>
              <a:xfrm rot="8100000">
                <a:off x="8460972" y="1745712"/>
                <a:ext cx="2880000" cy="2880000"/>
              </a:xfrm>
              <a:prstGeom prst="arc">
                <a:avLst>
                  <a:gd name="adj1" fmla="val 16932046"/>
                  <a:gd name="adj2" fmla="val 20839786"/>
                </a:avLst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solidFill>
                  <a:schemeClr val="accent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9" name="矩形 18"/>
              <p:cNvSpPr/>
              <p:nvPr/>
            </p:nvSpPr>
            <p:spPr>
              <a:xfrm>
                <a:off x="8909734" y="3168128"/>
                <a:ext cx="1944000" cy="1232416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20" name="矩形 19"/>
              <p:cNvSpPr/>
              <p:nvPr/>
            </p:nvSpPr>
            <p:spPr>
              <a:xfrm>
                <a:off x="9126416" y="4623485"/>
                <a:ext cx="1582615" cy="536331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solidFill>
                  <a:schemeClr val="accent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21" name="矩形 20"/>
              <p:cNvSpPr/>
              <p:nvPr/>
            </p:nvSpPr>
            <p:spPr>
              <a:xfrm>
                <a:off x="9134110" y="3859058"/>
                <a:ext cx="1548000" cy="536331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cxnSp>
            <p:nvCxnSpPr>
              <p:cNvPr id="22" name="直接连接符 21"/>
              <p:cNvCxnSpPr>
                <a:stCxn id="18" idx="2"/>
              </p:cNvCxnSpPr>
              <p:nvPr/>
            </p:nvCxnSpPr>
            <p:spPr>
              <a:xfrm flipV="1">
                <a:off x="9130873" y="3864213"/>
                <a:ext cx="3513" cy="538276"/>
              </a:xfrm>
              <a:prstGeom prst="line">
                <a:avLst/>
              </a:prstGeom>
              <a:ln>
                <a:solidFill>
                  <a:schemeClr val="accent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直接连接符 22"/>
              <p:cNvCxnSpPr/>
              <p:nvPr/>
            </p:nvCxnSpPr>
            <p:spPr>
              <a:xfrm flipV="1">
                <a:off x="10672190" y="3864213"/>
                <a:ext cx="3513" cy="538276"/>
              </a:xfrm>
              <a:prstGeom prst="line">
                <a:avLst/>
              </a:prstGeom>
              <a:ln>
                <a:solidFill>
                  <a:schemeClr val="accent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直接连接符 23"/>
              <p:cNvCxnSpPr/>
              <p:nvPr/>
            </p:nvCxnSpPr>
            <p:spPr>
              <a:xfrm flipH="1">
                <a:off x="9135208" y="3864213"/>
                <a:ext cx="1538738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6" name="直接箭头连接符 5"/>
            <p:cNvCxnSpPr/>
            <p:nvPr/>
          </p:nvCxnSpPr>
          <p:spPr>
            <a:xfrm>
              <a:off x="10902462" y="2804746"/>
              <a:ext cx="0" cy="1732084"/>
            </a:xfrm>
            <a:prstGeom prst="straightConnector1">
              <a:avLst/>
            </a:prstGeom>
            <a:ln w="19050">
              <a:solidFill>
                <a:srgbClr val="7030A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直接箭头连接符 6"/>
            <p:cNvCxnSpPr/>
            <p:nvPr/>
          </p:nvCxnSpPr>
          <p:spPr>
            <a:xfrm flipV="1">
              <a:off x="10849713" y="3109408"/>
              <a:ext cx="0" cy="1440000"/>
            </a:xfrm>
            <a:prstGeom prst="straightConnector1">
              <a:avLst/>
            </a:prstGeom>
            <a:ln w="19050">
              <a:solidFill>
                <a:schemeClr val="accent6">
                  <a:lumMod val="7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直接箭头连接符 7"/>
            <p:cNvCxnSpPr/>
            <p:nvPr/>
          </p:nvCxnSpPr>
          <p:spPr>
            <a:xfrm flipV="1">
              <a:off x="10946427" y="3407577"/>
              <a:ext cx="0" cy="1224000"/>
            </a:xfrm>
            <a:prstGeom prst="straightConnector1">
              <a:avLst/>
            </a:prstGeom>
            <a:ln w="1905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直接连接符 8"/>
            <p:cNvCxnSpPr/>
            <p:nvPr/>
          </p:nvCxnSpPr>
          <p:spPr>
            <a:xfrm>
              <a:off x="10902462" y="4532237"/>
              <a:ext cx="0" cy="108000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TextBox 9"/>
            <p:cNvSpPr txBox="1"/>
            <p:nvPr/>
          </p:nvSpPr>
          <p:spPr>
            <a:xfrm>
              <a:off x="10857128" y="2704908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>
                  <a:solidFill>
                    <a:srgbClr val="7030A0"/>
                  </a:solidFill>
                </a:rPr>
                <a:t>1</a:t>
              </a:r>
              <a:endParaRPr lang="zh-CN" altLang="en-US" dirty="0">
                <a:solidFill>
                  <a:srgbClr val="7030A0"/>
                </a:solidFill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10555442" y="2983462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>
                  <a:solidFill>
                    <a:schemeClr val="accent6">
                      <a:lumMod val="75000"/>
                    </a:schemeClr>
                  </a:solidFill>
                </a:rPr>
                <a:t>2</a:t>
              </a:r>
              <a:endParaRPr lang="zh-CN" altLang="en-US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10959892" y="3222911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>
                  <a:solidFill>
                    <a:srgbClr val="FF0000"/>
                  </a:solidFill>
                </a:rPr>
                <a:t>3</a:t>
              </a:r>
              <a:endParaRPr lang="zh-CN" altLang="en-US" dirty="0">
                <a:solidFill>
                  <a:srgbClr val="FF0000"/>
                </a:solidFill>
              </a:endParaRPr>
            </a:p>
          </p:txBody>
        </p:sp>
        <p:cxnSp>
          <p:nvCxnSpPr>
            <p:cNvPr id="13" name="直接连接符 12"/>
            <p:cNvCxnSpPr/>
            <p:nvPr/>
          </p:nvCxnSpPr>
          <p:spPr>
            <a:xfrm>
              <a:off x="11283459" y="4531823"/>
              <a:ext cx="14400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直接连接符 13"/>
            <p:cNvCxnSpPr/>
            <p:nvPr/>
          </p:nvCxnSpPr>
          <p:spPr>
            <a:xfrm>
              <a:off x="11283459" y="4631471"/>
              <a:ext cx="14400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直接箭头连接符 14"/>
            <p:cNvCxnSpPr/>
            <p:nvPr/>
          </p:nvCxnSpPr>
          <p:spPr>
            <a:xfrm>
              <a:off x="11355459" y="4179366"/>
              <a:ext cx="0" cy="352457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直接箭头连接符 15"/>
            <p:cNvCxnSpPr/>
            <p:nvPr/>
          </p:nvCxnSpPr>
          <p:spPr>
            <a:xfrm flipV="1">
              <a:off x="11355459" y="4640237"/>
              <a:ext cx="0" cy="268166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TextBox 16"/>
            <p:cNvSpPr txBox="1"/>
            <p:nvPr/>
          </p:nvSpPr>
          <p:spPr>
            <a:xfrm>
              <a:off x="11426897" y="4355594"/>
              <a:ext cx="30649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i="1" dirty="0">
                  <a:latin typeface="Times New Roman" pitchFamily="18" charset="0"/>
                  <a:cs typeface="Times New Roman" pitchFamily="18" charset="0"/>
                </a:rPr>
                <a:t>d</a:t>
              </a:r>
              <a:endParaRPr lang="zh-CN" altLang="en-US" i="1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aphicFrame>
        <p:nvGraphicFramePr>
          <p:cNvPr id="25" name="对象 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60825914"/>
              </p:ext>
            </p:extLst>
          </p:nvPr>
        </p:nvGraphicFramePr>
        <p:xfrm>
          <a:off x="3555025" y="2301711"/>
          <a:ext cx="1289538" cy="6447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27" name="Equation" r:id="rId4" imgW="787320" imgH="393480" progId="Equation.DSMT4">
                  <p:embed/>
                </p:oleObj>
              </mc:Choice>
              <mc:Fallback>
                <p:oleObj name="Equation" r:id="rId4" imgW="78732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555025" y="2301711"/>
                        <a:ext cx="1289538" cy="64476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" name="对象 2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06149994"/>
              </p:ext>
            </p:extLst>
          </p:nvPr>
        </p:nvGraphicFramePr>
        <p:xfrm>
          <a:off x="2808409" y="3429156"/>
          <a:ext cx="1517650" cy="644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28" name="Equation" r:id="rId6" imgW="927000" imgH="393480" progId="Equation.DSMT4">
                  <p:embed/>
                </p:oleObj>
              </mc:Choice>
              <mc:Fallback>
                <p:oleObj name="Equation" r:id="rId6" imgW="92700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2808409" y="3429156"/>
                        <a:ext cx="1517650" cy="6445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" name="右大括号 26"/>
          <p:cNvSpPr/>
          <p:nvPr/>
        </p:nvSpPr>
        <p:spPr>
          <a:xfrm>
            <a:off x="6330421" y="2504855"/>
            <a:ext cx="180000" cy="1202603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aphicFrame>
        <p:nvGraphicFramePr>
          <p:cNvPr id="28" name="对象 2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82580335"/>
              </p:ext>
            </p:extLst>
          </p:nvPr>
        </p:nvGraphicFramePr>
        <p:xfrm>
          <a:off x="6697297" y="2788487"/>
          <a:ext cx="893763" cy="644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29" name="Equation" r:id="rId8" imgW="545760" imgH="393480" progId="Equation.DSMT4">
                  <p:embed/>
                </p:oleObj>
              </mc:Choice>
              <mc:Fallback>
                <p:oleObj name="Equation" r:id="rId8" imgW="54576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6697297" y="2788487"/>
                        <a:ext cx="893763" cy="6445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" name="对象 2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87794340"/>
              </p:ext>
            </p:extLst>
          </p:nvPr>
        </p:nvGraphicFramePr>
        <p:xfrm>
          <a:off x="4730131" y="3558354"/>
          <a:ext cx="1454150" cy="333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30" name="Equation" r:id="rId10" imgW="888840" imgH="203040" progId="Equation.DSMT4">
                  <p:embed/>
                </p:oleObj>
              </mc:Choice>
              <mc:Fallback>
                <p:oleObj name="Equation" r:id="rId10" imgW="88884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4730131" y="3558354"/>
                        <a:ext cx="1454150" cy="3333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37" name="直接连接符 36"/>
          <p:cNvCxnSpPr/>
          <p:nvPr/>
        </p:nvCxnSpPr>
        <p:spPr>
          <a:xfrm flipV="1">
            <a:off x="10477103" y="2296761"/>
            <a:ext cx="0" cy="1332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直接连接符 37"/>
          <p:cNvCxnSpPr/>
          <p:nvPr/>
        </p:nvCxnSpPr>
        <p:spPr>
          <a:xfrm>
            <a:off x="10486728" y="3624931"/>
            <a:ext cx="50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直接连接符 38"/>
          <p:cNvCxnSpPr>
            <a:cxnSpLocks noChangeAspect="1"/>
          </p:cNvCxnSpPr>
          <p:nvPr/>
        </p:nvCxnSpPr>
        <p:spPr>
          <a:xfrm flipH="1" flipV="1">
            <a:off x="10486719" y="2292601"/>
            <a:ext cx="497321" cy="1332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10721144" y="2792179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i="1" dirty="0">
                <a:latin typeface="Times New Roman" pitchFamily="18" charset="0"/>
                <a:cs typeface="Times New Roman" pitchFamily="18" charset="0"/>
              </a:rPr>
              <a:t>R</a:t>
            </a:r>
            <a:endParaRPr lang="zh-CN" altLang="en-US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9990915" y="2801193"/>
            <a:ext cx="5180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i="1" dirty="0">
                <a:latin typeface="Times New Roman" pitchFamily="18" charset="0"/>
                <a:cs typeface="Times New Roman" pitchFamily="18" charset="0"/>
              </a:rPr>
              <a:t>R-d</a:t>
            </a:r>
            <a:endParaRPr lang="zh-CN" altLang="en-US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10609807" y="3317145"/>
            <a:ext cx="2744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i="1" dirty="0">
                <a:latin typeface="Times New Roman" pitchFamily="18" charset="0"/>
                <a:cs typeface="Times New Roman" pitchFamily="18" charset="0"/>
              </a:rPr>
              <a:t>r</a:t>
            </a:r>
            <a:endParaRPr lang="zh-CN" altLang="en-US" i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3" name="对象 4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60713863"/>
              </p:ext>
            </p:extLst>
          </p:nvPr>
        </p:nvGraphicFramePr>
        <p:xfrm>
          <a:off x="1755225" y="4480086"/>
          <a:ext cx="4103688" cy="395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31" name="Equation" r:id="rId12" imgW="2501640" imgH="241200" progId="Equation.DSMT4">
                  <p:embed/>
                </p:oleObj>
              </mc:Choice>
              <mc:Fallback>
                <p:oleObj name="Equation" r:id="rId12" imgW="2501640" imgH="241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5225" y="4480086"/>
                        <a:ext cx="4103688" cy="3952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4" name="对象 4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00988216"/>
              </p:ext>
            </p:extLst>
          </p:nvPr>
        </p:nvGraphicFramePr>
        <p:xfrm>
          <a:off x="5064373" y="4961574"/>
          <a:ext cx="895438" cy="57251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32" name="Equation" r:id="rId14" imgW="672840" imgH="431640" progId="Equation.DSMT4">
                  <p:embed/>
                </p:oleObj>
              </mc:Choice>
              <mc:Fallback>
                <p:oleObj name="Equation" r:id="rId14" imgW="672840" imgH="4316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64373" y="4961574"/>
                        <a:ext cx="895438" cy="57251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45" name="矩形 44"/>
          <p:cNvSpPr/>
          <p:nvPr/>
        </p:nvSpPr>
        <p:spPr>
          <a:xfrm>
            <a:off x="5011618" y="4959879"/>
            <a:ext cx="1005707" cy="54348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aphicFrame>
        <p:nvGraphicFramePr>
          <p:cNvPr id="46" name="对象 4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54247903"/>
              </p:ext>
            </p:extLst>
          </p:nvPr>
        </p:nvGraphicFramePr>
        <p:xfrm>
          <a:off x="6330421" y="5406011"/>
          <a:ext cx="1062038" cy="395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33" name="Equation" r:id="rId16" imgW="647640" imgH="241200" progId="Equation.DSMT4">
                  <p:embed/>
                </p:oleObj>
              </mc:Choice>
              <mc:Fallback>
                <p:oleObj name="Equation" r:id="rId16" imgW="647640" imgH="241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30421" y="5406011"/>
                        <a:ext cx="1062038" cy="3952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7" name="对象 4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21428390"/>
              </p:ext>
            </p:extLst>
          </p:nvPr>
        </p:nvGraphicFramePr>
        <p:xfrm>
          <a:off x="3163561" y="5406011"/>
          <a:ext cx="1520825" cy="395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34" name="Equation" r:id="rId18" imgW="927000" imgH="241200" progId="Equation.DSMT4">
                  <p:embed/>
                </p:oleObj>
              </mc:Choice>
              <mc:Fallback>
                <p:oleObj name="Equation" r:id="rId18" imgW="927000" imgH="241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63561" y="5406011"/>
                        <a:ext cx="1520825" cy="3952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8" name="右箭头 47"/>
          <p:cNvSpPr/>
          <p:nvPr/>
        </p:nvSpPr>
        <p:spPr>
          <a:xfrm>
            <a:off x="2469567" y="5512317"/>
            <a:ext cx="589085" cy="18267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9" name="右箭头 48"/>
          <p:cNvSpPr/>
          <p:nvPr/>
        </p:nvSpPr>
        <p:spPr>
          <a:xfrm>
            <a:off x="4773170" y="5512317"/>
            <a:ext cx="1440000" cy="18267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0" name="右大括号 49"/>
          <p:cNvSpPr/>
          <p:nvPr/>
        </p:nvSpPr>
        <p:spPr>
          <a:xfrm>
            <a:off x="7712931" y="3106156"/>
            <a:ext cx="180000" cy="2533482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aphicFrame>
        <p:nvGraphicFramePr>
          <p:cNvPr id="51" name="对象 5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63399075"/>
              </p:ext>
            </p:extLst>
          </p:nvPr>
        </p:nvGraphicFramePr>
        <p:xfrm>
          <a:off x="7985865" y="3991775"/>
          <a:ext cx="1144588" cy="727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35" name="Equation" r:id="rId20" imgW="698400" imgH="444240" progId="Equation.DSMT4">
                  <p:embed/>
                </p:oleObj>
              </mc:Choice>
              <mc:Fallback>
                <p:oleObj name="Equation" r:id="rId20" imgW="698400" imgH="4442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85865" y="3991775"/>
                        <a:ext cx="1144588" cy="727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66435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四、实验原理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内容占位符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endParaRPr lang="en-US" altLang="zh-CN" dirty="0" smtClean="0"/>
              </a:p>
              <a:p>
                <a:endParaRPr lang="en-US" altLang="zh-CN" dirty="0"/>
              </a:p>
              <a:p>
                <a:pPr marL="0" indent="0">
                  <a:buNone/>
                </a:pPr>
                <a:r>
                  <a:rPr lang="zh-CN" altLang="en-US" sz="1800" dirty="0" smtClean="0">
                    <a:solidFill>
                      <a:schemeClr val="tx1"/>
                    </a:solidFill>
                  </a:rPr>
                  <a:t>但是受多种因素影响，实测值不再满足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altLang="zh-CN" sz="1800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bSupPr>
                      <m:e>
                        <m:r>
                          <a:rPr lang="en-US" altLang="zh-CN" sz="18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𝐷</m:t>
                        </m:r>
                      </m:e>
                      <m:sub>
                        <m:r>
                          <a:rPr lang="en-US" altLang="zh-CN" sz="18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𝑘</m:t>
                        </m:r>
                      </m:sub>
                      <m:sup>
                        <m:r>
                          <a:rPr lang="en-US" altLang="zh-CN" sz="18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2</m:t>
                        </m:r>
                      </m:sup>
                    </m:sSubSup>
                    <m:r>
                      <a:rPr lang="en-US" altLang="zh-CN" sz="1800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∝</m:t>
                    </m:r>
                    <m:r>
                      <a:rPr lang="en-US" altLang="zh-CN" sz="1800" b="0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𝑘</m:t>
                    </m:r>
                  </m:oMath>
                </a14:m>
                <a:r>
                  <a:rPr lang="zh-CN" altLang="en-US" sz="1800" dirty="0" smtClean="0">
                    <a:solidFill>
                      <a:schemeClr val="tx1"/>
                    </a:solidFill>
                  </a:rPr>
                  <a:t> 这一关系，</a:t>
                </a:r>
                <a:endParaRPr lang="zh-CN" altLang="en-US" sz="1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" name="内容占位符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4"/>
                <a:stretch>
                  <a:fillRect l="-522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26" name="对象 2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79310522"/>
              </p:ext>
            </p:extLst>
          </p:nvPr>
        </p:nvGraphicFramePr>
        <p:xfrm>
          <a:off x="1607438" y="2014296"/>
          <a:ext cx="1144588" cy="727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95" name="Equation" r:id="rId5" imgW="698400" imgH="444240" progId="Equation.DSMT4">
                  <p:embed/>
                </p:oleObj>
              </mc:Choice>
              <mc:Fallback>
                <p:oleObj name="Equation" r:id="rId5" imgW="698400" imgH="444240" progId="Equation.DSMT4">
                  <p:embed/>
                  <p:pic>
                    <p:nvPicPr>
                      <p:cNvPr id="0" name="对象 5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7438" y="2014296"/>
                        <a:ext cx="1144588" cy="727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39" name="组合 38"/>
          <p:cNvGrpSpPr/>
          <p:nvPr/>
        </p:nvGrpSpPr>
        <p:grpSpPr>
          <a:xfrm>
            <a:off x="4452804" y="2549770"/>
            <a:ext cx="2880000" cy="3414104"/>
            <a:chOff x="2303264" y="1867841"/>
            <a:chExt cx="2880000" cy="3414104"/>
          </a:xfrm>
        </p:grpSpPr>
        <p:grpSp>
          <p:nvGrpSpPr>
            <p:cNvPr id="4" name="组合 3"/>
            <p:cNvGrpSpPr/>
            <p:nvPr/>
          </p:nvGrpSpPr>
          <p:grpSpPr>
            <a:xfrm>
              <a:off x="2303264" y="1867841"/>
              <a:ext cx="2880000" cy="3414104"/>
              <a:chOff x="9020352" y="1023809"/>
              <a:chExt cx="2880000" cy="3414104"/>
            </a:xfrm>
          </p:grpSpPr>
          <p:grpSp>
            <p:nvGrpSpPr>
              <p:cNvPr id="5" name="组合 4"/>
              <p:cNvGrpSpPr/>
              <p:nvPr/>
            </p:nvGrpSpPr>
            <p:grpSpPr>
              <a:xfrm>
                <a:off x="9020352" y="1023809"/>
                <a:ext cx="2880000" cy="3414104"/>
                <a:chOff x="9032452" y="1963736"/>
                <a:chExt cx="2880000" cy="3414104"/>
              </a:xfrm>
            </p:grpSpPr>
            <p:grpSp>
              <p:nvGrpSpPr>
                <p:cNvPr id="10" name="组合 9"/>
                <p:cNvGrpSpPr/>
                <p:nvPr/>
              </p:nvGrpSpPr>
              <p:grpSpPr>
                <a:xfrm>
                  <a:off x="9032452" y="1963736"/>
                  <a:ext cx="2880000" cy="3414104"/>
                  <a:chOff x="8460972" y="1745712"/>
                  <a:chExt cx="2880000" cy="3414104"/>
                </a:xfrm>
              </p:grpSpPr>
              <p:sp>
                <p:nvSpPr>
                  <p:cNvPr id="19" name="弧形 18"/>
                  <p:cNvSpPr>
                    <a:spLocks noChangeAspect="1"/>
                  </p:cNvSpPr>
                  <p:nvPr/>
                </p:nvSpPr>
                <p:spPr>
                  <a:xfrm rot="8100000">
                    <a:off x="8460972" y="1745712"/>
                    <a:ext cx="2880000" cy="2880000"/>
                  </a:xfrm>
                  <a:prstGeom prst="arc">
                    <a:avLst>
                      <a:gd name="adj1" fmla="val 16932046"/>
                      <a:gd name="adj2" fmla="val 20839786"/>
                    </a:avLst>
                  </a:prstGeom>
                  <a:solidFill>
                    <a:schemeClr val="accent1">
                      <a:lumMod val="20000"/>
                      <a:lumOff val="80000"/>
                    </a:schemeClr>
                  </a:solidFill>
                  <a:ln>
                    <a:solidFill>
                      <a:schemeClr val="accent1">
                        <a:lumMod val="50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zh-CN" altLang="en-US"/>
                  </a:p>
                </p:txBody>
              </p:sp>
              <p:sp>
                <p:nvSpPr>
                  <p:cNvPr id="20" name="矩形 19"/>
                  <p:cNvSpPr/>
                  <p:nvPr/>
                </p:nvSpPr>
                <p:spPr>
                  <a:xfrm>
                    <a:off x="8909734" y="3168128"/>
                    <a:ext cx="1944000" cy="1232416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bg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zh-CN" altLang="en-US"/>
                  </a:p>
                </p:txBody>
              </p:sp>
              <p:sp>
                <p:nvSpPr>
                  <p:cNvPr id="21" name="矩形 20"/>
                  <p:cNvSpPr/>
                  <p:nvPr/>
                </p:nvSpPr>
                <p:spPr>
                  <a:xfrm>
                    <a:off x="9126416" y="4623485"/>
                    <a:ext cx="1582615" cy="536331"/>
                  </a:xfrm>
                  <a:prstGeom prst="rect">
                    <a:avLst/>
                  </a:prstGeom>
                  <a:solidFill>
                    <a:schemeClr val="accent1">
                      <a:lumMod val="20000"/>
                      <a:lumOff val="80000"/>
                    </a:schemeClr>
                  </a:solidFill>
                  <a:ln>
                    <a:solidFill>
                      <a:schemeClr val="accent1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zh-CN" altLang="en-US"/>
                  </a:p>
                </p:txBody>
              </p:sp>
              <p:sp>
                <p:nvSpPr>
                  <p:cNvPr id="22" name="矩形 21"/>
                  <p:cNvSpPr/>
                  <p:nvPr/>
                </p:nvSpPr>
                <p:spPr>
                  <a:xfrm>
                    <a:off x="9134110" y="3867850"/>
                    <a:ext cx="1548000" cy="536331"/>
                  </a:xfrm>
                  <a:prstGeom prst="rect">
                    <a:avLst/>
                  </a:prstGeom>
                  <a:solidFill>
                    <a:schemeClr val="accent1">
                      <a:lumMod val="20000"/>
                      <a:lumOff val="80000"/>
                    </a:schemeClr>
                  </a:solidFill>
                  <a:ln>
                    <a:solidFill>
                      <a:schemeClr val="accent1">
                        <a:lumMod val="20000"/>
                        <a:lumOff val="8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zh-CN" altLang="en-US"/>
                  </a:p>
                </p:txBody>
              </p:sp>
              <p:cxnSp>
                <p:nvCxnSpPr>
                  <p:cNvPr id="23" name="直接连接符 22"/>
                  <p:cNvCxnSpPr>
                    <a:stCxn id="19" idx="2"/>
                  </p:cNvCxnSpPr>
                  <p:nvPr/>
                </p:nvCxnSpPr>
                <p:spPr>
                  <a:xfrm flipV="1">
                    <a:off x="9130873" y="3864213"/>
                    <a:ext cx="3513" cy="538276"/>
                  </a:xfrm>
                  <a:prstGeom prst="line">
                    <a:avLst/>
                  </a:prstGeom>
                  <a:ln>
                    <a:solidFill>
                      <a:schemeClr val="accent1">
                        <a:lumMod val="50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4" name="直接连接符 23"/>
                  <p:cNvCxnSpPr/>
                  <p:nvPr/>
                </p:nvCxnSpPr>
                <p:spPr>
                  <a:xfrm flipV="1">
                    <a:off x="10672190" y="3864213"/>
                    <a:ext cx="3513" cy="538276"/>
                  </a:xfrm>
                  <a:prstGeom prst="line">
                    <a:avLst/>
                  </a:prstGeom>
                  <a:ln>
                    <a:solidFill>
                      <a:schemeClr val="accent1">
                        <a:lumMod val="50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5" name="直接连接符 24"/>
                  <p:cNvCxnSpPr/>
                  <p:nvPr/>
                </p:nvCxnSpPr>
                <p:spPr>
                  <a:xfrm flipH="1">
                    <a:off x="9135208" y="3864213"/>
                    <a:ext cx="1538738" cy="0"/>
                  </a:xfrm>
                  <a:prstGeom prst="line">
                    <a:avLst/>
                  </a:prstGeom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11" name="直接连接符 10"/>
                <p:cNvCxnSpPr/>
                <p:nvPr/>
              </p:nvCxnSpPr>
              <p:spPr>
                <a:xfrm>
                  <a:off x="11336211" y="4749847"/>
                  <a:ext cx="144000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" name="直接连接符 11"/>
                <p:cNvCxnSpPr/>
                <p:nvPr/>
              </p:nvCxnSpPr>
              <p:spPr>
                <a:xfrm>
                  <a:off x="11336211" y="4849495"/>
                  <a:ext cx="144000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" name="直接箭头连接符 12"/>
                <p:cNvCxnSpPr/>
                <p:nvPr/>
              </p:nvCxnSpPr>
              <p:spPr>
                <a:xfrm>
                  <a:off x="11408211" y="4397390"/>
                  <a:ext cx="0" cy="352457"/>
                </a:xfrm>
                <a:prstGeom prst="straightConnector1">
                  <a:avLst/>
                </a:prstGeom>
                <a:ln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" name="直接箭头连接符 13"/>
                <p:cNvCxnSpPr/>
                <p:nvPr/>
              </p:nvCxnSpPr>
              <p:spPr>
                <a:xfrm flipV="1">
                  <a:off x="11408211" y="4858261"/>
                  <a:ext cx="0" cy="268166"/>
                </a:xfrm>
                <a:prstGeom prst="straightConnector1">
                  <a:avLst/>
                </a:prstGeom>
                <a:ln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5" name="TextBox 14"/>
                <p:cNvSpPr txBox="1"/>
                <p:nvPr/>
              </p:nvSpPr>
              <p:spPr>
                <a:xfrm>
                  <a:off x="11479649" y="4573618"/>
                  <a:ext cx="306494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altLang="zh-CN" i="1" dirty="0">
                      <a:latin typeface="Times New Roman" pitchFamily="18" charset="0"/>
                      <a:cs typeface="Times New Roman" pitchFamily="18" charset="0"/>
                    </a:rPr>
                    <a:t>d</a:t>
                  </a:r>
                  <a:endParaRPr lang="zh-CN" altLang="en-US" i="1" dirty="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cxnSp>
              <p:nvCxnSpPr>
                <p:cNvPr id="16" name="直接连接符 15"/>
                <p:cNvCxnSpPr/>
                <p:nvPr/>
              </p:nvCxnSpPr>
              <p:spPr>
                <a:xfrm>
                  <a:off x="10498828" y="3993378"/>
                  <a:ext cx="504000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  <a:headEnd type="none" w="med" len="med"/>
                  <a:tailEnd type="triangl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7" name="TextBox 16"/>
                <p:cNvSpPr txBox="1"/>
                <p:nvPr/>
              </p:nvSpPr>
              <p:spPr>
                <a:xfrm>
                  <a:off x="10621907" y="3676800"/>
                  <a:ext cx="343364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altLang="zh-CN" i="1" dirty="0" err="1">
                      <a:latin typeface="Times New Roman" pitchFamily="18" charset="0"/>
                      <a:cs typeface="Times New Roman" pitchFamily="18" charset="0"/>
                    </a:rPr>
                    <a:t>r</a:t>
                  </a:r>
                  <a:r>
                    <a:rPr lang="en-US" altLang="zh-CN" i="1" baseline="-25000" dirty="0" err="1">
                      <a:latin typeface="Times New Roman" pitchFamily="18" charset="0"/>
                      <a:cs typeface="Times New Roman" pitchFamily="18" charset="0"/>
                    </a:rPr>
                    <a:t>k</a:t>
                  </a:r>
                  <a:endParaRPr lang="zh-CN" altLang="en-US" i="1" baseline="-25000" dirty="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cxnSp>
              <p:nvCxnSpPr>
                <p:cNvPr id="18" name="直接连接符 17"/>
                <p:cNvCxnSpPr/>
                <p:nvPr/>
              </p:nvCxnSpPr>
              <p:spPr>
                <a:xfrm flipV="1">
                  <a:off x="11010862" y="4743959"/>
                  <a:ext cx="0" cy="108000"/>
                </a:xfrm>
                <a:prstGeom prst="line">
                  <a:avLst/>
                </a:prstGeom>
                <a:ln w="19050">
                  <a:solidFill>
                    <a:srgbClr val="FF0000"/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9" name="TextBox 28"/>
                <p:cNvSpPr txBox="1"/>
                <p:nvPr/>
              </p:nvSpPr>
              <p:spPr>
                <a:xfrm>
                  <a:off x="10335938" y="3403736"/>
                  <a:ext cx="420308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altLang="zh-CN" i="1" dirty="0" err="1">
                      <a:latin typeface="Times New Roman" pitchFamily="18" charset="0"/>
                      <a:cs typeface="Times New Roman" pitchFamily="18" charset="0"/>
                    </a:rPr>
                    <a:t>D</a:t>
                  </a:r>
                  <a:r>
                    <a:rPr lang="en-US" altLang="zh-CN" i="1" baseline="-25000" dirty="0" err="1">
                      <a:latin typeface="Times New Roman" pitchFamily="18" charset="0"/>
                      <a:cs typeface="Times New Roman" pitchFamily="18" charset="0"/>
                    </a:rPr>
                    <a:t>k</a:t>
                  </a:r>
                  <a:endParaRPr lang="zh-CN" altLang="en-US" i="1" baseline="-25000" dirty="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cxnSp>
              <p:nvCxnSpPr>
                <p:cNvPr id="30" name="直接连接符 29"/>
                <p:cNvCxnSpPr/>
                <p:nvPr/>
              </p:nvCxnSpPr>
              <p:spPr>
                <a:xfrm flipV="1">
                  <a:off x="9993995" y="4743959"/>
                  <a:ext cx="0" cy="108000"/>
                </a:xfrm>
                <a:prstGeom prst="line">
                  <a:avLst/>
                </a:prstGeom>
                <a:ln w="19050">
                  <a:solidFill>
                    <a:srgbClr val="FF0000"/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6" name="直接连接符 5"/>
              <p:cNvCxnSpPr/>
              <p:nvPr/>
            </p:nvCxnSpPr>
            <p:spPr>
              <a:xfrm>
                <a:off x="10495520" y="2978716"/>
                <a:ext cx="0" cy="149469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" name="直接连接符 6"/>
              <p:cNvCxnSpPr/>
              <p:nvPr/>
            </p:nvCxnSpPr>
            <p:spPr>
              <a:xfrm>
                <a:off x="10990728" y="2770416"/>
                <a:ext cx="0" cy="36000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" name="直接连接符 7"/>
              <p:cNvCxnSpPr/>
              <p:nvPr/>
            </p:nvCxnSpPr>
            <p:spPr>
              <a:xfrm flipV="1">
                <a:off x="10486728" y="3163440"/>
                <a:ext cx="0" cy="694592"/>
              </a:xfrm>
              <a:prstGeom prst="line">
                <a:avLst/>
              </a:prstGeom>
              <a:ln>
                <a:solidFill>
                  <a:schemeClr val="tx1"/>
                </a:solidFill>
                <a:prstDash val="lg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" name="直接连接符 8"/>
              <p:cNvCxnSpPr/>
              <p:nvPr/>
            </p:nvCxnSpPr>
            <p:spPr>
              <a:xfrm flipV="1">
                <a:off x="10990728" y="3174318"/>
                <a:ext cx="0" cy="612000"/>
              </a:xfrm>
              <a:prstGeom prst="line">
                <a:avLst/>
              </a:prstGeom>
              <a:ln>
                <a:solidFill>
                  <a:schemeClr val="tx1"/>
                </a:solidFill>
                <a:prstDash val="lg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直接连接符 30"/>
              <p:cNvCxnSpPr/>
              <p:nvPr/>
            </p:nvCxnSpPr>
            <p:spPr>
              <a:xfrm flipV="1">
                <a:off x="9973103" y="3154739"/>
                <a:ext cx="0" cy="612000"/>
              </a:xfrm>
              <a:prstGeom prst="line">
                <a:avLst/>
              </a:prstGeom>
              <a:ln>
                <a:solidFill>
                  <a:schemeClr val="tx1"/>
                </a:solidFill>
                <a:prstDash val="lg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27" name="直接连接符 26"/>
            <p:cNvCxnSpPr/>
            <p:nvPr/>
          </p:nvCxnSpPr>
          <p:spPr>
            <a:xfrm>
              <a:off x="3256015" y="3617072"/>
              <a:ext cx="0" cy="36000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直接连接符 27"/>
            <p:cNvCxnSpPr/>
            <p:nvPr/>
          </p:nvCxnSpPr>
          <p:spPr>
            <a:xfrm>
              <a:off x="3256015" y="3683038"/>
              <a:ext cx="1008000" cy="0"/>
            </a:xfrm>
            <a:prstGeom prst="line">
              <a:avLst/>
            </a:prstGeom>
            <a:ln>
              <a:solidFill>
                <a:schemeClr val="tx1"/>
              </a:solidFill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2" name="右箭头 31"/>
          <p:cNvSpPr/>
          <p:nvPr/>
        </p:nvSpPr>
        <p:spPr>
          <a:xfrm>
            <a:off x="2810451" y="2365134"/>
            <a:ext cx="720000" cy="1143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aphicFrame>
        <p:nvGraphicFramePr>
          <p:cNvPr id="33" name="对象 3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52296144"/>
              </p:ext>
            </p:extLst>
          </p:nvPr>
        </p:nvGraphicFramePr>
        <p:xfrm>
          <a:off x="5536872" y="2223113"/>
          <a:ext cx="1354138" cy="415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96" name="Equation" r:id="rId7" imgW="825480" imgH="253800" progId="Equation.DSMT4">
                  <p:embed/>
                </p:oleObj>
              </mc:Choice>
              <mc:Fallback>
                <p:oleObj name="Equation" r:id="rId7" imgW="825480" imgH="253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36872" y="2223113"/>
                        <a:ext cx="1354138" cy="415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4" name="右箭头 33"/>
          <p:cNvSpPr/>
          <p:nvPr/>
        </p:nvSpPr>
        <p:spPr>
          <a:xfrm>
            <a:off x="4901566" y="2373926"/>
            <a:ext cx="548215" cy="1143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aphicFrame>
        <p:nvGraphicFramePr>
          <p:cNvPr id="35" name="对象 3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23325059"/>
              </p:ext>
            </p:extLst>
          </p:nvPr>
        </p:nvGraphicFramePr>
        <p:xfrm>
          <a:off x="3145646" y="3464150"/>
          <a:ext cx="2312987" cy="395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97" name="Equation" r:id="rId9" imgW="1409400" imgH="241200" progId="Equation.DSMT4">
                  <p:embed/>
                </p:oleObj>
              </mc:Choice>
              <mc:Fallback>
                <p:oleObj name="Equation" r:id="rId9" imgW="1409400" imgH="241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45646" y="3464150"/>
                        <a:ext cx="2312987" cy="3952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" name="对象 3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25453337"/>
              </p:ext>
            </p:extLst>
          </p:nvPr>
        </p:nvGraphicFramePr>
        <p:xfrm>
          <a:off x="2908912" y="2105390"/>
          <a:ext cx="541337" cy="292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98" name="Equation" r:id="rId11" imgW="330120" imgH="177480" progId="Equation.DSMT4">
                  <p:embed/>
                </p:oleObj>
              </mc:Choice>
              <mc:Fallback>
                <p:oleObj name="Equation" r:id="rId11" imgW="330120" imgH="177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08912" y="2105390"/>
                        <a:ext cx="541337" cy="292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" name="对象 3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61002534"/>
              </p:ext>
            </p:extLst>
          </p:nvPr>
        </p:nvGraphicFramePr>
        <p:xfrm>
          <a:off x="3627438" y="2192095"/>
          <a:ext cx="1103312" cy="414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99" name="Equation" r:id="rId13" imgW="672840" imgH="253800" progId="Equation.DSMT4">
                  <p:embed/>
                </p:oleObj>
              </mc:Choice>
              <mc:Fallback>
                <p:oleObj name="Equation" r:id="rId13" imgW="672840" imgH="253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27438" y="2192095"/>
                        <a:ext cx="1103312" cy="4143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0" name="右箭头 39"/>
          <p:cNvSpPr/>
          <p:nvPr/>
        </p:nvSpPr>
        <p:spPr>
          <a:xfrm>
            <a:off x="6932387" y="2365134"/>
            <a:ext cx="548215" cy="1143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aphicFrame>
        <p:nvGraphicFramePr>
          <p:cNvPr id="41" name="对象 4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46456895"/>
              </p:ext>
            </p:extLst>
          </p:nvPr>
        </p:nvGraphicFramePr>
        <p:xfrm>
          <a:off x="7573963" y="2223602"/>
          <a:ext cx="1165225" cy="395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00" name="Equation" r:id="rId15" imgW="711000" imgH="241200" progId="Equation.DSMT4">
                  <p:embed/>
                </p:oleObj>
              </mc:Choice>
              <mc:Fallback>
                <p:oleObj name="Equation" r:id="rId15" imgW="711000" imgH="241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73963" y="2223602"/>
                        <a:ext cx="1165225" cy="3952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6" name="右箭头 45"/>
          <p:cNvSpPr/>
          <p:nvPr/>
        </p:nvSpPr>
        <p:spPr>
          <a:xfrm>
            <a:off x="1059812" y="3648816"/>
            <a:ext cx="1875104" cy="11429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7" name="TextBox 46"/>
          <p:cNvSpPr txBox="1"/>
          <p:nvPr/>
        </p:nvSpPr>
        <p:spPr>
          <a:xfrm>
            <a:off x="1553764" y="3279484"/>
            <a:ext cx="8771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b="1" dirty="0">
                <a:solidFill>
                  <a:srgbClr val="FF0000"/>
                </a:solidFill>
              </a:rPr>
              <a:t>逐差法</a:t>
            </a:r>
          </a:p>
        </p:txBody>
      </p:sp>
      <p:graphicFrame>
        <p:nvGraphicFramePr>
          <p:cNvPr id="48" name="对象 4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31837316"/>
              </p:ext>
            </p:extLst>
          </p:nvPr>
        </p:nvGraphicFramePr>
        <p:xfrm>
          <a:off x="6051305" y="3464150"/>
          <a:ext cx="1582738" cy="333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01" name="Equation" r:id="rId17" imgW="965160" imgH="203040" progId="Equation.DSMT4">
                  <p:embed/>
                </p:oleObj>
              </mc:Choice>
              <mc:Fallback>
                <p:oleObj name="Equation" r:id="rId17" imgW="96516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51305" y="3464150"/>
                        <a:ext cx="1582738" cy="333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20349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五、实验步骤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342900" indent="-342900">
              <a:lnSpc>
                <a:spcPct val="150000"/>
              </a:lnSpc>
              <a:buAutoNum type="arabicPeriod"/>
            </a:pPr>
            <a:r>
              <a:rPr lang="zh-CN" altLang="en-US" sz="2400" dirty="0">
                <a:solidFill>
                  <a:schemeClr val="tx1"/>
                </a:solidFill>
              </a:rPr>
              <a:t>检查牛顿环仪，平凸镜与平板玻璃的接触点应位于中心位置，且中心接触面较小；</a:t>
            </a:r>
            <a:endParaRPr lang="en-US" altLang="zh-CN" sz="2400" dirty="0">
              <a:solidFill>
                <a:schemeClr val="tx1"/>
              </a:solidFill>
            </a:endParaRPr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zh-CN" altLang="en-US" sz="2400" dirty="0">
                <a:solidFill>
                  <a:schemeClr val="tx1"/>
                </a:solidFill>
              </a:rPr>
              <a:t>如图放置牛顿环仪，打开钠光灯，</a:t>
            </a:r>
            <a:r>
              <a:rPr lang="zh-CN" altLang="en-US" sz="2400" b="1" dirty="0">
                <a:solidFill>
                  <a:srgbClr val="FF0000"/>
                </a:solidFill>
              </a:rPr>
              <a:t>调节物镜反光面的朝向</a:t>
            </a:r>
            <a:r>
              <a:rPr lang="zh-CN" altLang="en-US" sz="2400" dirty="0">
                <a:solidFill>
                  <a:schemeClr val="tx1"/>
                </a:solidFill>
              </a:rPr>
              <a:t>；</a:t>
            </a:r>
            <a:endParaRPr lang="en-US" altLang="zh-CN" sz="2400" dirty="0">
              <a:solidFill>
                <a:schemeClr val="tx1"/>
              </a:solidFill>
            </a:endParaRPr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zh-CN" altLang="en-US" sz="2400" dirty="0">
                <a:solidFill>
                  <a:schemeClr val="tx1"/>
                </a:solidFill>
              </a:rPr>
              <a:t>调节目镜，使“十字叉丝”清晰可见；</a:t>
            </a:r>
            <a:endParaRPr lang="en-US" altLang="zh-CN" sz="2400" dirty="0">
              <a:solidFill>
                <a:schemeClr val="tx1"/>
              </a:solidFill>
            </a:endParaRPr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zh-CN" altLang="en-US" sz="2400" dirty="0">
                <a:solidFill>
                  <a:schemeClr val="tx1"/>
                </a:solidFill>
              </a:rPr>
              <a:t>确定好测量显微镜镜头的起始位置，然后从下向上缓慢调节，直至能清晰观察到牛顿环干涉图样；</a:t>
            </a:r>
            <a:endParaRPr lang="en-US" altLang="zh-CN" sz="2400" dirty="0">
              <a:solidFill>
                <a:schemeClr val="tx1"/>
              </a:solidFill>
            </a:endParaRPr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zh-CN" altLang="en-US" sz="2400" dirty="0">
                <a:solidFill>
                  <a:schemeClr val="tx1"/>
                </a:solidFill>
              </a:rPr>
              <a:t>缓慢转动读数轮，使十字叉丝沿单方向推进至与</a:t>
            </a:r>
            <a:r>
              <a:rPr lang="en-US" altLang="zh-CN" sz="2400" dirty="0">
                <a:solidFill>
                  <a:schemeClr val="tx1"/>
                </a:solidFill>
              </a:rPr>
              <a:t>23</a:t>
            </a:r>
            <a:r>
              <a:rPr lang="zh-CN" altLang="en-US" sz="2400" dirty="0">
                <a:solidFill>
                  <a:schemeClr val="tx1"/>
                </a:solidFill>
              </a:rPr>
              <a:t>级暗环右侧位置；</a:t>
            </a:r>
            <a:endParaRPr lang="en-US" altLang="zh-CN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2372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五、实验步骤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indent="-342900">
              <a:lnSpc>
                <a:spcPct val="150000"/>
              </a:lnSpc>
              <a:buFont typeface="+mj-lt"/>
              <a:buAutoNum type="arabicPeriod" startAt="6"/>
            </a:pPr>
            <a:r>
              <a:rPr lang="zh-CN" altLang="en-US" sz="2400" dirty="0">
                <a:solidFill>
                  <a:schemeClr val="tx1"/>
                </a:solidFill>
              </a:rPr>
              <a:t>反转读数轮（</a:t>
            </a:r>
            <a:r>
              <a:rPr lang="zh-CN" altLang="en-US" sz="2400" b="1" u="sng" dirty="0">
                <a:solidFill>
                  <a:srgbClr val="7030A0"/>
                </a:solidFill>
              </a:rPr>
              <a:t>记住转动方向，之后读数轮必须沿该方向转动，否则重新从第</a:t>
            </a:r>
            <a:r>
              <a:rPr lang="en-US" altLang="zh-CN" sz="2400" b="1" u="sng" dirty="0">
                <a:solidFill>
                  <a:srgbClr val="7030A0"/>
                </a:solidFill>
              </a:rPr>
              <a:t>5</a:t>
            </a:r>
            <a:r>
              <a:rPr lang="zh-CN" altLang="en-US" sz="2400" b="1" u="sng" dirty="0">
                <a:solidFill>
                  <a:srgbClr val="7030A0"/>
                </a:solidFill>
              </a:rPr>
              <a:t>步开始</a:t>
            </a:r>
            <a:r>
              <a:rPr lang="zh-CN" altLang="en-US" sz="2400" dirty="0">
                <a:solidFill>
                  <a:schemeClr val="tx1"/>
                </a:solidFill>
              </a:rPr>
              <a:t>），使十字叉丝返回至与</a:t>
            </a:r>
            <a:r>
              <a:rPr lang="en-US" altLang="zh-CN" sz="2400" dirty="0">
                <a:solidFill>
                  <a:schemeClr val="tx1"/>
                </a:solidFill>
              </a:rPr>
              <a:t>20</a:t>
            </a:r>
            <a:r>
              <a:rPr lang="zh-CN" altLang="en-US" sz="2400" dirty="0">
                <a:solidFill>
                  <a:schemeClr val="tx1"/>
                </a:solidFill>
              </a:rPr>
              <a:t>级暗环</a:t>
            </a:r>
            <a:r>
              <a:rPr lang="zh-CN" altLang="en-US" sz="2400" b="1" dirty="0">
                <a:solidFill>
                  <a:srgbClr val="FF0000"/>
                </a:solidFill>
              </a:rPr>
              <a:t>右侧外切</a:t>
            </a:r>
            <a:r>
              <a:rPr lang="zh-CN" altLang="en-US" sz="2400" dirty="0">
                <a:solidFill>
                  <a:schemeClr val="tx1"/>
                </a:solidFill>
              </a:rPr>
              <a:t>，记录切线位置读数；</a:t>
            </a:r>
            <a:endParaRPr lang="en-US" altLang="zh-CN" sz="2400" dirty="0">
              <a:solidFill>
                <a:schemeClr val="tx1"/>
              </a:solidFill>
            </a:endParaRPr>
          </a:p>
          <a:p>
            <a:pPr marL="342900" indent="-342900">
              <a:lnSpc>
                <a:spcPct val="150000"/>
              </a:lnSpc>
              <a:buFont typeface="+mj-lt"/>
              <a:buAutoNum type="arabicPeriod" startAt="6"/>
            </a:pPr>
            <a:r>
              <a:rPr lang="zh-CN" altLang="en-US" sz="2400" dirty="0">
                <a:solidFill>
                  <a:schemeClr val="tx1"/>
                </a:solidFill>
              </a:rPr>
              <a:t>继续转动读数轮，依次记录</a:t>
            </a:r>
            <a:r>
              <a:rPr lang="en-US" altLang="zh-CN" sz="2400" dirty="0">
                <a:solidFill>
                  <a:schemeClr val="tx1"/>
                </a:solidFill>
              </a:rPr>
              <a:t>19</a:t>
            </a:r>
            <a:r>
              <a:rPr lang="zh-CN" altLang="en-US" sz="2400" dirty="0">
                <a:solidFill>
                  <a:schemeClr val="tx1"/>
                </a:solidFill>
              </a:rPr>
              <a:t>，</a:t>
            </a:r>
            <a:r>
              <a:rPr lang="en-US" altLang="zh-CN" sz="2400" dirty="0">
                <a:solidFill>
                  <a:schemeClr val="tx1"/>
                </a:solidFill>
              </a:rPr>
              <a:t>18</a:t>
            </a:r>
            <a:r>
              <a:rPr lang="zh-CN" altLang="en-US" sz="2400" dirty="0">
                <a:solidFill>
                  <a:schemeClr val="tx1"/>
                </a:solidFill>
              </a:rPr>
              <a:t>，</a:t>
            </a:r>
            <a:r>
              <a:rPr lang="en-US" altLang="zh-CN" sz="2400" dirty="0">
                <a:solidFill>
                  <a:schemeClr val="tx1"/>
                </a:solidFill>
              </a:rPr>
              <a:t>…</a:t>
            </a:r>
            <a:r>
              <a:rPr lang="zh-CN" altLang="en-US" sz="2400" dirty="0">
                <a:solidFill>
                  <a:schemeClr val="tx1"/>
                </a:solidFill>
              </a:rPr>
              <a:t>，</a:t>
            </a:r>
            <a:r>
              <a:rPr lang="en-US" altLang="zh-CN" sz="2400" dirty="0">
                <a:solidFill>
                  <a:schemeClr val="tx1"/>
                </a:solidFill>
              </a:rPr>
              <a:t>10</a:t>
            </a:r>
            <a:r>
              <a:rPr lang="zh-CN" altLang="en-US" sz="2400" dirty="0">
                <a:solidFill>
                  <a:schemeClr val="tx1"/>
                </a:solidFill>
              </a:rPr>
              <a:t>级暗环</a:t>
            </a:r>
            <a:r>
              <a:rPr lang="zh-CN" altLang="en-US" sz="2400" b="1" dirty="0">
                <a:solidFill>
                  <a:srgbClr val="FF0000"/>
                </a:solidFill>
              </a:rPr>
              <a:t>右侧外切</a:t>
            </a:r>
            <a:r>
              <a:rPr lang="zh-CN" altLang="en-US" sz="2400" dirty="0">
                <a:solidFill>
                  <a:schemeClr val="tx1"/>
                </a:solidFill>
              </a:rPr>
              <a:t>切线位置；</a:t>
            </a:r>
            <a:endParaRPr lang="en-US" altLang="zh-CN" sz="2400" dirty="0">
              <a:solidFill>
                <a:schemeClr val="tx1"/>
              </a:solidFill>
            </a:endParaRPr>
          </a:p>
          <a:p>
            <a:pPr marL="342900" indent="-342900">
              <a:lnSpc>
                <a:spcPct val="150000"/>
              </a:lnSpc>
              <a:buFont typeface="+mj-lt"/>
              <a:buAutoNum type="arabicPeriod" startAt="6"/>
            </a:pPr>
            <a:r>
              <a:rPr lang="zh-CN" altLang="en-US" sz="2400" dirty="0">
                <a:solidFill>
                  <a:schemeClr val="tx1"/>
                </a:solidFill>
              </a:rPr>
              <a:t>继续转动读数轮，使十字叉丝缓慢经过干涉圆环环心，推进至与</a:t>
            </a:r>
            <a:r>
              <a:rPr lang="en-US" altLang="zh-CN" sz="2400" dirty="0">
                <a:solidFill>
                  <a:schemeClr val="tx1"/>
                </a:solidFill>
              </a:rPr>
              <a:t>10</a:t>
            </a:r>
            <a:r>
              <a:rPr lang="zh-CN" altLang="en-US" sz="2400" dirty="0">
                <a:solidFill>
                  <a:schemeClr val="tx1"/>
                </a:solidFill>
              </a:rPr>
              <a:t>级暗环</a:t>
            </a:r>
            <a:r>
              <a:rPr lang="zh-CN" altLang="en-US" sz="2400" b="1" dirty="0">
                <a:solidFill>
                  <a:srgbClr val="FF0000"/>
                </a:solidFill>
              </a:rPr>
              <a:t>左侧内切</a:t>
            </a:r>
            <a:r>
              <a:rPr lang="zh-CN" altLang="en-US" sz="2400" dirty="0">
                <a:solidFill>
                  <a:schemeClr val="tx1"/>
                </a:solidFill>
              </a:rPr>
              <a:t>，记录切线位置；</a:t>
            </a:r>
            <a:endParaRPr lang="en-US" altLang="zh-CN" sz="2400" dirty="0">
              <a:solidFill>
                <a:schemeClr val="tx1"/>
              </a:solidFill>
            </a:endParaRPr>
          </a:p>
          <a:p>
            <a:pPr marL="342900" indent="-342900">
              <a:lnSpc>
                <a:spcPct val="150000"/>
              </a:lnSpc>
              <a:buFont typeface="+mj-lt"/>
              <a:buAutoNum type="arabicPeriod" startAt="6"/>
            </a:pPr>
            <a:r>
              <a:rPr lang="zh-CN" altLang="en-US" sz="2400" dirty="0">
                <a:solidFill>
                  <a:schemeClr val="tx1"/>
                </a:solidFill>
              </a:rPr>
              <a:t>继续转动读数轮，依次记录</a:t>
            </a:r>
            <a:r>
              <a:rPr lang="en-US" altLang="zh-CN" sz="2400" dirty="0">
                <a:solidFill>
                  <a:schemeClr val="tx1"/>
                </a:solidFill>
              </a:rPr>
              <a:t>11</a:t>
            </a:r>
            <a:r>
              <a:rPr lang="zh-CN" altLang="en-US" sz="2400" dirty="0">
                <a:solidFill>
                  <a:schemeClr val="tx1"/>
                </a:solidFill>
              </a:rPr>
              <a:t>，</a:t>
            </a:r>
            <a:r>
              <a:rPr lang="en-US" altLang="zh-CN" sz="2400" dirty="0">
                <a:solidFill>
                  <a:schemeClr val="tx1"/>
                </a:solidFill>
              </a:rPr>
              <a:t>12</a:t>
            </a:r>
            <a:r>
              <a:rPr lang="zh-CN" altLang="en-US" sz="2400" dirty="0">
                <a:solidFill>
                  <a:schemeClr val="tx1"/>
                </a:solidFill>
              </a:rPr>
              <a:t>，</a:t>
            </a:r>
            <a:r>
              <a:rPr lang="en-US" altLang="zh-CN" sz="2400" dirty="0">
                <a:solidFill>
                  <a:schemeClr val="tx1"/>
                </a:solidFill>
              </a:rPr>
              <a:t> …</a:t>
            </a:r>
            <a:r>
              <a:rPr lang="zh-CN" altLang="en-US" sz="2400" dirty="0">
                <a:solidFill>
                  <a:schemeClr val="tx1"/>
                </a:solidFill>
              </a:rPr>
              <a:t>，</a:t>
            </a:r>
            <a:r>
              <a:rPr lang="en-US" altLang="zh-CN" sz="2400" dirty="0">
                <a:solidFill>
                  <a:schemeClr val="tx1"/>
                </a:solidFill>
              </a:rPr>
              <a:t>20</a:t>
            </a:r>
            <a:r>
              <a:rPr lang="zh-CN" altLang="en-US" sz="2400" dirty="0">
                <a:solidFill>
                  <a:schemeClr val="tx1"/>
                </a:solidFill>
              </a:rPr>
              <a:t>级暗环</a:t>
            </a:r>
            <a:r>
              <a:rPr lang="zh-CN" altLang="en-US" sz="2400" b="1" dirty="0">
                <a:solidFill>
                  <a:srgbClr val="FF0000"/>
                </a:solidFill>
              </a:rPr>
              <a:t>左侧内切</a:t>
            </a:r>
            <a:r>
              <a:rPr lang="zh-CN" altLang="en-US" sz="2400" dirty="0">
                <a:solidFill>
                  <a:schemeClr val="tx1"/>
                </a:solidFill>
              </a:rPr>
              <a:t>切线位置</a:t>
            </a:r>
            <a:r>
              <a:rPr lang="en-US" altLang="zh-CN" sz="2400" dirty="0">
                <a:solidFill>
                  <a:schemeClr val="tx1"/>
                </a:solidFill>
              </a:rPr>
              <a:t>.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 startAt="6"/>
            </a:pPr>
            <a:endParaRPr lang="zh-CN" alt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4480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TM02900688[[fn=平面]]</Template>
  <TotalTime>1425</TotalTime>
  <Words>653</Words>
  <Application>Microsoft Office PowerPoint</Application>
  <PresentationFormat>自定义</PresentationFormat>
  <Paragraphs>80</Paragraphs>
  <Slides>10</Slides>
  <Notes>7</Notes>
  <HiddenSlides>0</HiddenSlides>
  <MMClips>0</MMClips>
  <ScaleCrop>false</ScaleCrop>
  <HeadingPairs>
    <vt:vector size="6" baseType="variant"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12" baseType="lpstr">
      <vt:lpstr>HDOfficeLightV0</vt:lpstr>
      <vt:lpstr>Equation</vt:lpstr>
      <vt:lpstr>光的等厚干涉现象与应用</vt:lpstr>
      <vt:lpstr>一、实验简介</vt:lpstr>
      <vt:lpstr>二、实验目的</vt:lpstr>
      <vt:lpstr>三、实验仪器</vt:lpstr>
      <vt:lpstr>四、实验原理</vt:lpstr>
      <vt:lpstr>四、实验原理</vt:lpstr>
      <vt:lpstr>四、实验原理</vt:lpstr>
      <vt:lpstr>五、实验步骤</vt:lpstr>
      <vt:lpstr>五、实验步骤</vt:lpstr>
      <vt:lpstr>六、注意事项</vt:lpstr>
    </vt:vector>
  </TitlesOfParts>
  <Company>Win10NeT.COM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XiaZaiMa.COM</dc:creator>
  <cp:lastModifiedBy>微软用户</cp:lastModifiedBy>
  <cp:revision>93</cp:revision>
  <dcterms:created xsi:type="dcterms:W3CDTF">2017-05-19T00:45:05Z</dcterms:created>
  <dcterms:modified xsi:type="dcterms:W3CDTF">2017-06-08T02:30:18Z</dcterms:modified>
</cp:coreProperties>
</file>