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59" r:id="rId4"/>
    <p:sldId id="260" r:id="rId5"/>
    <p:sldId id="261" r:id="rId6"/>
    <p:sldId id="266" r:id="rId7"/>
    <p:sldId id="262" r:id="rId8"/>
    <p:sldId id="267" r:id="rId9"/>
    <p:sldId id="268" r:id="rId10"/>
    <p:sldId id="264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-63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265EF-831B-483C-8F92-7AF378F8F218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52093-151C-471B-86DC-FC9AD5C046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059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3A225A-B432-4EB7-BD26-27E51ECAA5B1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88DCC-0D81-44F7-A7A3-D98494380B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9575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674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添加物理史、拓展应用等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399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以照片、示意图、视频为主，对教材进行改进的部分着重强调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0937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54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dirty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48037"/>
            <a:ext cx="4114800" cy="365125"/>
          </a:xfrm>
        </p:spPr>
        <p:txBody>
          <a:bodyPr vert="horz" lIns="91440" tIns="45720" rIns="91440" bIns="45720" rtlCol="0" anchor="ctr"/>
          <a:lstStyle>
            <a:lvl1pPr algn="ctr">
              <a:defRPr lang="en-US" altLang="zh-CN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右箭头 7"/>
          <p:cNvSpPr/>
          <p:nvPr userDrawn="1"/>
        </p:nvSpPr>
        <p:spPr>
          <a:xfrm>
            <a:off x="1524000" y="3534224"/>
            <a:ext cx="9144000" cy="6781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1294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右箭头 6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1030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>
            <a:lvl1pPr>
              <a:defRPr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65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algn="ctr">
              <a:defRPr lang="zh-CN" altLang="en-US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右箭头 6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31513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>
                <a:solidFill>
                  <a:srgbClr val="0070C0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r>
              <a:rPr lang="zh-CN" altLang="en-US"/>
              <a:t>西北农林科技大学    物理实验教学示范中心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7336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右箭头 7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/>
          <a:lstStyle>
            <a:lvl1pPr>
              <a:defRPr lang="zh-CN" altLang="en-US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r>
              <a:rPr lang="zh-CN" altLang="en-US" dirty="0"/>
              <a:t>西北农林科技大学    物理实验教学示范中心</a:t>
            </a:r>
          </a:p>
        </p:txBody>
      </p:sp>
    </p:spTree>
    <p:extLst>
      <p:ext uri="{BB962C8B-B14F-4D97-AF65-F5344CB8AC3E}">
        <p14:creationId xmlns:p14="http://schemas.microsoft.com/office/powerpoint/2010/main" val="66361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baseline="0" dirty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1" name="右箭头 10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2041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7" name="右箭头 6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4547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358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sz="28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sz="24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sz="20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sz="20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 baseline="0">
                <a:solidFill>
                  <a:schemeClr val="tx1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0145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dirty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 baseline="0">
                <a:solidFill>
                  <a:schemeClr val="tx1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66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4191000" y="65087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lang="zh-CN" altLang="en-US" sz="1800" kern="120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 dirty="0"/>
              <a:t>西北农林科技大学              物理实验教学示范中心</a:t>
            </a:r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217" y="0"/>
            <a:ext cx="3233783" cy="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117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70C0"/>
          </a:solidFill>
          <a:latin typeface="+mj-lt"/>
          <a:ea typeface="华文仿宋" panose="02010600040101010101" pitchFamily="2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惠斯通电桥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CN" b="1" dirty="0"/>
          </a:p>
          <a:p>
            <a:r>
              <a:rPr lang="zh-CN" altLang="en-US" b="1" dirty="0"/>
              <a:t>物理实验教学示范中心 </a:t>
            </a:r>
          </a:p>
        </p:txBody>
      </p:sp>
    </p:spTree>
    <p:extLst>
      <p:ext uri="{BB962C8B-B14F-4D97-AF65-F5344CB8AC3E}">
        <p14:creationId xmlns:p14="http://schemas.microsoft.com/office/powerpoint/2010/main" val="1598016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六、注意事项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1. </a:t>
            </a:r>
            <a:r>
              <a:rPr lang="zh-CN" altLang="en-US" dirty="0">
                <a:solidFill>
                  <a:schemeClr val="tx1"/>
                </a:solidFill>
              </a:rPr>
              <a:t>倍率</a:t>
            </a:r>
            <a:r>
              <a:rPr lang="en-US" altLang="zh-CN" dirty="0">
                <a:solidFill>
                  <a:schemeClr val="tx1"/>
                </a:solidFill>
              </a:rPr>
              <a:t>K</a:t>
            </a:r>
            <a:r>
              <a:rPr lang="zh-CN" altLang="en-US" dirty="0">
                <a:solidFill>
                  <a:schemeClr val="tx1"/>
                </a:solidFill>
              </a:rPr>
              <a:t>确定后，</a:t>
            </a:r>
            <a:r>
              <a:rPr lang="en-US" altLang="zh-CN" i="1" dirty="0">
                <a:solidFill>
                  <a:schemeClr val="tx1"/>
                </a:solidFill>
              </a:rPr>
              <a:t>R</a:t>
            </a:r>
            <a:r>
              <a:rPr lang="en-US" altLang="zh-CN" baseline="-25000" dirty="0">
                <a:solidFill>
                  <a:schemeClr val="tx1"/>
                </a:solidFill>
              </a:rPr>
              <a:t>1</a:t>
            </a:r>
            <a:r>
              <a:rPr lang="zh-CN" altLang="en-US" dirty="0">
                <a:solidFill>
                  <a:schemeClr val="tx1"/>
                </a:solidFill>
              </a:rPr>
              <a:t>和</a:t>
            </a:r>
            <a:r>
              <a:rPr lang="en-US" altLang="zh-CN" i="1" dirty="0">
                <a:solidFill>
                  <a:schemeClr val="tx1"/>
                </a:solidFill>
              </a:rPr>
              <a:t>R</a:t>
            </a:r>
            <a:r>
              <a:rPr lang="en-US" altLang="zh-CN" baseline="-25000" dirty="0">
                <a:solidFill>
                  <a:schemeClr val="tx1"/>
                </a:solidFill>
              </a:rPr>
              <a:t>2</a:t>
            </a:r>
            <a:r>
              <a:rPr lang="zh-CN" altLang="en-US" dirty="0">
                <a:solidFill>
                  <a:schemeClr val="tx1"/>
                </a:solidFill>
              </a:rPr>
              <a:t>的选取不能太小，以免电路中有较大电流通过，造成电学元件损坏。</a:t>
            </a:r>
            <a:endParaRPr lang="en-US" altLang="zh-CN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2. </a:t>
            </a:r>
            <a:r>
              <a:rPr lang="zh-CN" altLang="en-US" dirty="0">
                <a:solidFill>
                  <a:schemeClr val="tx1"/>
                </a:solidFill>
              </a:rPr>
              <a:t>为了提高电桥灵敏度，在滑线式电桥中，除选用灵敏度高的检流计外还可适当增加工作电压。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 marL="0" indent="0">
              <a:lnSpc>
                <a:spcPct val="150000"/>
              </a:lnSpc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89192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一、实验简介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dirty="0">
                <a:solidFill>
                  <a:schemeClr val="tx1"/>
                </a:solidFill>
              </a:rPr>
              <a:t>        电桥是利用桥式电路制成的一种用比较法测电阻的仪器。其具有结构简单、数据准确、测量方便等优点。在电学量和非电学量的测量中，它不仅可以测量电阻、电容、电感、频率、温度、压力等物理量，而且还可以测量生物学中的一些非电量。   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dirty="0">
                <a:solidFill>
                  <a:schemeClr val="tx1"/>
                </a:solidFill>
              </a:rPr>
              <a:t>        电桥有交流和直流电桥之分，种类很多。两大类型电桥基本原理都相同。惠斯通电桥为其中最基本的一种。</a:t>
            </a:r>
          </a:p>
          <a:p>
            <a:pPr marL="0" indent="0">
              <a:lnSpc>
                <a:spcPct val="150000"/>
              </a:lnSpc>
              <a:buNone/>
            </a:pP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463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二、实验目的</a:t>
            </a:r>
          </a:p>
        </p:txBody>
      </p:sp>
      <p:sp>
        <p:nvSpPr>
          <p:cNvPr id="14" name="内容占位符 13"/>
          <p:cNvSpPr>
            <a:spLocks noGrp="1"/>
          </p:cNvSpPr>
          <p:nvPr>
            <p:ph idx="1"/>
          </p:nvPr>
        </p:nvSpPr>
        <p:spPr>
          <a:xfrm>
            <a:off x="845127" y="2698229"/>
            <a:ext cx="10515600" cy="31779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1. </a:t>
            </a:r>
            <a:r>
              <a:rPr lang="zh-CN" altLang="en-US" dirty="0">
                <a:solidFill>
                  <a:schemeClr val="tx1"/>
                </a:solidFill>
              </a:rPr>
              <a:t>掌握惠斯通电桥测量电阻的原理和方法。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2.</a:t>
            </a:r>
            <a:r>
              <a:rPr lang="zh-CN" altLang="en-US" dirty="0">
                <a:solidFill>
                  <a:schemeClr val="tx1"/>
                </a:solidFill>
              </a:rPr>
              <a:t>了解电桥灵敏度的概念，学习用交换法减小和修正测量误差。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34339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三、实验仪器</a:t>
            </a:r>
          </a:p>
        </p:txBody>
      </p:sp>
      <p:sp>
        <p:nvSpPr>
          <p:cNvPr id="11" name="内容占位符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1. </a:t>
            </a:r>
            <a:r>
              <a:rPr lang="zh-CN" altLang="en-US" dirty="0">
                <a:solidFill>
                  <a:schemeClr val="tx1"/>
                </a:solidFill>
              </a:rPr>
              <a:t>直流电阻电桥。</a:t>
            </a:r>
            <a:endParaRPr lang="en-US" altLang="zh-CN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2. </a:t>
            </a:r>
            <a:r>
              <a:rPr lang="zh-CN" altLang="en-US" dirty="0">
                <a:solidFill>
                  <a:schemeClr val="tx1"/>
                </a:solidFill>
              </a:rPr>
              <a:t>直流稳压电源、检流计、可调电阻箱。</a:t>
            </a:r>
            <a:endParaRPr lang="en-US" altLang="zh-CN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3. </a:t>
            </a:r>
            <a:r>
              <a:rPr lang="zh-CN" altLang="en-US" dirty="0">
                <a:solidFill>
                  <a:schemeClr val="tx1"/>
                </a:solidFill>
              </a:rPr>
              <a:t>待测电阻、滑线式变阻器、单刀双掷开关、万用表、导线等。</a:t>
            </a:r>
            <a:endParaRPr lang="en-US" altLang="zh-CN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355" y="4500461"/>
            <a:ext cx="1571013" cy="883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828" y="5844967"/>
            <a:ext cx="1161073" cy="39322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465" y="5682726"/>
            <a:ext cx="1113722" cy="72976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523" y="5844967"/>
            <a:ext cx="764957" cy="4731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379" y="4400967"/>
            <a:ext cx="747346" cy="958911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553" y="4418359"/>
            <a:ext cx="1494448" cy="851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989" y="5466510"/>
            <a:ext cx="810811" cy="134009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228" y="4348305"/>
            <a:ext cx="1321144" cy="1099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745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四、实验原理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5127" y="1828800"/>
            <a:ext cx="10515600" cy="462475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1.  </a:t>
            </a:r>
            <a:r>
              <a:rPr lang="zh-CN" altLang="en-US" dirty="0">
                <a:solidFill>
                  <a:schemeClr val="tx1"/>
                </a:solidFill>
              </a:rPr>
              <a:t>电桥工作原理     </a:t>
            </a:r>
          </a:p>
          <a:p>
            <a:pPr marL="0" indent="0">
              <a:buNone/>
            </a:pPr>
            <a:r>
              <a:rPr lang="zh-CN" altLang="en-US" sz="1800" dirty="0"/>
              <a:t>     </a:t>
            </a:r>
            <a:r>
              <a:rPr lang="zh-CN" altLang="en-US" sz="1800" dirty="0">
                <a:solidFill>
                  <a:schemeClr val="tx1"/>
                </a:solidFill>
              </a:rPr>
              <a:t>惠斯通电桥工作原理如右图所示。四个电阻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CN" sz="1800" i="1" dirty="0">
                <a:solidFill>
                  <a:schemeClr val="tx1"/>
                </a:solidFill>
              </a:rPr>
              <a:t>R</a:t>
            </a:r>
            <a:r>
              <a:rPr lang="en-US" altLang="zh-CN" sz="1800" baseline="-25000" dirty="0">
                <a:solidFill>
                  <a:schemeClr val="tx1"/>
                </a:solidFill>
              </a:rPr>
              <a:t>1</a:t>
            </a:r>
            <a:r>
              <a:rPr lang="zh-CN" altLang="en-US" sz="1800" dirty="0">
                <a:solidFill>
                  <a:schemeClr val="tx1"/>
                </a:solidFill>
              </a:rPr>
              <a:t>、</a:t>
            </a:r>
            <a:r>
              <a:rPr lang="en-US" altLang="zh-CN" sz="1800" i="1" dirty="0">
                <a:solidFill>
                  <a:schemeClr val="tx1"/>
                </a:solidFill>
              </a:rPr>
              <a:t>R</a:t>
            </a:r>
            <a:r>
              <a:rPr lang="en-US" altLang="zh-CN" sz="1800" baseline="-25000" dirty="0">
                <a:solidFill>
                  <a:schemeClr val="tx1"/>
                </a:solidFill>
              </a:rPr>
              <a:t>2</a:t>
            </a:r>
            <a:r>
              <a:rPr lang="zh-CN" altLang="en-US" sz="1800" dirty="0">
                <a:solidFill>
                  <a:schemeClr val="tx1"/>
                </a:solidFill>
              </a:rPr>
              <a:t>、</a:t>
            </a:r>
            <a:r>
              <a:rPr lang="en-US" altLang="zh-CN" sz="1800" i="1" dirty="0">
                <a:solidFill>
                  <a:schemeClr val="tx1"/>
                </a:solidFill>
              </a:rPr>
              <a:t>R</a:t>
            </a:r>
            <a:r>
              <a:rPr lang="en-US" altLang="zh-CN" sz="1800" i="1" baseline="-25000" dirty="0">
                <a:solidFill>
                  <a:schemeClr val="tx1"/>
                </a:solidFill>
              </a:rPr>
              <a:t>x</a:t>
            </a:r>
            <a:r>
              <a:rPr lang="zh-CN" altLang="en-US" sz="1800" dirty="0">
                <a:solidFill>
                  <a:schemeClr val="tx1"/>
                </a:solidFill>
              </a:rPr>
              <a:t>、</a:t>
            </a:r>
            <a:r>
              <a:rPr lang="en-US" altLang="zh-CN" sz="1800" i="1" dirty="0">
                <a:solidFill>
                  <a:schemeClr val="tx1"/>
                </a:solidFill>
              </a:rPr>
              <a:t>R</a:t>
            </a:r>
            <a:r>
              <a:rPr lang="en-US" altLang="zh-CN" sz="1800" baseline="-25000" dirty="0">
                <a:solidFill>
                  <a:schemeClr val="tx1"/>
                </a:solidFill>
              </a:rPr>
              <a:t>0</a:t>
            </a:r>
            <a:r>
              <a:rPr lang="zh-CN" altLang="en-US" sz="1800" dirty="0">
                <a:solidFill>
                  <a:schemeClr val="tx1"/>
                </a:solidFill>
              </a:rPr>
              <a:t>称为电桥的四个臂，组成一个四边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形</a:t>
            </a:r>
            <a:r>
              <a:rPr lang="en-US" altLang="zh-CN" sz="1800" dirty="0">
                <a:solidFill>
                  <a:schemeClr val="tx1"/>
                </a:solidFill>
              </a:rPr>
              <a:t>ABCD,</a:t>
            </a:r>
            <a:r>
              <a:rPr lang="zh-CN" altLang="en-US" sz="1800" dirty="0">
                <a:solidFill>
                  <a:schemeClr val="tx1"/>
                </a:solidFill>
              </a:rPr>
              <a:t>对角</a:t>
            </a:r>
            <a:r>
              <a:rPr lang="en-US" altLang="zh-CN" sz="1800" dirty="0">
                <a:solidFill>
                  <a:schemeClr val="tx1"/>
                </a:solidFill>
              </a:rPr>
              <a:t>B</a:t>
            </a:r>
            <a:r>
              <a:rPr lang="zh-CN" altLang="en-US" sz="1800" dirty="0">
                <a:solidFill>
                  <a:schemeClr val="tx1"/>
                </a:solidFill>
              </a:rPr>
              <a:t>和</a:t>
            </a:r>
            <a:r>
              <a:rPr lang="en-US" altLang="zh-CN" sz="1800" dirty="0">
                <a:solidFill>
                  <a:schemeClr val="tx1"/>
                </a:solidFill>
              </a:rPr>
              <a:t>D</a:t>
            </a:r>
            <a:r>
              <a:rPr lang="zh-CN" altLang="en-US" sz="1800" dirty="0">
                <a:solidFill>
                  <a:schemeClr val="tx1"/>
                </a:solidFill>
              </a:rPr>
              <a:t>之间连接检流计</a:t>
            </a:r>
            <a:r>
              <a:rPr lang="en-US" altLang="zh-CN" sz="1800" dirty="0">
                <a:solidFill>
                  <a:schemeClr val="tx1"/>
                </a:solidFill>
              </a:rPr>
              <a:t>G</a:t>
            </a:r>
            <a:r>
              <a:rPr lang="zh-CN" altLang="en-US" sz="1800" dirty="0">
                <a:solidFill>
                  <a:schemeClr val="tx1"/>
                </a:solidFill>
              </a:rPr>
              <a:t>，构成“桥”，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一般情况</a:t>
            </a:r>
            <a:r>
              <a:rPr lang="en-US" altLang="zh-CN" sz="1800" dirty="0">
                <a:solidFill>
                  <a:schemeClr val="tx1"/>
                </a:solidFill>
              </a:rPr>
              <a:t>BD</a:t>
            </a:r>
            <a:r>
              <a:rPr lang="zh-CN" altLang="en-US" sz="1800" dirty="0">
                <a:solidFill>
                  <a:schemeClr val="tx1"/>
                </a:solidFill>
              </a:rPr>
              <a:t>两点电位不相等，接通“桥”时检流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计有电流通过，调节</a:t>
            </a:r>
            <a:r>
              <a:rPr lang="en-US" altLang="zh-CN" sz="1800" i="1" dirty="0">
                <a:solidFill>
                  <a:schemeClr val="tx1"/>
                </a:solidFill>
              </a:rPr>
              <a:t>R</a:t>
            </a:r>
            <a:r>
              <a:rPr lang="en-US" altLang="zh-CN" sz="1800" baseline="-25000" dirty="0">
                <a:solidFill>
                  <a:schemeClr val="tx1"/>
                </a:solidFill>
              </a:rPr>
              <a:t>1</a:t>
            </a:r>
            <a:r>
              <a:rPr lang="zh-CN" altLang="en-US" sz="1800" dirty="0">
                <a:solidFill>
                  <a:schemeClr val="tx1"/>
                </a:solidFill>
              </a:rPr>
              <a:t>、</a:t>
            </a:r>
            <a:r>
              <a:rPr lang="en-US" altLang="zh-CN" sz="1800" i="1" dirty="0">
                <a:solidFill>
                  <a:schemeClr val="tx1"/>
                </a:solidFill>
              </a:rPr>
              <a:t>R</a:t>
            </a:r>
            <a:r>
              <a:rPr lang="en-US" altLang="zh-CN" sz="1800" baseline="-25000" dirty="0">
                <a:solidFill>
                  <a:schemeClr val="tx1"/>
                </a:solidFill>
              </a:rPr>
              <a:t>2</a:t>
            </a:r>
            <a:r>
              <a:rPr lang="zh-CN" altLang="en-US" sz="1800" dirty="0">
                <a:solidFill>
                  <a:schemeClr val="tx1"/>
                </a:solidFill>
              </a:rPr>
              <a:t>、</a:t>
            </a:r>
            <a:r>
              <a:rPr lang="en-US" altLang="zh-CN" sz="1800" i="1" dirty="0">
                <a:solidFill>
                  <a:schemeClr val="tx1"/>
                </a:solidFill>
              </a:rPr>
              <a:t>R</a:t>
            </a:r>
            <a:r>
              <a:rPr lang="en-US" altLang="zh-CN" sz="1800" baseline="-25000" dirty="0">
                <a:solidFill>
                  <a:schemeClr val="tx1"/>
                </a:solidFill>
              </a:rPr>
              <a:t>0</a:t>
            </a:r>
            <a:r>
              <a:rPr lang="zh-CN" altLang="en-US" sz="1800" dirty="0">
                <a:solidFill>
                  <a:schemeClr val="tx1"/>
                </a:solidFill>
              </a:rPr>
              <a:t>的阻值，使</a:t>
            </a:r>
            <a:r>
              <a:rPr lang="en-US" altLang="zh-CN" sz="1800" dirty="0">
                <a:solidFill>
                  <a:schemeClr val="tx1"/>
                </a:solidFill>
              </a:rPr>
              <a:t>BD</a:t>
            </a:r>
            <a:r>
              <a:rPr lang="zh-CN" altLang="en-US" sz="1800" dirty="0">
                <a:solidFill>
                  <a:schemeClr val="tx1"/>
                </a:solidFill>
              </a:rPr>
              <a:t>两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点电位相等，此时再接通“桥”时，检流计</a:t>
            </a:r>
            <a:r>
              <a:rPr lang="en-US" altLang="zh-CN" sz="1800" dirty="0">
                <a:solidFill>
                  <a:schemeClr val="tx1"/>
                </a:solidFill>
              </a:rPr>
              <a:t>G</a:t>
            </a:r>
            <a:r>
              <a:rPr lang="zh-CN" altLang="en-US" sz="1800" dirty="0">
                <a:solidFill>
                  <a:schemeClr val="tx1"/>
                </a:solidFill>
              </a:rPr>
              <a:t>指零，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电桥达到了平衡状态，此时有</a:t>
            </a:r>
          </a:p>
          <a:p>
            <a:pPr marL="0" indent="0">
              <a:buNone/>
            </a:pPr>
            <a:r>
              <a:rPr lang="en-US" altLang="zh-CN" sz="1800" dirty="0">
                <a:solidFill>
                  <a:schemeClr val="tx1"/>
                </a:solidFill>
              </a:rPr>
              <a:t>              </a:t>
            </a:r>
            <a:r>
              <a:rPr lang="en-US" altLang="zh-CN" sz="1800" i="1" dirty="0">
                <a:solidFill>
                  <a:schemeClr val="tx1"/>
                </a:solidFill>
              </a:rPr>
              <a:t>V</a:t>
            </a:r>
            <a:r>
              <a:rPr lang="en-US" altLang="zh-CN" sz="1800" baseline="-25000" dirty="0">
                <a:solidFill>
                  <a:schemeClr val="tx1"/>
                </a:solidFill>
              </a:rPr>
              <a:t>B</a:t>
            </a:r>
            <a:r>
              <a:rPr lang="en-US" altLang="zh-CN" sz="1800" dirty="0">
                <a:solidFill>
                  <a:schemeClr val="tx1"/>
                </a:solidFill>
              </a:rPr>
              <a:t>=</a:t>
            </a:r>
            <a:r>
              <a:rPr lang="en-US" altLang="zh-CN" sz="1800" i="1" dirty="0">
                <a:solidFill>
                  <a:schemeClr val="tx1"/>
                </a:solidFill>
              </a:rPr>
              <a:t>V</a:t>
            </a:r>
            <a:r>
              <a:rPr lang="en-US" altLang="zh-CN" sz="1800" baseline="-25000" dirty="0">
                <a:solidFill>
                  <a:schemeClr val="tx1"/>
                </a:solidFill>
              </a:rPr>
              <a:t>D</a:t>
            </a:r>
            <a:r>
              <a:rPr lang="en-US" altLang="zh-CN" sz="1800" dirty="0">
                <a:solidFill>
                  <a:schemeClr val="tx1"/>
                </a:solidFill>
              </a:rPr>
              <a:t>   </a:t>
            </a:r>
            <a:r>
              <a:rPr lang="en-US" altLang="zh-CN" sz="1800" i="1" dirty="0">
                <a:solidFill>
                  <a:schemeClr val="tx1"/>
                </a:solidFill>
              </a:rPr>
              <a:t>I</a:t>
            </a:r>
            <a:r>
              <a:rPr lang="en-US" altLang="zh-CN" sz="1800" baseline="-25000" dirty="0">
                <a:solidFill>
                  <a:schemeClr val="tx1"/>
                </a:solidFill>
              </a:rPr>
              <a:t>1</a:t>
            </a:r>
            <a:r>
              <a:rPr lang="en-US" altLang="zh-CN" sz="1800" dirty="0">
                <a:solidFill>
                  <a:schemeClr val="tx1"/>
                </a:solidFill>
              </a:rPr>
              <a:t>=</a:t>
            </a:r>
            <a:r>
              <a:rPr lang="en-US" altLang="zh-CN" sz="1800" i="1" dirty="0">
                <a:solidFill>
                  <a:schemeClr val="tx1"/>
                </a:solidFill>
              </a:rPr>
              <a:t>I</a:t>
            </a:r>
            <a:r>
              <a:rPr lang="en-US" altLang="zh-CN" sz="1800" baseline="-25000" dirty="0">
                <a:solidFill>
                  <a:schemeClr val="tx1"/>
                </a:solidFill>
              </a:rPr>
              <a:t>2</a:t>
            </a:r>
            <a:r>
              <a:rPr lang="en-US" altLang="zh-CN" sz="1800" dirty="0">
                <a:solidFill>
                  <a:schemeClr val="tx1"/>
                </a:solidFill>
              </a:rPr>
              <a:t>    </a:t>
            </a:r>
            <a:r>
              <a:rPr lang="en-US" altLang="zh-CN" sz="1800" i="1" dirty="0">
                <a:solidFill>
                  <a:schemeClr val="tx1"/>
                </a:solidFill>
              </a:rPr>
              <a:t>I</a:t>
            </a:r>
            <a:r>
              <a:rPr lang="en-US" altLang="zh-CN" sz="1800" i="1" baseline="-25000" dirty="0">
                <a:solidFill>
                  <a:schemeClr val="tx1"/>
                </a:solidFill>
              </a:rPr>
              <a:t>x</a:t>
            </a:r>
            <a:r>
              <a:rPr lang="en-US" altLang="zh-CN" sz="1800" dirty="0">
                <a:solidFill>
                  <a:schemeClr val="tx1"/>
                </a:solidFill>
              </a:rPr>
              <a:t>=</a:t>
            </a:r>
            <a:r>
              <a:rPr lang="en-US" altLang="zh-CN" sz="1800" i="1" dirty="0">
                <a:solidFill>
                  <a:schemeClr val="tx1"/>
                </a:solidFill>
              </a:rPr>
              <a:t>I</a:t>
            </a:r>
            <a:r>
              <a:rPr lang="en-US" altLang="zh-CN" sz="1800" baseline="-25000" dirty="0">
                <a:solidFill>
                  <a:schemeClr val="tx1"/>
                </a:solidFill>
              </a:rPr>
              <a:t>0</a:t>
            </a:r>
          </a:p>
          <a:p>
            <a:pPr marL="0" indent="0"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由此得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zh-CN" alt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电桥法测电阻是将被测电阻和已知电阻进行比较</a:t>
            </a:r>
            <a:r>
              <a:rPr lang="en-US" altLang="zh-CN" sz="1800" dirty="0">
                <a:solidFill>
                  <a:schemeClr val="tx1"/>
                </a:solidFill>
              </a:rPr>
              <a:t>(</a:t>
            </a:r>
            <a:r>
              <a:rPr lang="zh-CN" altLang="en-US" sz="1800" dirty="0">
                <a:solidFill>
                  <a:schemeClr val="tx1"/>
                </a:solidFill>
              </a:rPr>
              <a:t>比较法</a:t>
            </a:r>
            <a:r>
              <a:rPr lang="en-US" altLang="zh-CN" sz="1800" dirty="0">
                <a:solidFill>
                  <a:schemeClr val="tx1"/>
                </a:solidFill>
              </a:rPr>
              <a:t>) </a:t>
            </a:r>
            <a:r>
              <a:rPr lang="zh-CN" altLang="en-US" sz="1800" dirty="0">
                <a:solidFill>
                  <a:schemeClr val="tx1"/>
                </a:solidFill>
              </a:rPr>
              <a:t>，因而测量精度取决于已知电阻。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CN" sz="1800" dirty="0"/>
          </a:p>
          <a:p>
            <a:pPr marL="0" indent="0">
              <a:buNone/>
            </a:pPr>
            <a:r>
              <a:rPr lang="en-US" altLang="zh-CN" sz="1800" dirty="0"/>
              <a:t>    </a:t>
            </a:r>
            <a:endParaRPr lang="zh-CN" altLang="en-US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2649"/>
          <a:stretch/>
        </p:blipFill>
        <p:spPr bwMode="auto">
          <a:xfrm>
            <a:off x="7518400" y="1828678"/>
            <a:ext cx="2841625" cy="3163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571" y="5281613"/>
            <a:ext cx="100965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7757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四、实验原理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altLang="zh-CN" dirty="0"/>
              <a:t>2. </a:t>
            </a:r>
            <a:r>
              <a:rPr lang="zh-CN" altLang="en-US" dirty="0">
                <a:solidFill>
                  <a:schemeClr val="tx1"/>
                </a:solidFill>
              </a:rPr>
              <a:t>电桥灵敏度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        在实验中，电桥平衡与否是根据“桥”上检流计有无偏转来判断的。然而检流计的灵敏度是有限的。若</a:t>
            </a:r>
            <a:r>
              <a:rPr lang="en-US" altLang="zh-CN" sz="1800" dirty="0">
                <a:solidFill>
                  <a:schemeClr val="tx1"/>
                </a:solidFill>
              </a:rPr>
              <a:t>R</a:t>
            </a:r>
            <a:r>
              <a:rPr lang="en-US" altLang="zh-CN" sz="1800" baseline="-25000" dirty="0">
                <a:solidFill>
                  <a:schemeClr val="tx1"/>
                </a:solidFill>
              </a:rPr>
              <a:t>0</a:t>
            </a:r>
            <a:r>
              <a:rPr lang="zh-CN" altLang="en-US" sz="1800" dirty="0">
                <a:solidFill>
                  <a:schemeClr val="tx1"/>
                </a:solidFill>
              </a:rPr>
              <a:t>改变 值，检流计的指针偏离平衡位置 格，则定义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lvl="0" indent="0">
              <a:lnSpc>
                <a:spcPct val="150000"/>
              </a:lnSpc>
              <a:buNone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为电桥灵敏度。电桥灵敏度反映了电桥对电阻变化的分辨能力。从上式也可看出，若一个很小的 ，能引起较大的 偏转，则</a:t>
            </a:r>
            <a:r>
              <a:rPr lang="en-US" altLang="zh-CN" sz="1800" i="1" dirty="0">
                <a:solidFill>
                  <a:schemeClr val="tx1"/>
                </a:solidFill>
              </a:rPr>
              <a:t>S</a:t>
            </a:r>
            <a:r>
              <a:rPr lang="zh-CN" altLang="en-US" sz="1800" dirty="0">
                <a:solidFill>
                  <a:schemeClr val="tx1"/>
                </a:solidFill>
              </a:rPr>
              <a:t>就大，灵敏度就高，仪器误差就小，因而测量精度就高。</a:t>
            </a:r>
          </a:p>
          <a:p>
            <a:pPr marL="0" lvl="0" indent="0">
              <a:buNone/>
            </a:pPr>
            <a:endParaRPr lang="zh-CN" altLang="en-US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300" y="3186631"/>
            <a:ext cx="1220177" cy="666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9356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五、实验步骤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1. </a:t>
            </a:r>
            <a:r>
              <a:rPr lang="zh-CN" altLang="en-US" dirty="0">
                <a:solidFill>
                  <a:schemeClr val="tx1"/>
                </a:solidFill>
              </a:rPr>
              <a:t>用万用电表测量待测电阻的大约值。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2. </a:t>
            </a:r>
            <a:r>
              <a:rPr lang="zh-CN" altLang="en-US" dirty="0">
                <a:solidFill>
                  <a:schemeClr val="tx1"/>
                </a:solidFill>
              </a:rPr>
              <a:t>按下图接好线路，经过老师检查无误后，方可进行实验。</a:t>
            </a:r>
            <a:endParaRPr lang="en-US" altLang="zh-CN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lnSpc>
                <a:spcPct val="150000"/>
              </a:lnSpc>
            </a:pPr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631" y="3381336"/>
            <a:ext cx="5176959" cy="300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2372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五、实验步骤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3. </a:t>
            </a:r>
            <a:r>
              <a:rPr lang="zh-CN" altLang="en-US" dirty="0">
                <a:solidFill>
                  <a:prstClr val="black"/>
                </a:solidFill>
              </a:rPr>
              <a:t>将保护电阻</a:t>
            </a:r>
            <a:r>
              <a:rPr lang="en-US" altLang="zh-CN" i="1" dirty="0">
                <a:solidFill>
                  <a:prstClr val="black"/>
                </a:solidFill>
              </a:rPr>
              <a:t>R</a:t>
            </a:r>
            <a:r>
              <a:rPr lang="zh-CN" altLang="en-US" dirty="0">
                <a:solidFill>
                  <a:prstClr val="black"/>
                </a:solidFill>
              </a:rPr>
              <a:t>的阻值调到最大。把滑动触头</a:t>
            </a:r>
            <a:r>
              <a:rPr lang="en-US" altLang="zh-CN" dirty="0">
                <a:solidFill>
                  <a:prstClr val="black"/>
                </a:solidFill>
              </a:rPr>
              <a:t>D</a:t>
            </a:r>
            <a:r>
              <a:rPr lang="zh-CN" altLang="en-US" dirty="0">
                <a:solidFill>
                  <a:prstClr val="black"/>
                </a:solidFill>
              </a:rPr>
              <a:t>滑到电阻丝的中点</a:t>
            </a:r>
            <a:r>
              <a:rPr lang="en-US" altLang="zh-CN" dirty="0">
                <a:solidFill>
                  <a:prstClr val="black"/>
                </a:solidFill>
              </a:rPr>
              <a:t>(D</a:t>
            </a:r>
            <a:r>
              <a:rPr lang="zh-CN" altLang="en-US" dirty="0">
                <a:solidFill>
                  <a:prstClr val="black"/>
                </a:solidFill>
              </a:rPr>
              <a:t>点在电阻丝的中间时，测量的误差最小</a:t>
            </a:r>
            <a:r>
              <a:rPr lang="en-US" altLang="zh-CN" dirty="0">
                <a:solidFill>
                  <a:prstClr val="black"/>
                </a:solidFill>
              </a:rPr>
              <a:t>)</a:t>
            </a:r>
            <a:r>
              <a:rPr lang="zh-CN" altLang="en-US" dirty="0">
                <a:solidFill>
                  <a:prstClr val="black"/>
                </a:solidFill>
              </a:rPr>
              <a:t>，选取</a:t>
            </a:r>
            <a:r>
              <a:rPr lang="en-US" altLang="zh-CN" i="1" dirty="0">
                <a:solidFill>
                  <a:prstClr val="black"/>
                </a:solidFill>
              </a:rPr>
              <a:t>R</a:t>
            </a:r>
            <a:r>
              <a:rPr lang="en-US" altLang="zh-CN" baseline="-25000" dirty="0">
                <a:solidFill>
                  <a:prstClr val="black"/>
                </a:solidFill>
              </a:rPr>
              <a:t>0</a:t>
            </a:r>
            <a:r>
              <a:rPr lang="zh-CN" altLang="en-US" dirty="0">
                <a:solidFill>
                  <a:prstClr val="black"/>
                </a:solidFill>
              </a:rPr>
              <a:t>约等于</a:t>
            </a:r>
            <a:r>
              <a:rPr lang="en-US" altLang="zh-CN" i="1" dirty="0">
                <a:solidFill>
                  <a:prstClr val="black"/>
                </a:solidFill>
              </a:rPr>
              <a:t>R</a:t>
            </a:r>
            <a:r>
              <a:rPr lang="en-US" altLang="zh-CN" i="1" baseline="-25000" dirty="0">
                <a:solidFill>
                  <a:prstClr val="black"/>
                </a:solidFill>
              </a:rPr>
              <a:t>x</a:t>
            </a:r>
            <a:r>
              <a:rPr lang="zh-CN" altLang="en-US" dirty="0">
                <a:solidFill>
                  <a:prstClr val="black"/>
                </a:solidFill>
              </a:rPr>
              <a:t>的粗测值，闭合</a:t>
            </a:r>
            <a:r>
              <a:rPr lang="en-US" altLang="zh-CN" dirty="0">
                <a:solidFill>
                  <a:prstClr val="black"/>
                </a:solidFill>
              </a:rPr>
              <a:t>K</a:t>
            </a:r>
            <a:r>
              <a:rPr lang="zh-CN" altLang="en-US" dirty="0">
                <a:solidFill>
                  <a:prstClr val="black"/>
                </a:solidFill>
              </a:rPr>
              <a:t>，按下滑动触头</a:t>
            </a:r>
            <a:r>
              <a:rPr lang="en-US" altLang="zh-CN" dirty="0">
                <a:solidFill>
                  <a:prstClr val="black"/>
                </a:solidFill>
              </a:rPr>
              <a:t>D(</a:t>
            </a:r>
            <a:r>
              <a:rPr lang="zh-CN" altLang="en-US" dirty="0">
                <a:solidFill>
                  <a:prstClr val="black"/>
                </a:solidFill>
              </a:rPr>
              <a:t>一般采取“跃接法”</a:t>
            </a:r>
            <a:r>
              <a:rPr lang="en-US" altLang="zh-CN" dirty="0">
                <a:solidFill>
                  <a:prstClr val="black"/>
                </a:solidFill>
              </a:rPr>
              <a:t>)</a:t>
            </a:r>
            <a:r>
              <a:rPr lang="zh-CN" altLang="en-US" dirty="0">
                <a:solidFill>
                  <a:prstClr val="black"/>
                </a:solidFill>
              </a:rPr>
              <a:t>，同时观察检流计的指针偏转情况。如检流计指针不指零，再调节</a:t>
            </a:r>
            <a:r>
              <a:rPr lang="en-US" altLang="zh-CN" i="1" dirty="0">
                <a:solidFill>
                  <a:prstClr val="black"/>
                </a:solidFill>
              </a:rPr>
              <a:t>R</a:t>
            </a:r>
            <a:r>
              <a:rPr lang="en-US" altLang="zh-CN" baseline="-25000" dirty="0">
                <a:solidFill>
                  <a:prstClr val="black"/>
                </a:solidFill>
              </a:rPr>
              <a:t>0</a:t>
            </a:r>
            <a:r>
              <a:rPr lang="zh-CN" altLang="en-US" dirty="0">
                <a:solidFill>
                  <a:prstClr val="black"/>
                </a:solidFill>
              </a:rPr>
              <a:t>，使检流计的指针指零。</a:t>
            </a:r>
            <a:endParaRPr lang="en-US" altLang="zh-CN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4. </a:t>
            </a:r>
            <a:r>
              <a:rPr lang="zh-CN" altLang="en-US" dirty="0">
                <a:solidFill>
                  <a:prstClr val="black"/>
                </a:solidFill>
              </a:rPr>
              <a:t>逐步把</a:t>
            </a:r>
            <a:r>
              <a:rPr lang="en-US" altLang="zh-CN" i="1" dirty="0">
                <a:solidFill>
                  <a:prstClr val="black"/>
                </a:solidFill>
              </a:rPr>
              <a:t>R</a:t>
            </a:r>
            <a:r>
              <a:rPr lang="zh-CN" altLang="en-US" dirty="0">
                <a:solidFill>
                  <a:prstClr val="black"/>
                </a:solidFill>
              </a:rPr>
              <a:t>的阻值调到最小，同时调节</a:t>
            </a:r>
            <a:r>
              <a:rPr lang="en-US" altLang="zh-CN" i="1" dirty="0">
                <a:solidFill>
                  <a:prstClr val="black"/>
                </a:solidFill>
              </a:rPr>
              <a:t>R</a:t>
            </a:r>
            <a:r>
              <a:rPr lang="en-US" altLang="zh-CN" baseline="-25000" dirty="0">
                <a:solidFill>
                  <a:prstClr val="black"/>
                </a:solidFill>
              </a:rPr>
              <a:t>0</a:t>
            </a:r>
            <a:r>
              <a:rPr lang="zh-CN" altLang="en-US" dirty="0">
                <a:solidFill>
                  <a:prstClr val="black"/>
                </a:solidFill>
              </a:rPr>
              <a:t>的值，使检流计的指针重新指零。记录此时</a:t>
            </a:r>
            <a:r>
              <a:rPr lang="en-US" altLang="zh-CN" i="1" dirty="0">
                <a:solidFill>
                  <a:prstClr val="black"/>
                </a:solidFill>
              </a:rPr>
              <a:t>R</a:t>
            </a:r>
            <a:r>
              <a:rPr lang="en-US" altLang="zh-CN" baseline="-25000" dirty="0">
                <a:solidFill>
                  <a:prstClr val="black"/>
                </a:solidFill>
              </a:rPr>
              <a:t>0</a:t>
            </a:r>
            <a:r>
              <a:rPr lang="zh-CN" altLang="en-US" dirty="0">
                <a:solidFill>
                  <a:prstClr val="black"/>
                </a:solidFill>
              </a:rPr>
              <a:t>的值。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45900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689547" y="2369773"/>
            <a:ext cx="10671179" cy="2805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5.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为了消除各接点间的接触电阻、连接电阻和电阻丝不均匀所造成的误差，须将待测电阻</a:t>
            </a:r>
            <a:r>
              <a:rPr lang="en-US" altLang="zh-CN" sz="2800" i="1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R</a:t>
            </a:r>
            <a:r>
              <a:rPr lang="en-US" altLang="zh-CN" sz="2800" i="1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x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与电阻</a:t>
            </a:r>
            <a:r>
              <a:rPr lang="en-US" altLang="zh-CN" sz="2800" i="1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R</a:t>
            </a:r>
            <a:r>
              <a:rPr lang="en-US" altLang="zh-CN" sz="28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0</a:t>
            </a:r>
            <a:r>
              <a:rPr lang="en-US" altLang="zh-CN" sz="28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 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互换，保持触点的位置不变</a:t>
            </a:r>
            <a:r>
              <a:rPr lang="en-US" altLang="zh-CN" sz="28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(</a:t>
            </a:r>
            <a:r>
              <a:rPr lang="en-US" altLang="zh-CN" sz="2800" i="1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L</a:t>
            </a:r>
            <a:r>
              <a:rPr lang="en-US" altLang="zh-CN" sz="28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1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和</a:t>
            </a:r>
            <a:r>
              <a:rPr lang="en-US" altLang="zh-CN" sz="2800" i="1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L</a:t>
            </a:r>
            <a:r>
              <a:rPr lang="en-US" altLang="zh-CN" sz="28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2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值不变</a:t>
            </a:r>
            <a:r>
              <a:rPr lang="en-US" altLang="zh-CN" sz="28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)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，重复步骤</a:t>
            </a:r>
            <a:r>
              <a:rPr lang="en-US" altLang="zh-CN" sz="28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(3)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和</a:t>
            </a:r>
            <a:r>
              <a:rPr lang="en-US" altLang="zh-CN" sz="28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(4)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，记录此时的</a:t>
            </a:r>
            <a:r>
              <a:rPr lang="en-US" altLang="zh-CN" sz="2800" i="1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R</a:t>
            </a:r>
            <a:r>
              <a:rPr lang="en-US" altLang="zh-CN" sz="28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0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的阻值为 。</a:t>
            </a:r>
            <a:endParaRPr lang="en-US" altLang="zh-CN" sz="2800" dirty="0">
              <a:solidFill>
                <a:srgbClr val="0070C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  <a:p>
            <a:pPr marL="228600" lvl="0" indent="-228600">
              <a:lnSpc>
                <a:spcPct val="15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6.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用滑线式电桥分别测出</a:t>
            </a:r>
            <a:r>
              <a:rPr lang="en-US" altLang="zh-CN" sz="2800" i="1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R</a:t>
            </a:r>
            <a:r>
              <a:rPr lang="en-US" altLang="zh-CN" sz="2800" i="1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x</a:t>
            </a:r>
            <a:r>
              <a:rPr lang="en-US" altLang="zh-CN" sz="28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1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、</a:t>
            </a:r>
            <a:r>
              <a:rPr lang="en-US" altLang="zh-CN" sz="2800" i="1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R</a:t>
            </a:r>
            <a:r>
              <a:rPr lang="en-US" altLang="zh-CN" sz="2800" i="1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x</a:t>
            </a:r>
            <a:r>
              <a:rPr lang="en-US" altLang="zh-CN" sz="28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2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、</a:t>
            </a:r>
            <a:r>
              <a:rPr lang="en-US" altLang="zh-CN" sz="2800" i="1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R</a:t>
            </a:r>
            <a:r>
              <a:rPr lang="en-US" altLang="zh-CN" sz="2800" i="1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x</a:t>
            </a:r>
            <a:r>
              <a:rPr lang="en-US" altLang="zh-CN" sz="28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3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的阻值，每次测量重复</a:t>
            </a:r>
            <a:r>
              <a:rPr lang="en-US" altLang="zh-CN" sz="28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6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华文仿宋" panose="02010600040101010101" pitchFamily="2" charset="-122"/>
              </a:rPr>
              <a:t>次。</a:t>
            </a:r>
            <a:endParaRPr lang="en-US" altLang="zh-CN" sz="2800" dirty="0">
              <a:solidFill>
                <a:srgbClr val="0070C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</p:spPr>
        <p:txBody>
          <a:bodyPr/>
          <a:lstStyle/>
          <a:p>
            <a:r>
              <a:rPr lang="zh-CN" altLang="en-US" dirty="0"/>
              <a:t>五、实验步骤</a:t>
            </a:r>
          </a:p>
        </p:txBody>
      </p:sp>
    </p:spTree>
    <p:extLst>
      <p:ext uri="{BB962C8B-B14F-4D97-AF65-F5344CB8AC3E}">
        <p14:creationId xmlns:p14="http://schemas.microsoft.com/office/powerpoint/2010/main" val="1745706401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TM02900688[[fn=平面]]</Template>
  <TotalTime>1000</TotalTime>
  <Words>752</Words>
  <Application>Microsoft Office PowerPoint</Application>
  <PresentationFormat>自定义</PresentationFormat>
  <Paragraphs>52</Paragraphs>
  <Slides>10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HDOfficeLightV0</vt:lpstr>
      <vt:lpstr>惠斯通电桥</vt:lpstr>
      <vt:lpstr>一、实验简介</vt:lpstr>
      <vt:lpstr>二、实验目的</vt:lpstr>
      <vt:lpstr>三、实验仪器</vt:lpstr>
      <vt:lpstr>四、实验原理</vt:lpstr>
      <vt:lpstr>四、实验原理</vt:lpstr>
      <vt:lpstr>五、实验步骤</vt:lpstr>
      <vt:lpstr>五、实验步骤</vt:lpstr>
      <vt:lpstr>五、实验步骤</vt:lpstr>
      <vt:lpstr>六、注意事项</vt:lpstr>
    </vt:vector>
  </TitlesOfParts>
  <Company>Win10NeT.COM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XiaZaiMa.COM</dc:creator>
  <cp:lastModifiedBy>yunpeng liu</cp:lastModifiedBy>
  <cp:revision>47</cp:revision>
  <dcterms:created xsi:type="dcterms:W3CDTF">2017-05-19T00:45:05Z</dcterms:created>
  <dcterms:modified xsi:type="dcterms:W3CDTF">2017-06-07T01:17:25Z</dcterms:modified>
</cp:coreProperties>
</file>