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tiff" ContentType="image/tif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handoutMasterIdLst>
    <p:handoutMasterId r:id="rId14"/>
  </p:handoutMasterIdLst>
  <p:sldIdLst>
    <p:sldId id="256" r:id="rId2"/>
    <p:sldId id="274" r:id="rId3"/>
    <p:sldId id="275" r:id="rId4"/>
    <p:sldId id="260" r:id="rId5"/>
    <p:sldId id="276" r:id="rId6"/>
    <p:sldId id="265" r:id="rId7"/>
    <p:sldId id="280" r:id="rId8"/>
    <p:sldId id="283" r:id="rId9"/>
    <p:sldId id="268" r:id="rId10"/>
    <p:sldId id="284" r:id="rId11"/>
    <p:sldId id="264"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38" autoAdjust="0"/>
  </p:normalViewPr>
  <p:slideViewPr>
    <p:cSldViewPr snapToGrid="0">
      <p:cViewPr varScale="1">
        <p:scale>
          <a:sx n="114" d="100"/>
          <a:sy n="114" d="100"/>
        </p:scale>
        <p:origin x="-438" y="-108"/>
      </p:cViewPr>
      <p:guideLst>
        <p:guide orient="horz" pos="2160"/>
        <p:guide pos="3840"/>
      </p:guideLst>
    </p:cSldViewPr>
  </p:slideViewPr>
  <p:notesTextViewPr>
    <p:cViewPr>
      <p:scale>
        <a:sx n="1" d="1"/>
        <a:sy n="1" d="1"/>
      </p:scale>
      <p:origin x="0" y="0"/>
    </p:cViewPr>
  </p:notesTextViewPr>
  <p:sorterViewPr>
    <p:cViewPr>
      <p:scale>
        <a:sx n="100" d="100"/>
        <a:sy n="100" d="100"/>
      </p:scale>
      <p:origin x="0" y="-1080"/>
    </p:cViewPr>
  </p:sorterViewPr>
  <p:notesViewPr>
    <p:cSldViewPr snapToGrid="0">
      <p:cViewPr varScale="1">
        <p:scale>
          <a:sx n="87" d="100"/>
          <a:sy n="87" d="100"/>
        </p:scale>
        <p:origin x="384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image" Target="../media/image19.wmf"/><Relationship Id="rId3" Type="http://schemas.openxmlformats.org/officeDocument/2006/relationships/image" Target="../media/image9.wmf"/><Relationship Id="rId7" Type="http://schemas.openxmlformats.org/officeDocument/2006/relationships/image" Target="../media/image13.wmf"/><Relationship Id="rId12" Type="http://schemas.openxmlformats.org/officeDocument/2006/relationships/image" Target="../media/image18.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11" Type="http://schemas.openxmlformats.org/officeDocument/2006/relationships/image" Target="../media/image17.wmf"/><Relationship Id="rId5" Type="http://schemas.openxmlformats.org/officeDocument/2006/relationships/image" Target="../media/image11.wmf"/><Relationship Id="rId15" Type="http://schemas.openxmlformats.org/officeDocument/2006/relationships/image" Target="../media/image21.wmf"/><Relationship Id="rId10" Type="http://schemas.openxmlformats.org/officeDocument/2006/relationships/image" Target="../media/image16.wmf"/><Relationship Id="rId4" Type="http://schemas.openxmlformats.org/officeDocument/2006/relationships/image" Target="../media/image10.wmf"/><Relationship Id="rId9" Type="http://schemas.openxmlformats.org/officeDocument/2006/relationships/image" Target="../media/image15.wmf"/><Relationship Id="rId14"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E265EF-831B-483C-8F92-7AF378F8F218}" type="datetimeFigureOut">
              <a:rPr lang="zh-CN" altLang="en-US" smtClean="0"/>
              <a:t>2018/11/9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FA52093-151C-471B-86DC-FC9AD5C0463D}" type="slidenum">
              <a:rPr lang="zh-CN" altLang="en-US" smtClean="0"/>
              <a:t>‹#›</a:t>
            </a:fld>
            <a:endParaRPr lang="zh-CN" altLang="en-US"/>
          </a:p>
        </p:txBody>
      </p:sp>
    </p:spTree>
    <p:extLst>
      <p:ext uri="{BB962C8B-B14F-4D97-AF65-F5344CB8AC3E}">
        <p14:creationId xmlns:p14="http://schemas.microsoft.com/office/powerpoint/2010/main" val="272059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3A225A-B432-4EB7-BD26-27E51ECAA5B1}" type="datetimeFigureOut">
              <a:rPr lang="zh-CN" altLang="en-US" smtClean="0"/>
              <a:t>2018/11/9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B88DCC-0D81-44F7-A7A3-D98494380BC8}" type="slidenum">
              <a:rPr lang="zh-CN" altLang="en-US" smtClean="0"/>
              <a:t>‹#›</a:t>
            </a:fld>
            <a:endParaRPr lang="zh-CN" altLang="en-US"/>
          </a:p>
        </p:txBody>
      </p:sp>
    </p:spTree>
    <p:extLst>
      <p:ext uri="{BB962C8B-B14F-4D97-AF65-F5344CB8AC3E}">
        <p14:creationId xmlns:p14="http://schemas.microsoft.com/office/powerpoint/2010/main" val="2849575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B88DCC-0D81-44F7-A7A3-D98494380BC8}" type="slidenum">
              <a:rPr lang="zh-CN" altLang="en-US" smtClean="0"/>
              <a:t>1</a:t>
            </a:fld>
            <a:endParaRPr lang="zh-CN" altLang="en-US"/>
          </a:p>
        </p:txBody>
      </p:sp>
    </p:spTree>
    <p:extLst>
      <p:ext uri="{BB962C8B-B14F-4D97-AF65-F5344CB8AC3E}">
        <p14:creationId xmlns:p14="http://schemas.microsoft.com/office/powerpoint/2010/main" val="82674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以照片、示意图、视频为主，对教材进行改进的部分着重强调</a:t>
            </a:r>
          </a:p>
        </p:txBody>
      </p:sp>
      <p:sp>
        <p:nvSpPr>
          <p:cNvPr id="4" name="灯片编号占位符 3"/>
          <p:cNvSpPr>
            <a:spLocks noGrp="1"/>
          </p:cNvSpPr>
          <p:nvPr>
            <p:ph type="sldNum" sz="quarter" idx="10"/>
          </p:nvPr>
        </p:nvSpPr>
        <p:spPr/>
        <p:txBody>
          <a:bodyPr/>
          <a:lstStyle/>
          <a:p>
            <a:fld id="{CEB88DCC-0D81-44F7-A7A3-D98494380BC8}" type="slidenum">
              <a:rPr lang="zh-CN" altLang="en-US" smtClean="0"/>
              <a:t>9</a:t>
            </a:fld>
            <a:endParaRPr lang="zh-CN" altLang="en-US"/>
          </a:p>
        </p:txBody>
      </p:sp>
    </p:spTree>
    <p:extLst>
      <p:ext uri="{BB962C8B-B14F-4D97-AF65-F5344CB8AC3E}">
        <p14:creationId xmlns:p14="http://schemas.microsoft.com/office/powerpoint/2010/main" val="2636487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以照片、示意图、视频为主，对教材进行改进的部分着重强调</a:t>
            </a:r>
          </a:p>
        </p:txBody>
      </p:sp>
      <p:sp>
        <p:nvSpPr>
          <p:cNvPr id="4" name="灯片编号占位符 3"/>
          <p:cNvSpPr>
            <a:spLocks noGrp="1"/>
          </p:cNvSpPr>
          <p:nvPr>
            <p:ph type="sldNum" sz="quarter" idx="10"/>
          </p:nvPr>
        </p:nvSpPr>
        <p:spPr/>
        <p:txBody>
          <a:bodyPr/>
          <a:lstStyle/>
          <a:p>
            <a:fld id="{CEB88DCC-0D81-44F7-A7A3-D98494380BC8}" type="slidenum">
              <a:rPr lang="zh-CN" altLang="en-US" smtClean="0"/>
              <a:t>10</a:t>
            </a:fld>
            <a:endParaRPr lang="zh-CN" altLang="en-US"/>
          </a:p>
        </p:txBody>
      </p:sp>
    </p:spTree>
    <p:extLst>
      <p:ext uri="{BB962C8B-B14F-4D97-AF65-F5344CB8AC3E}">
        <p14:creationId xmlns:p14="http://schemas.microsoft.com/office/powerpoint/2010/main" val="3473243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lnSpc>
                <a:spcPct val="100000"/>
              </a:lnSpc>
              <a:defRPr sz="5400" baseline="0">
                <a:latin typeface="Times New Roman" panose="02020603050405020304" pitchFamily="18" charset="0"/>
                <a:ea typeface="华文仿宋" panose="02010600040101010101" pitchFamily="2" charset="-122"/>
              </a:defRPr>
            </a:lvl1pPr>
          </a:lstStyle>
          <a:p>
            <a:r>
              <a:rPr lang="zh-CN" altLang="en-US" dirty="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600" baseline="0">
                <a:solidFill>
                  <a:srgbClr val="0070C0"/>
                </a:solidFill>
                <a:latin typeface="Times New Roman" panose="02020603050405020304" pitchFamily="18" charset="0"/>
                <a:ea typeface="华文仿宋" panose="02010600040101010101" pitchFamily="2" charset="-122"/>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dirty="0"/>
              <a:t>单击以编辑母版副标题样式</a:t>
            </a:r>
            <a:endParaRPr lang="en-US" dirty="0"/>
          </a:p>
        </p:txBody>
      </p:sp>
      <p:sp>
        <p:nvSpPr>
          <p:cNvPr id="4" name="Date Placeholder 3"/>
          <p:cNvSpPr>
            <a:spLocks noGrp="1"/>
          </p:cNvSpPr>
          <p:nvPr>
            <p:ph type="dt" sz="half" idx="10"/>
          </p:nvPr>
        </p:nvSpPr>
        <p:spPr/>
        <p:txBody>
          <a:bodyPr/>
          <a:lstStyle/>
          <a:p>
            <a:fld id="{AF35C1EE-70B7-451D-88A8-E507248D5926}" type="datetimeFigureOut">
              <a:rPr lang="zh-CN" altLang="en-US" smtClean="0"/>
              <a:t>2018/11/9</a:t>
            </a:fld>
            <a:endParaRPr lang="zh-CN" altLang="en-US"/>
          </a:p>
        </p:txBody>
      </p:sp>
      <p:sp>
        <p:nvSpPr>
          <p:cNvPr id="5" name="Footer Placeholder 4"/>
          <p:cNvSpPr>
            <a:spLocks noGrp="1"/>
          </p:cNvSpPr>
          <p:nvPr>
            <p:ph type="ftr" sz="quarter" idx="11"/>
          </p:nvPr>
        </p:nvSpPr>
        <p:spPr>
          <a:xfrm>
            <a:off x="4038600" y="6348037"/>
            <a:ext cx="4114800" cy="365125"/>
          </a:xfrm>
        </p:spPr>
        <p:txBody>
          <a:bodyPr vert="horz" lIns="91440" tIns="45720" rIns="91440" bIns="45720" rtlCol="0" anchor="ctr"/>
          <a:lstStyle>
            <a:lvl1pPr algn="ctr">
              <a:defRPr lang="en-US" altLang="zh-CN" dirty="0" smtClean="0">
                <a:solidFill>
                  <a:schemeClr val="tx1">
                    <a:tint val="75000"/>
                  </a:schemeClr>
                </a:solidFill>
              </a:defRPr>
            </a:lvl1pPr>
          </a:lstStyle>
          <a:p>
            <a:endParaRPr lang="zh-CN" altLang="en-US" dirty="0"/>
          </a:p>
        </p:txBody>
      </p:sp>
      <p:sp>
        <p:nvSpPr>
          <p:cNvPr id="6" name="Slide Number Placeholder 5"/>
          <p:cNvSpPr>
            <a:spLocks noGrp="1"/>
          </p:cNvSpPr>
          <p:nvPr>
            <p:ph type="sldNum" sz="quarter" idx="12"/>
          </p:nvPr>
        </p:nvSpPr>
        <p:spPr/>
        <p:txBody>
          <a:bodyPr/>
          <a:lstStyle/>
          <a:p>
            <a:fld id="{4A17DDEE-F12B-4FA7-A035-9E6F89C5A242}" type="slidenum">
              <a:rPr lang="zh-CN" altLang="en-US" smtClean="0"/>
              <a:t>‹#›</a:t>
            </a:fld>
            <a:endParaRPr lang="zh-CN" altLang="en-US"/>
          </a:p>
        </p:txBody>
      </p:sp>
      <p:sp>
        <p:nvSpPr>
          <p:cNvPr id="8" name="右箭头 7"/>
          <p:cNvSpPr/>
          <p:nvPr userDrawn="1"/>
        </p:nvSpPr>
        <p:spPr>
          <a:xfrm>
            <a:off x="1524000" y="3534224"/>
            <a:ext cx="9144000" cy="678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3512949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70C0"/>
                </a:solidFill>
                <a:latin typeface="Times New Roman" panose="02020603050405020304" pitchFamily="18" charset="0"/>
                <a:ea typeface="华文仿宋" panose="02010600040101010101" pitchFamily="2" charset="-122"/>
              </a:defRPr>
            </a:lvl1pPr>
          </a:lstStyle>
          <a:p>
            <a:r>
              <a:rPr lang="zh-CN" altLang="en-US" dirty="0"/>
              <a:t>单击此处编辑母版标题样式</a:t>
            </a:r>
            <a:endParaRPr lang="en-US" dirty="0"/>
          </a:p>
        </p:txBody>
      </p:sp>
      <p:sp>
        <p:nvSpPr>
          <p:cNvPr id="3" name="Vertical Text Placeholder 2"/>
          <p:cNvSpPr>
            <a:spLocks noGrp="1"/>
          </p:cNvSpPr>
          <p:nvPr>
            <p:ph type="body" orient="vert" idx="1"/>
          </p:nvPr>
        </p:nvSpPr>
        <p:spPr/>
        <p:txBody>
          <a:bodyPr vert="eaVert"/>
          <a:lstStyle>
            <a:lvl1pPr>
              <a:defRPr baseline="0">
                <a:latin typeface="Times New Roman" panose="02020603050405020304" pitchFamily="18" charset="0"/>
                <a:ea typeface="华文仿宋" panose="02010600040101010101" pitchFamily="2" charset="-122"/>
              </a:defRPr>
            </a:lvl1pPr>
            <a:lvl2pPr>
              <a:defRPr baseline="0">
                <a:latin typeface="Times New Roman" panose="02020603050405020304" pitchFamily="18" charset="0"/>
                <a:ea typeface="华文仿宋" panose="02010600040101010101" pitchFamily="2" charset="-122"/>
              </a:defRPr>
            </a:lvl2pPr>
            <a:lvl3pPr>
              <a:defRPr baseline="0">
                <a:latin typeface="Times New Roman" panose="02020603050405020304" pitchFamily="18" charset="0"/>
                <a:ea typeface="华文仿宋" panose="02010600040101010101" pitchFamily="2" charset="-122"/>
              </a:defRPr>
            </a:lvl3pPr>
            <a:lvl4pPr>
              <a:defRPr baseline="0">
                <a:latin typeface="Times New Roman" panose="02020603050405020304" pitchFamily="18" charset="0"/>
                <a:ea typeface="华文仿宋" panose="02010600040101010101" pitchFamily="2" charset="-122"/>
              </a:defRPr>
            </a:lvl4pPr>
            <a:lvl5pPr>
              <a:defRPr baseline="0">
                <a:latin typeface="Times New Roman" panose="02020603050405020304" pitchFamily="18" charset="0"/>
                <a:ea typeface="华文仿宋" panose="02010600040101010101" pitchFamily="2"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lvl1pPr>
              <a:defRPr baseline="0">
                <a:latin typeface="Times New Roman" panose="02020603050405020304" pitchFamily="18" charset="0"/>
                <a:ea typeface="华文仿宋" panose="02010600040101010101" pitchFamily="2" charset="-122"/>
              </a:defRPr>
            </a:lvl1pPr>
          </a:lstStyle>
          <a:p>
            <a:fld id="{AF35C1EE-70B7-451D-88A8-E507248D5926}" type="datetimeFigureOut">
              <a:rPr lang="zh-CN" altLang="en-US" smtClean="0"/>
              <a:pPr/>
              <a:t>2018/11/9</a:t>
            </a:fld>
            <a:endParaRPr lang="zh-CN" altLang="en-US"/>
          </a:p>
        </p:txBody>
      </p:sp>
      <p:sp>
        <p:nvSpPr>
          <p:cNvPr id="5" name="Footer Placeholder 4"/>
          <p:cNvSpPr>
            <a:spLocks noGrp="1"/>
          </p:cNvSpPr>
          <p:nvPr>
            <p:ph type="ftr" sz="quarter" idx="11"/>
          </p:nvPr>
        </p:nvSpPr>
        <p:spPr/>
        <p:txBody>
          <a:bodyPr/>
          <a:lstStyle>
            <a:lvl1pPr>
              <a:defRPr baseline="0">
                <a:latin typeface="Times New Roman" panose="02020603050405020304" pitchFamily="18" charset="0"/>
                <a:ea typeface="华文仿宋" panose="02010600040101010101" pitchFamily="2" charset="-122"/>
              </a:defRPr>
            </a:lvl1pPr>
          </a:lstStyle>
          <a:p>
            <a:endParaRPr lang="zh-CN" altLang="en-US"/>
          </a:p>
        </p:txBody>
      </p:sp>
      <p:sp>
        <p:nvSpPr>
          <p:cNvPr id="6" name="Slide Number Placeholder 5"/>
          <p:cNvSpPr>
            <a:spLocks noGrp="1"/>
          </p:cNvSpPr>
          <p:nvPr>
            <p:ph type="sldNum" sz="quarter" idx="12"/>
          </p:nvPr>
        </p:nvSpPr>
        <p:spPr/>
        <p:txBody>
          <a:bodyPr/>
          <a:lstStyle>
            <a:lvl1pPr>
              <a:defRPr baseline="0">
                <a:latin typeface="Times New Roman" panose="02020603050405020304" pitchFamily="18" charset="0"/>
                <a:ea typeface="华文仿宋" panose="02010600040101010101" pitchFamily="2" charset="-122"/>
              </a:defRPr>
            </a:lvl1pPr>
          </a:lstStyle>
          <a:p>
            <a:fld id="{4A17DDEE-F12B-4FA7-A035-9E6F89C5A242}" type="slidenum">
              <a:rPr lang="zh-CN" altLang="en-US" smtClean="0"/>
              <a:pPr/>
              <a:t>‹#›</a:t>
            </a:fld>
            <a:endParaRPr lang="zh-CN" altLang="en-US"/>
          </a:p>
        </p:txBody>
      </p:sp>
      <p:sp>
        <p:nvSpPr>
          <p:cNvPr id="7" name="右箭头 6"/>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0"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88103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lvl1pPr>
              <a:defRPr baseline="0">
                <a:solidFill>
                  <a:srgbClr val="0070C0"/>
                </a:solidFill>
                <a:latin typeface="Times New Roman" panose="02020603050405020304" pitchFamily="18" charset="0"/>
                <a:ea typeface="华文仿宋" panose="02010600040101010101" pitchFamily="2" charset="-122"/>
              </a:defRPr>
            </a:lvl1pPr>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lvl1pPr>
              <a:defRPr baseline="0">
                <a:latin typeface="Times New Roman" panose="02020603050405020304" pitchFamily="18" charset="0"/>
                <a:ea typeface="华文仿宋" panose="02010600040101010101" pitchFamily="2" charset="-122"/>
              </a:defRPr>
            </a:lvl1pPr>
            <a:lvl2pPr>
              <a:defRPr baseline="0">
                <a:latin typeface="Times New Roman" panose="02020603050405020304" pitchFamily="18" charset="0"/>
                <a:ea typeface="华文仿宋" panose="02010600040101010101" pitchFamily="2" charset="-122"/>
              </a:defRPr>
            </a:lvl2pPr>
            <a:lvl3pPr>
              <a:defRPr baseline="0">
                <a:latin typeface="Times New Roman" panose="02020603050405020304" pitchFamily="18" charset="0"/>
                <a:ea typeface="华文仿宋" panose="02010600040101010101" pitchFamily="2" charset="-122"/>
              </a:defRPr>
            </a:lvl3pPr>
            <a:lvl4pPr>
              <a:defRPr baseline="0">
                <a:latin typeface="Times New Roman" panose="02020603050405020304" pitchFamily="18" charset="0"/>
                <a:ea typeface="华文仿宋" panose="02010600040101010101" pitchFamily="2" charset="-122"/>
              </a:defRPr>
            </a:lvl4pPr>
            <a:lvl5pPr>
              <a:defRPr baseline="0">
                <a:latin typeface="Times New Roman" panose="02020603050405020304" pitchFamily="18" charset="0"/>
                <a:ea typeface="华文仿宋" panose="02010600040101010101" pitchFamily="2" charset="-122"/>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lvl1pPr>
              <a:defRPr baseline="0">
                <a:latin typeface="Times New Roman" panose="02020603050405020304" pitchFamily="18" charset="0"/>
                <a:ea typeface="华文仿宋" panose="02010600040101010101" pitchFamily="2" charset="-122"/>
              </a:defRPr>
            </a:lvl1pPr>
          </a:lstStyle>
          <a:p>
            <a:fld id="{AF35C1EE-70B7-451D-88A8-E507248D5926}" type="datetimeFigureOut">
              <a:rPr lang="zh-CN" altLang="en-US" smtClean="0"/>
              <a:pPr/>
              <a:t>2018/11/9</a:t>
            </a:fld>
            <a:endParaRPr lang="zh-CN" altLang="en-US"/>
          </a:p>
        </p:txBody>
      </p:sp>
      <p:sp>
        <p:nvSpPr>
          <p:cNvPr id="5" name="Footer Placeholder 4"/>
          <p:cNvSpPr>
            <a:spLocks noGrp="1"/>
          </p:cNvSpPr>
          <p:nvPr>
            <p:ph type="ftr" sz="quarter" idx="11"/>
          </p:nvPr>
        </p:nvSpPr>
        <p:spPr/>
        <p:txBody>
          <a:bodyPr/>
          <a:lstStyle>
            <a:lvl1pPr>
              <a:defRPr baseline="0">
                <a:latin typeface="Times New Roman" panose="02020603050405020304" pitchFamily="18" charset="0"/>
                <a:ea typeface="华文仿宋" panose="02010600040101010101" pitchFamily="2" charset="-122"/>
              </a:defRPr>
            </a:lvl1pPr>
          </a:lstStyle>
          <a:p>
            <a:endParaRPr lang="zh-CN" altLang="en-US"/>
          </a:p>
        </p:txBody>
      </p:sp>
      <p:sp>
        <p:nvSpPr>
          <p:cNvPr id="6" name="Slide Number Placeholder 5"/>
          <p:cNvSpPr>
            <a:spLocks noGrp="1"/>
          </p:cNvSpPr>
          <p:nvPr>
            <p:ph type="sldNum" sz="quarter" idx="12"/>
          </p:nvPr>
        </p:nvSpPr>
        <p:spPr/>
        <p:txBody>
          <a:bodyPr/>
          <a:lstStyle>
            <a:lvl1pPr>
              <a:defRPr baseline="0">
                <a:latin typeface="Times New Roman" panose="02020603050405020304" pitchFamily="18" charset="0"/>
                <a:ea typeface="华文仿宋" panose="02010600040101010101" pitchFamily="2" charset="-122"/>
              </a:defRPr>
            </a:lvl1pPr>
          </a:lstStyle>
          <a:p>
            <a:fld id="{4A17DDEE-F12B-4FA7-A035-9E6F89C5A242}" type="slidenum">
              <a:rPr lang="zh-CN" altLang="en-US" smtClean="0"/>
              <a:pPr/>
              <a:t>‹#›</a:t>
            </a:fld>
            <a:endParaRPr lang="zh-CN" altLang="en-US"/>
          </a:p>
        </p:txBody>
      </p:sp>
    </p:spTree>
    <p:extLst>
      <p:ext uri="{BB962C8B-B14F-4D97-AF65-F5344CB8AC3E}">
        <p14:creationId xmlns:p14="http://schemas.microsoft.com/office/powerpoint/2010/main" val="3075650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70C0"/>
                </a:solidFill>
                <a:latin typeface="Times New Roman" panose="02020603050405020304" pitchFamily="18" charset="0"/>
                <a:ea typeface="华文仿宋" panose="02010600040101010101" pitchFamily="2" charset="-122"/>
              </a:defRPr>
            </a:lvl1pPr>
          </a:lstStyle>
          <a:p>
            <a:r>
              <a:rPr lang="zh-CN" altLang="en-US" dirty="0"/>
              <a:t>单击此处编辑母版标题样式</a:t>
            </a:r>
            <a:endParaRPr lang="en-US" dirty="0"/>
          </a:p>
        </p:txBody>
      </p:sp>
      <p:sp>
        <p:nvSpPr>
          <p:cNvPr id="3" name="Content Placeholder 2"/>
          <p:cNvSpPr>
            <a:spLocks noGrp="1"/>
          </p:cNvSpPr>
          <p:nvPr>
            <p:ph idx="1"/>
          </p:nvPr>
        </p:nvSpPr>
        <p:spPr/>
        <p:txBody>
          <a:bodyPr/>
          <a:lstStyle>
            <a:lvl1pPr>
              <a:defRPr baseline="0">
                <a:latin typeface="Times New Roman" panose="02020603050405020304" pitchFamily="18" charset="0"/>
                <a:ea typeface="华文仿宋" panose="02010600040101010101" pitchFamily="2" charset="-122"/>
              </a:defRPr>
            </a:lvl1pPr>
            <a:lvl2pPr>
              <a:defRPr baseline="0">
                <a:latin typeface="Times New Roman" panose="02020603050405020304" pitchFamily="18" charset="0"/>
                <a:ea typeface="华文仿宋" panose="02010600040101010101" pitchFamily="2" charset="-122"/>
              </a:defRPr>
            </a:lvl2pPr>
            <a:lvl3pPr>
              <a:defRPr baseline="0">
                <a:latin typeface="Times New Roman" panose="02020603050405020304" pitchFamily="18" charset="0"/>
                <a:ea typeface="华文仿宋" panose="02010600040101010101" pitchFamily="2" charset="-122"/>
              </a:defRPr>
            </a:lvl3pPr>
            <a:lvl4pPr>
              <a:defRPr baseline="0">
                <a:latin typeface="Times New Roman" panose="02020603050405020304" pitchFamily="18" charset="0"/>
                <a:ea typeface="华文仿宋" panose="02010600040101010101" pitchFamily="2" charset="-122"/>
              </a:defRPr>
            </a:lvl4pPr>
            <a:lvl5pPr>
              <a:defRPr baseline="0">
                <a:latin typeface="Times New Roman" panose="02020603050405020304" pitchFamily="18" charset="0"/>
                <a:ea typeface="华文仿宋" panose="02010600040101010101" pitchFamily="2" charset="-122"/>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p:txBody>
          <a:bodyPr/>
          <a:lstStyle/>
          <a:p>
            <a:fld id="{AF35C1EE-70B7-451D-88A8-E507248D5926}" type="datetimeFigureOut">
              <a:rPr lang="zh-CN" altLang="en-US" smtClean="0"/>
              <a:t>2018/11/9</a:t>
            </a:fld>
            <a:endParaRPr lang="zh-CN" altLang="en-US"/>
          </a:p>
        </p:txBody>
      </p:sp>
      <p:sp>
        <p:nvSpPr>
          <p:cNvPr id="5" name="Footer Placeholder 4"/>
          <p:cNvSpPr>
            <a:spLocks noGrp="1"/>
          </p:cNvSpPr>
          <p:nvPr>
            <p:ph type="ftr" sz="quarter" idx="11"/>
          </p:nvPr>
        </p:nvSpPr>
        <p:spPr/>
        <p:txBody>
          <a:bodyPr vert="horz" lIns="91440" tIns="45720" rIns="91440" bIns="45720" rtlCol="0" anchor="ctr"/>
          <a:lstStyle>
            <a:lvl1pPr algn="ctr">
              <a:defRPr lang="zh-CN" altLang="en-US" dirty="0">
                <a:solidFill>
                  <a:schemeClr val="tx1">
                    <a:tint val="75000"/>
                  </a:schemeClr>
                </a:solidFill>
              </a:defRPr>
            </a:lvl1pPr>
          </a:lstStyle>
          <a:p>
            <a:endParaRPr lang="zh-CN" altLang="en-US" dirty="0"/>
          </a:p>
        </p:txBody>
      </p:sp>
      <p:sp>
        <p:nvSpPr>
          <p:cNvPr id="6" name="Slide Number Placeholder 5"/>
          <p:cNvSpPr>
            <a:spLocks noGrp="1"/>
          </p:cNvSpPr>
          <p:nvPr>
            <p:ph type="sldNum" sz="quarter" idx="12"/>
          </p:nvPr>
        </p:nvSpPr>
        <p:spPr/>
        <p:txBody>
          <a:bodyPr/>
          <a:lstStyle/>
          <a:p>
            <a:fld id="{4A17DDEE-F12B-4FA7-A035-9E6F89C5A242}" type="slidenum">
              <a:rPr lang="zh-CN" altLang="en-US" smtClean="0"/>
              <a:t>‹#›</a:t>
            </a:fld>
            <a:endParaRPr lang="zh-CN" altLang="en-US"/>
          </a:p>
        </p:txBody>
      </p:sp>
      <p:sp>
        <p:nvSpPr>
          <p:cNvPr id="7" name="右箭头 6"/>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203151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solidFill>
                  <a:srgbClr val="0070C0"/>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lgn="ctr">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dirty="0"/>
              <a:t>编辑母版文本样式</a:t>
            </a:r>
          </a:p>
        </p:txBody>
      </p:sp>
      <p:sp>
        <p:nvSpPr>
          <p:cNvPr id="4" name="Date Placeholder 3"/>
          <p:cNvSpPr>
            <a:spLocks noGrp="1"/>
          </p:cNvSpPr>
          <p:nvPr>
            <p:ph type="dt" sz="half" idx="10"/>
          </p:nvPr>
        </p:nvSpPr>
        <p:spPr/>
        <p:txBody>
          <a:bodyPr/>
          <a:lstStyle/>
          <a:p>
            <a:fld id="{AF35C1EE-70B7-451D-88A8-E507248D5926}" type="datetimeFigureOut">
              <a:rPr lang="zh-CN" altLang="en-US" smtClean="0"/>
              <a:t>2018/11/9</a:t>
            </a:fld>
            <a:endParaRPr lang="zh-CN" altLang="en-US"/>
          </a:p>
        </p:txBody>
      </p:sp>
      <p:sp>
        <p:nvSpPr>
          <p:cNvPr id="5" name="Footer Placeholder 4"/>
          <p:cNvSpPr>
            <a:spLocks noGrp="1"/>
          </p:cNvSpPr>
          <p:nvPr>
            <p:ph type="ftr" sz="quarter" idx="11"/>
          </p:nvPr>
        </p:nvSpPr>
        <p:spPr/>
        <p:txBody>
          <a:bodyPr/>
          <a:lstStyle>
            <a:lvl1pPr>
              <a:defRPr>
                <a:solidFill>
                  <a:srgbClr val="0070C0"/>
                </a:solidFill>
                <a:latin typeface="华文新魏" panose="02010800040101010101" pitchFamily="2" charset="-122"/>
                <a:ea typeface="华文新魏" panose="02010800040101010101" pitchFamily="2" charset="-122"/>
              </a:defRPr>
            </a:lvl1pPr>
          </a:lstStyle>
          <a:p>
            <a:r>
              <a:rPr lang="zh-CN" altLang="en-US"/>
              <a:t>西北农林科技大学    物理实验教学示范中心</a:t>
            </a:r>
            <a:endParaRPr lang="en-US" altLang="zh-CN" dirty="0"/>
          </a:p>
        </p:txBody>
      </p:sp>
      <p:sp>
        <p:nvSpPr>
          <p:cNvPr id="6" name="Slide Number Placeholder 5"/>
          <p:cNvSpPr>
            <a:spLocks noGrp="1"/>
          </p:cNvSpPr>
          <p:nvPr>
            <p:ph type="sldNum" sz="quarter" idx="12"/>
          </p:nvPr>
        </p:nvSpPr>
        <p:spPr/>
        <p:txBody>
          <a:bodyPr/>
          <a:lstStyle/>
          <a:p>
            <a:fld id="{4A17DDEE-F12B-4FA7-A035-9E6F89C5A242}" type="slidenum">
              <a:rPr lang="zh-CN" altLang="en-US" smtClean="0"/>
              <a:t>‹#›</a:t>
            </a:fld>
            <a:endParaRPr lang="zh-CN" altLang="en-US"/>
          </a:p>
        </p:txBody>
      </p:sp>
    </p:spTree>
    <p:extLst>
      <p:ext uri="{BB962C8B-B14F-4D97-AF65-F5344CB8AC3E}">
        <p14:creationId xmlns:p14="http://schemas.microsoft.com/office/powerpoint/2010/main" val="56733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0C0"/>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AF35C1EE-70B7-451D-88A8-E507248D5926}" type="datetimeFigureOut">
              <a:rPr lang="zh-CN" altLang="en-US" smtClean="0"/>
              <a:t>2018/11/9</a:t>
            </a:fld>
            <a:endParaRPr lang="zh-CN" altLang="en-US"/>
          </a:p>
        </p:txBody>
      </p:sp>
      <p:sp>
        <p:nvSpPr>
          <p:cNvPr id="7" name="Slide Number Placeholder 6"/>
          <p:cNvSpPr>
            <a:spLocks noGrp="1"/>
          </p:cNvSpPr>
          <p:nvPr>
            <p:ph type="sldNum" sz="quarter" idx="12"/>
          </p:nvPr>
        </p:nvSpPr>
        <p:spPr/>
        <p:txBody>
          <a:bodyPr/>
          <a:lstStyle/>
          <a:p>
            <a:fld id="{4A17DDEE-F12B-4FA7-A035-9E6F89C5A242}" type="slidenum">
              <a:rPr lang="zh-CN" altLang="en-US" smtClean="0"/>
              <a:t>‹#›</a:t>
            </a:fld>
            <a:endParaRPr lang="zh-CN" altLang="en-US"/>
          </a:p>
        </p:txBody>
      </p:sp>
      <p:sp>
        <p:nvSpPr>
          <p:cNvPr id="8" name="右箭头 7"/>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
        <p:nvSpPr>
          <p:cNvPr id="9" name="Footer Placeholder 4"/>
          <p:cNvSpPr>
            <a:spLocks noGrp="1"/>
          </p:cNvSpPr>
          <p:nvPr>
            <p:ph type="ftr" sz="quarter" idx="11"/>
          </p:nvPr>
        </p:nvSpPr>
        <p:spPr>
          <a:xfrm>
            <a:off x="4038600" y="6356350"/>
            <a:ext cx="4114800" cy="365125"/>
          </a:xfrm>
        </p:spPr>
        <p:txBody>
          <a:bodyPr vert="horz" lIns="91440" tIns="45720" rIns="91440" bIns="45720" rtlCol="0" anchor="ctr"/>
          <a:lstStyle>
            <a:lvl1pPr>
              <a:defRPr lang="zh-CN" altLang="en-US" smtClean="0">
                <a:solidFill>
                  <a:srgbClr val="0070C0"/>
                </a:solidFill>
                <a:latin typeface="华文新魏" panose="02010800040101010101" pitchFamily="2" charset="-122"/>
                <a:ea typeface="华文新魏" panose="02010800040101010101" pitchFamily="2" charset="-122"/>
              </a:defRPr>
            </a:lvl1pPr>
          </a:lstStyle>
          <a:p>
            <a:r>
              <a:rPr lang="zh-CN" altLang="en-US" dirty="0"/>
              <a:t>西北农林科技大学    物理实验教学示范中心</a:t>
            </a:r>
          </a:p>
        </p:txBody>
      </p:sp>
    </p:spTree>
    <p:extLst>
      <p:ext uri="{BB962C8B-B14F-4D97-AF65-F5344CB8AC3E}">
        <p14:creationId xmlns:p14="http://schemas.microsoft.com/office/powerpoint/2010/main" val="663616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编辑母版文本样式</a:t>
            </a:r>
          </a:p>
        </p:txBody>
      </p:sp>
      <p:sp>
        <p:nvSpPr>
          <p:cNvPr id="4" name="Content Placeholder 3"/>
          <p:cNvSpPr>
            <a:spLocks noGrp="1"/>
          </p:cNvSpPr>
          <p:nvPr>
            <p:ph sz="half" idx="2"/>
          </p:nvPr>
        </p:nvSpPr>
        <p:spPr>
          <a:xfrm>
            <a:off x="845127" y="2507550"/>
            <a:ext cx="5156200" cy="3680525"/>
          </a:xfrm>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72200" y="2507550"/>
            <a:ext cx="5181601" cy="3680525"/>
          </a:xfrm>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7" name="Date Placeholder 6"/>
          <p:cNvSpPr>
            <a:spLocks noGrp="1"/>
          </p:cNvSpPr>
          <p:nvPr>
            <p:ph type="dt" sz="half" idx="10"/>
          </p:nvPr>
        </p:nvSpPr>
        <p:spPr/>
        <p:txBody>
          <a:bodyPr/>
          <a:lstStyle/>
          <a:p>
            <a:fld id="{AF35C1EE-70B7-451D-88A8-E507248D5926}" type="datetimeFigureOut">
              <a:rPr lang="zh-CN" altLang="en-US" smtClean="0"/>
              <a:t>2018/11/9</a:t>
            </a:fld>
            <a:endParaRPr lang="zh-CN" altLang="en-US"/>
          </a:p>
        </p:txBody>
      </p:sp>
      <p:sp>
        <p:nvSpPr>
          <p:cNvPr id="8" name="Footer Placeholder 7"/>
          <p:cNvSpPr>
            <a:spLocks noGrp="1"/>
          </p:cNvSpPr>
          <p:nvPr>
            <p:ph type="ftr" sz="quarter" idx="11"/>
          </p:nvPr>
        </p:nvSpPr>
        <p:spPr/>
        <p:txBody>
          <a:bodyPr/>
          <a:lstStyle/>
          <a:p>
            <a:endParaRPr lang="zh-CN" altLang="en-US" dirty="0"/>
          </a:p>
        </p:txBody>
      </p:sp>
      <p:sp>
        <p:nvSpPr>
          <p:cNvPr id="9" name="Slide Number Placeholder 8"/>
          <p:cNvSpPr>
            <a:spLocks noGrp="1"/>
          </p:cNvSpPr>
          <p:nvPr>
            <p:ph type="sldNum" sz="quarter" idx="12"/>
          </p:nvPr>
        </p:nvSpPr>
        <p:spPr/>
        <p:txBody>
          <a:bodyPr/>
          <a:lstStyle/>
          <a:p>
            <a:fld id="{4A17DDEE-F12B-4FA7-A035-9E6F89C5A242}" type="slidenum">
              <a:rPr lang="zh-CN" altLang="en-US" smtClean="0"/>
              <a:t>‹#›</a:t>
            </a:fld>
            <a:endParaRPr lang="zh-CN" altLang="en-US"/>
          </a:p>
        </p:txBody>
      </p:sp>
      <p:sp>
        <p:nvSpPr>
          <p:cNvPr id="10" name="Title 9"/>
          <p:cNvSpPr>
            <a:spLocks noGrp="1"/>
          </p:cNvSpPr>
          <p:nvPr>
            <p:ph type="title"/>
          </p:nvPr>
        </p:nvSpPr>
        <p:spPr/>
        <p:txBody>
          <a:bodyPr vert="horz" lIns="91440" tIns="45720" rIns="91440" bIns="45720" rtlCol="0" anchor="ctr">
            <a:normAutofit/>
          </a:bodyPr>
          <a:lstStyle>
            <a:lvl1pPr>
              <a:defRPr lang="en-US" baseline="0" dirty="0">
                <a:solidFill>
                  <a:srgbClr val="0070C0"/>
                </a:solidFill>
                <a:latin typeface="Times New Roman" panose="02020603050405020304" pitchFamily="18" charset="0"/>
                <a:ea typeface="华文仿宋" panose="02010600040101010101" pitchFamily="2" charset="-122"/>
              </a:defRPr>
            </a:lvl1pPr>
          </a:lstStyle>
          <a:p>
            <a:pPr lvl="0"/>
            <a:r>
              <a:rPr lang="zh-CN" altLang="en-US" dirty="0"/>
              <a:t>单击此处编辑母版标题样式</a:t>
            </a:r>
            <a:endParaRPr lang="en-US" dirty="0"/>
          </a:p>
        </p:txBody>
      </p:sp>
      <p:sp>
        <p:nvSpPr>
          <p:cNvPr id="11" name="右箭头 10"/>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1320414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baseline="0">
                <a:ea typeface="华文仿宋" panose="02010600040101010101" pitchFamily="2" charset="-122"/>
              </a:defRPr>
            </a:lvl1pPr>
          </a:lstStyle>
          <a:p>
            <a:fld id="{AF35C1EE-70B7-451D-88A8-E507248D5926}" type="datetimeFigureOut">
              <a:rPr lang="zh-CN" altLang="en-US" smtClean="0"/>
              <a:pPr/>
              <a:t>2018/11/9</a:t>
            </a:fld>
            <a:endParaRPr lang="zh-CN" altLang="en-US"/>
          </a:p>
        </p:txBody>
      </p:sp>
      <p:sp>
        <p:nvSpPr>
          <p:cNvPr id="4" name="Footer Placeholder 3"/>
          <p:cNvSpPr>
            <a:spLocks noGrp="1"/>
          </p:cNvSpPr>
          <p:nvPr>
            <p:ph type="ftr" sz="quarter" idx="11"/>
          </p:nvPr>
        </p:nvSpPr>
        <p:spPr/>
        <p:txBody>
          <a:bodyPr/>
          <a:lstStyle>
            <a:lvl1pPr>
              <a:defRPr baseline="0">
                <a:ea typeface="华文仿宋" panose="02010600040101010101" pitchFamily="2" charset="-122"/>
              </a:defRPr>
            </a:lvl1pPr>
          </a:lstStyle>
          <a:p>
            <a:endParaRPr lang="zh-CN" altLang="en-US"/>
          </a:p>
        </p:txBody>
      </p:sp>
      <p:sp>
        <p:nvSpPr>
          <p:cNvPr id="5" name="Slide Number Placeholder 4"/>
          <p:cNvSpPr>
            <a:spLocks noGrp="1"/>
          </p:cNvSpPr>
          <p:nvPr>
            <p:ph type="sldNum" sz="quarter" idx="12"/>
          </p:nvPr>
        </p:nvSpPr>
        <p:spPr/>
        <p:txBody>
          <a:bodyPr/>
          <a:lstStyle>
            <a:lvl1pPr>
              <a:defRPr baseline="0">
                <a:ea typeface="华文仿宋" panose="02010600040101010101" pitchFamily="2" charset="-122"/>
              </a:defRPr>
            </a:lvl1pPr>
          </a:lstStyle>
          <a:p>
            <a:fld id="{4A17DDEE-F12B-4FA7-A035-9E6F89C5A242}" type="slidenum">
              <a:rPr lang="zh-CN" altLang="en-US" smtClean="0"/>
              <a:pPr/>
              <a:t>‹#›</a:t>
            </a:fld>
            <a:endParaRPr lang="zh-CN" altLang="en-US"/>
          </a:p>
        </p:txBody>
      </p:sp>
      <p:sp>
        <p:nvSpPr>
          <p:cNvPr id="6" name="Title 5"/>
          <p:cNvSpPr>
            <a:spLocks noGrp="1"/>
          </p:cNvSpPr>
          <p:nvPr>
            <p:ph type="title"/>
          </p:nvPr>
        </p:nvSpPr>
        <p:spPr/>
        <p:txBody>
          <a:bodyPr vert="horz" lIns="91440" tIns="45720" rIns="91440" bIns="45720" rtlCol="0" anchor="ctr">
            <a:normAutofit/>
          </a:bodyPr>
          <a:lstStyle>
            <a:lvl1pPr>
              <a:defRPr lang="en-US" baseline="0">
                <a:solidFill>
                  <a:srgbClr val="0070C0"/>
                </a:solidFill>
                <a:latin typeface="Times New Roman" panose="02020603050405020304" pitchFamily="18" charset="0"/>
                <a:ea typeface="华文仿宋" panose="02010600040101010101" pitchFamily="2" charset="-122"/>
              </a:defRPr>
            </a:lvl1pPr>
          </a:lstStyle>
          <a:p>
            <a:pPr lvl="0"/>
            <a:r>
              <a:rPr lang="zh-CN" altLang="en-US"/>
              <a:t>单击此处编辑母版标题样式</a:t>
            </a:r>
            <a:endParaRPr lang="en-US"/>
          </a:p>
        </p:txBody>
      </p:sp>
      <p:sp>
        <p:nvSpPr>
          <p:cNvPr id="7" name="右箭头 6"/>
          <p:cNvSpPr/>
          <p:nvPr userDrawn="1"/>
        </p:nvSpPr>
        <p:spPr>
          <a:xfrm>
            <a:off x="845127" y="1691322"/>
            <a:ext cx="10515600" cy="45719"/>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0" dirty="0">
              <a:ln>
                <a:solidFill>
                  <a:srgbClr val="FF0000"/>
                </a:solidFill>
              </a:ln>
              <a:solidFill>
                <a:srgbClr val="FF0000"/>
              </a:solidFill>
              <a:latin typeface="Times New Roman" panose="02020603050405020304" pitchFamily="18" charset="0"/>
              <a:ea typeface="华文仿宋" panose="02010600040101010101" pitchFamily="2" charset="-122"/>
            </a:endParaRPr>
          </a:p>
        </p:txBody>
      </p:sp>
    </p:spTree>
    <p:extLst>
      <p:ext uri="{BB962C8B-B14F-4D97-AF65-F5344CB8AC3E}">
        <p14:creationId xmlns:p14="http://schemas.microsoft.com/office/powerpoint/2010/main" val="2645472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baseline="0">
                <a:ea typeface="华文仿宋" panose="02010600040101010101" pitchFamily="2" charset="-122"/>
              </a:defRPr>
            </a:lvl1pPr>
          </a:lstStyle>
          <a:p>
            <a:fld id="{AF35C1EE-70B7-451D-88A8-E507248D5926}" type="datetimeFigureOut">
              <a:rPr lang="zh-CN" altLang="en-US" smtClean="0"/>
              <a:pPr/>
              <a:t>2018/11/9</a:t>
            </a:fld>
            <a:endParaRPr lang="zh-CN" altLang="en-US"/>
          </a:p>
        </p:txBody>
      </p:sp>
      <p:sp>
        <p:nvSpPr>
          <p:cNvPr id="3" name="Footer Placeholder 2"/>
          <p:cNvSpPr>
            <a:spLocks noGrp="1"/>
          </p:cNvSpPr>
          <p:nvPr>
            <p:ph type="ftr" sz="quarter" idx="11"/>
          </p:nvPr>
        </p:nvSpPr>
        <p:spPr/>
        <p:txBody>
          <a:bodyPr/>
          <a:lstStyle>
            <a:lvl1pPr>
              <a:defRPr baseline="0">
                <a:ea typeface="华文仿宋" panose="02010600040101010101" pitchFamily="2" charset="-122"/>
              </a:defRPr>
            </a:lvl1pPr>
          </a:lstStyle>
          <a:p>
            <a:endParaRPr lang="zh-CN" altLang="en-US"/>
          </a:p>
        </p:txBody>
      </p:sp>
      <p:sp>
        <p:nvSpPr>
          <p:cNvPr id="4" name="Slide Number Placeholder 3"/>
          <p:cNvSpPr>
            <a:spLocks noGrp="1"/>
          </p:cNvSpPr>
          <p:nvPr>
            <p:ph type="sldNum" sz="quarter" idx="12"/>
          </p:nvPr>
        </p:nvSpPr>
        <p:spPr/>
        <p:txBody>
          <a:bodyPr/>
          <a:lstStyle>
            <a:lvl1pPr>
              <a:defRPr baseline="0">
                <a:ea typeface="华文仿宋" panose="02010600040101010101" pitchFamily="2" charset="-122"/>
              </a:defRPr>
            </a:lvl1pPr>
          </a:lstStyle>
          <a:p>
            <a:fld id="{4A17DDEE-F12B-4FA7-A035-9E6F89C5A242}" type="slidenum">
              <a:rPr lang="zh-CN" altLang="en-US" smtClean="0"/>
              <a:pPr/>
              <a:t>‹#›</a:t>
            </a:fld>
            <a:endParaRPr lang="zh-CN" altLang="en-US"/>
          </a:p>
        </p:txBody>
      </p:sp>
    </p:spTree>
    <p:extLst>
      <p:ext uri="{BB962C8B-B14F-4D97-AF65-F5344CB8AC3E}">
        <p14:creationId xmlns:p14="http://schemas.microsoft.com/office/powerpoint/2010/main" val="412358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baseline="0">
                <a:solidFill>
                  <a:srgbClr val="0070C0"/>
                </a:solidFill>
                <a:latin typeface="Times New Roman" panose="02020603050405020304" pitchFamily="18" charset="0"/>
                <a:ea typeface="华文仿宋" panose="02010600040101010101" pitchFamily="2" charset="-122"/>
              </a:defRPr>
            </a:lvl1pPr>
          </a:lstStyle>
          <a:p>
            <a:r>
              <a:rPr lang="zh-CN" altLang="en-US" dirty="0"/>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baseline="0">
                <a:latin typeface="Times New Roman" panose="02020603050405020304" pitchFamily="18" charset="0"/>
                <a:ea typeface="华文仿宋" panose="02010600040101010101" pitchFamily="2" charset="-122"/>
              </a:defRPr>
            </a:lvl1pPr>
            <a:lvl2pPr>
              <a:defRPr sz="2800" baseline="0">
                <a:latin typeface="Times New Roman" panose="02020603050405020304" pitchFamily="18" charset="0"/>
                <a:ea typeface="华文仿宋" panose="02010600040101010101" pitchFamily="2" charset="-122"/>
              </a:defRPr>
            </a:lvl2pPr>
            <a:lvl3pPr>
              <a:defRPr sz="2400" baseline="0">
                <a:latin typeface="Times New Roman" panose="02020603050405020304" pitchFamily="18" charset="0"/>
                <a:ea typeface="华文仿宋" panose="02010600040101010101" pitchFamily="2" charset="-122"/>
              </a:defRPr>
            </a:lvl3pPr>
            <a:lvl4pPr>
              <a:defRPr sz="2000" baseline="0">
                <a:latin typeface="Times New Roman" panose="02020603050405020304" pitchFamily="18" charset="0"/>
                <a:ea typeface="华文仿宋" panose="02010600040101010101" pitchFamily="2" charset="-122"/>
              </a:defRPr>
            </a:lvl4pPr>
            <a:lvl5pPr>
              <a:defRPr sz="2000" baseline="0">
                <a:latin typeface="Times New Roman" panose="02020603050405020304" pitchFamily="18" charset="0"/>
                <a:ea typeface="华文仿宋" panose="02010600040101010101" pitchFamily="2" charset="-122"/>
              </a:defRPr>
            </a:lvl5pPr>
            <a:lvl6pPr>
              <a:defRPr sz="2000"/>
            </a:lvl6pPr>
            <a:lvl7pPr>
              <a:defRPr sz="2000"/>
            </a:lvl7pPr>
            <a:lvl8pPr>
              <a:defRPr sz="2000"/>
            </a:lvl8pPr>
            <a:lvl9pPr>
              <a:defRPr sz="2000"/>
            </a:lvl9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baseline="0">
                <a:solidFill>
                  <a:schemeClr val="tx1"/>
                </a:solidFill>
                <a:latin typeface="Times New Roman" panose="02020603050405020304" pitchFamily="18" charset="0"/>
                <a:ea typeface="华文仿宋" panose="02010600040101010101" pitchFamily="2"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a:t>编辑母版文本样式</a:t>
            </a:r>
          </a:p>
        </p:txBody>
      </p:sp>
      <p:sp>
        <p:nvSpPr>
          <p:cNvPr id="5" name="Date Placeholder 4"/>
          <p:cNvSpPr>
            <a:spLocks noGrp="1"/>
          </p:cNvSpPr>
          <p:nvPr>
            <p:ph type="dt" sz="half" idx="10"/>
          </p:nvPr>
        </p:nvSpPr>
        <p:spPr/>
        <p:txBody>
          <a:bodyPr/>
          <a:lstStyle/>
          <a:p>
            <a:fld id="{AF35C1EE-70B7-451D-88A8-E507248D5926}" type="datetimeFigureOut">
              <a:rPr lang="zh-CN" altLang="en-US" smtClean="0"/>
              <a:t>2018/11/9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17DDEE-F12B-4FA7-A035-9E6F89C5A242}" type="slidenum">
              <a:rPr lang="zh-CN" altLang="en-US" smtClean="0"/>
              <a:t>‹#›</a:t>
            </a:fld>
            <a:endParaRPr lang="zh-CN" altLang="en-US"/>
          </a:p>
        </p:txBody>
      </p:sp>
    </p:spTree>
    <p:extLst>
      <p:ext uri="{BB962C8B-B14F-4D97-AF65-F5344CB8AC3E}">
        <p14:creationId xmlns:p14="http://schemas.microsoft.com/office/powerpoint/2010/main" val="3540145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baseline="0">
                <a:solidFill>
                  <a:srgbClr val="0070C0"/>
                </a:solidFill>
                <a:latin typeface="Times New Roman" panose="02020603050405020304" pitchFamily="18" charset="0"/>
                <a:ea typeface="华文仿宋" panose="02010600040101010101" pitchFamily="2" charset="-122"/>
              </a:defRPr>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baseline="0">
                <a:latin typeface="Times New Roman" panose="02020603050405020304" pitchFamily="18" charset="0"/>
                <a:ea typeface="华文仿宋" panose="02010600040101010101" pitchFamily="2" charset="-12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dirty="0"/>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baseline="0">
                <a:solidFill>
                  <a:schemeClr val="tx1"/>
                </a:solidFill>
                <a:latin typeface="Times New Roman" panose="02020603050405020304" pitchFamily="18" charset="0"/>
                <a:ea typeface="华文仿宋" panose="02010600040101010101" pitchFamily="2" charset="-12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lvl1pPr>
              <a:defRPr baseline="0">
                <a:latin typeface="Times New Roman" panose="02020603050405020304" pitchFamily="18" charset="0"/>
                <a:ea typeface="华文仿宋" panose="02010600040101010101" pitchFamily="2" charset="-122"/>
              </a:defRPr>
            </a:lvl1pPr>
          </a:lstStyle>
          <a:p>
            <a:fld id="{AF35C1EE-70B7-451D-88A8-E507248D5926}" type="datetimeFigureOut">
              <a:rPr lang="zh-CN" altLang="en-US" smtClean="0"/>
              <a:pPr/>
              <a:t>2018/11/9</a:t>
            </a:fld>
            <a:endParaRPr lang="zh-CN" altLang="en-US"/>
          </a:p>
        </p:txBody>
      </p:sp>
      <p:sp>
        <p:nvSpPr>
          <p:cNvPr id="6" name="Footer Placeholder 5"/>
          <p:cNvSpPr>
            <a:spLocks noGrp="1"/>
          </p:cNvSpPr>
          <p:nvPr>
            <p:ph type="ftr" sz="quarter" idx="11"/>
          </p:nvPr>
        </p:nvSpPr>
        <p:spPr/>
        <p:txBody>
          <a:bodyPr/>
          <a:lstStyle>
            <a:lvl1pPr>
              <a:defRPr baseline="0">
                <a:latin typeface="Times New Roman" panose="02020603050405020304" pitchFamily="18" charset="0"/>
                <a:ea typeface="华文仿宋" panose="02010600040101010101" pitchFamily="2" charset="-122"/>
              </a:defRPr>
            </a:lvl1pPr>
          </a:lstStyle>
          <a:p>
            <a:endParaRPr lang="zh-CN" altLang="en-US"/>
          </a:p>
        </p:txBody>
      </p:sp>
      <p:sp>
        <p:nvSpPr>
          <p:cNvPr id="7" name="Slide Number Placeholder 6"/>
          <p:cNvSpPr>
            <a:spLocks noGrp="1"/>
          </p:cNvSpPr>
          <p:nvPr>
            <p:ph type="sldNum" sz="quarter" idx="12"/>
          </p:nvPr>
        </p:nvSpPr>
        <p:spPr/>
        <p:txBody>
          <a:bodyPr/>
          <a:lstStyle>
            <a:lvl1pPr>
              <a:defRPr baseline="0">
                <a:latin typeface="Times New Roman" panose="02020603050405020304" pitchFamily="18" charset="0"/>
                <a:ea typeface="华文仿宋" panose="02010600040101010101" pitchFamily="2" charset="-122"/>
              </a:defRPr>
            </a:lvl1pPr>
          </a:lstStyle>
          <a:p>
            <a:fld id="{4A17DDEE-F12B-4FA7-A035-9E6F89C5A242}" type="slidenum">
              <a:rPr lang="zh-CN" altLang="en-US" smtClean="0"/>
              <a:pPr/>
              <a:t>‹#›</a:t>
            </a:fld>
            <a:endParaRPr lang="zh-CN" altLang="en-US"/>
          </a:p>
        </p:txBody>
      </p:sp>
    </p:spTree>
    <p:extLst>
      <p:ext uri="{BB962C8B-B14F-4D97-AF65-F5344CB8AC3E}">
        <p14:creationId xmlns:p14="http://schemas.microsoft.com/office/powerpoint/2010/main" val="2453666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latin typeface="Times New Roman" panose="02020603050405020304" pitchFamily="18" charset="0"/>
                <a:ea typeface="华文仿宋" panose="02010600040101010101" pitchFamily="2" charset="-122"/>
              </a:defRPr>
            </a:lvl1pPr>
          </a:lstStyle>
          <a:p>
            <a:fld id="{AF35C1EE-70B7-451D-88A8-E507248D5926}" type="datetimeFigureOut">
              <a:rPr lang="zh-CN" altLang="en-US" smtClean="0"/>
              <a:pPr/>
              <a:t>2018/11/9</a:t>
            </a:fld>
            <a:endParaRPr lang="zh-CN"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latin typeface="Times New Roman" panose="02020603050405020304" pitchFamily="18" charset="0"/>
                <a:ea typeface="华文仿宋" panose="02010600040101010101" pitchFamily="2" charset="-122"/>
              </a:defRPr>
            </a:lvl1pPr>
          </a:lstStyle>
          <a:p>
            <a:endParaRPr lang="zh-CN"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latin typeface="Times New Roman" panose="02020603050405020304" pitchFamily="18" charset="0"/>
                <a:ea typeface="华文仿宋" panose="02010600040101010101" pitchFamily="2" charset="-122"/>
              </a:defRPr>
            </a:lvl1pPr>
          </a:lstStyle>
          <a:p>
            <a:fld id="{4A17DDEE-F12B-4FA7-A035-9E6F89C5A242}" type="slidenum">
              <a:rPr lang="zh-CN" altLang="en-US" smtClean="0"/>
              <a:pPr/>
              <a:t>‹#›</a:t>
            </a:fld>
            <a:endParaRPr lang="zh-CN" altLang="en-US" dirty="0"/>
          </a:p>
        </p:txBody>
      </p:sp>
      <p:sp>
        <p:nvSpPr>
          <p:cNvPr id="10" name="Footer Placeholder 4"/>
          <p:cNvSpPr txBox="1">
            <a:spLocks/>
          </p:cNvSpPr>
          <p:nvPr userDrawn="1"/>
        </p:nvSpPr>
        <p:spPr>
          <a:xfrm>
            <a:off x="4191000" y="6508750"/>
            <a:ext cx="4114800" cy="365125"/>
          </a:xfrm>
          <a:prstGeom prst="rect">
            <a:avLst/>
          </a:prstGeom>
        </p:spPr>
        <p:txBody>
          <a:bodyPr vert="horz" lIns="91440" tIns="45720" rIns="91440" bIns="45720" rtlCol="0" anchor="ctr"/>
          <a:lstStyle>
            <a:defPPr>
              <a:defRPr lang="zh-CN"/>
            </a:defPPr>
            <a:lvl1pPr marL="0" algn="l" defTabSz="914400" rtl="0" eaLnBrk="1" latinLnBrk="0" hangingPunct="1">
              <a:defRPr lang="zh-CN" altLang="en-US" sz="1800" kern="1200" smtClean="0">
                <a:solidFill>
                  <a:srgbClr val="0070C0"/>
                </a:solidFill>
                <a:latin typeface="华文新魏" panose="02010800040101010101" pitchFamily="2" charset="-122"/>
                <a:ea typeface="华文新魏" panose="0201080004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100" dirty="0"/>
              <a:t>西北农林科技大学              物理实验教学示范中心</a:t>
            </a:r>
          </a:p>
        </p:txBody>
      </p:sp>
      <p:pic>
        <p:nvPicPr>
          <p:cNvPr id="8" name="图片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901946" y="51215"/>
            <a:ext cx="3233782" cy="604800"/>
          </a:xfrm>
          <a:prstGeom prst="rect">
            <a:avLst/>
          </a:prstGeom>
        </p:spPr>
      </p:pic>
    </p:spTree>
    <p:extLst>
      <p:ext uri="{BB962C8B-B14F-4D97-AF65-F5344CB8AC3E}">
        <p14:creationId xmlns:p14="http://schemas.microsoft.com/office/powerpoint/2010/main" val="173811717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rgbClr val="0070C0"/>
          </a:solidFill>
          <a:latin typeface="+mj-lt"/>
          <a:ea typeface="华文仿宋" panose="02010600040101010101" pitchFamily="2" charset="-122"/>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rgbClr val="0070C0"/>
          </a:solidFill>
          <a:latin typeface="Times New Roman" panose="02020603050405020304" pitchFamily="18" charset="0"/>
          <a:ea typeface="华文仿宋" panose="02010600040101010101" pitchFamily="2" charset="-122"/>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rgbClr val="0070C0"/>
          </a:solidFill>
          <a:latin typeface="Times New Roman" panose="02020603050405020304" pitchFamily="18" charset="0"/>
          <a:ea typeface="华文仿宋" panose="02010600040101010101" pitchFamily="2" charset="-122"/>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rgbClr val="0070C0"/>
          </a:solidFill>
          <a:latin typeface="Times New Roman" panose="02020603050405020304" pitchFamily="18" charset="0"/>
          <a:ea typeface="华文仿宋" panose="02010600040101010101" pitchFamily="2" charset="-122"/>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rgbClr val="0070C0"/>
          </a:solidFill>
          <a:latin typeface="Times New Roman" panose="02020603050405020304" pitchFamily="18" charset="0"/>
          <a:ea typeface="华文仿宋" panose="02010600040101010101" pitchFamily="2" charset="-122"/>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rgbClr val="0070C0"/>
          </a:solidFill>
          <a:latin typeface="Times New Roman" panose="02020603050405020304" pitchFamily="18" charset="0"/>
          <a:ea typeface="华文仿宋" panose="02010600040101010101" pitchFamily="2" charset="-122"/>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oleObject" Target="../embeddings/oleObject6.bin"/><Relationship Id="rId18" Type="http://schemas.openxmlformats.org/officeDocument/2006/relationships/image" Target="../media/image14.wmf"/><Relationship Id="rId26" Type="http://schemas.openxmlformats.org/officeDocument/2006/relationships/image" Target="../media/image18.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11.wmf"/><Relationship Id="rId17" Type="http://schemas.openxmlformats.org/officeDocument/2006/relationships/oleObject" Target="../embeddings/oleObject8.bin"/><Relationship Id="rId25" Type="http://schemas.openxmlformats.org/officeDocument/2006/relationships/oleObject" Target="../embeddings/oleObject12.bin"/><Relationship Id="rId33" Type="http://schemas.openxmlformats.org/officeDocument/2006/relationships/image" Target="../media/image21.wmf"/><Relationship Id="rId2" Type="http://schemas.openxmlformats.org/officeDocument/2006/relationships/slideLayout" Target="../slideLayouts/slideLayout2.xml"/><Relationship Id="rId16" Type="http://schemas.openxmlformats.org/officeDocument/2006/relationships/image" Target="../media/image13.wmf"/><Relationship Id="rId20" Type="http://schemas.openxmlformats.org/officeDocument/2006/relationships/image" Target="../media/image15.wmf"/><Relationship Id="rId29" Type="http://schemas.openxmlformats.org/officeDocument/2006/relationships/oleObject" Target="../embeddings/oleObject14.bin"/><Relationship Id="rId1" Type="http://schemas.openxmlformats.org/officeDocument/2006/relationships/vmlDrawing" Target="../drawings/vmlDrawing1.vml"/><Relationship Id="rId6" Type="http://schemas.openxmlformats.org/officeDocument/2006/relationships/image" Target="../media/image8.wmf"/><Relationship Id="rId11" Type="http://schemas.openxmlformats.org/officeDocument/2006/relationships/oleObject" Target="../embeddings/oleObject5.bin"/><Relationship Id="rId24" Type="http://schemas.openxmlformats.org/officeDocument/2006/relationships/image" Target="../media/image17.wmf"/><Relationship Id="rId32" Type="http://schemas.openxmlformats.org/officeDocument/2006/relationships/oleObject" Target="../embeddings/oleObject16.bin"/><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28" Type="http://schemas.openxmlformats.org/officeDocument/2006/relationships/image" Target="../media/image19.wmf"/><Relationship Id="rId10" Type="http://schemas.openxmlformats.org/officeDocument/2006/relationships/image" Target="../media/image10.wmf"/><Relationship Id="rId19" Type="http://schemas.openxmlformats.org/officeDocument/2006/relationships/oleObject" Target="../embeddings/oleObject9.bin"/><Relationship Id="rId31" Type="http://schemas.openxmlformats.org/officeDocument/2006/relationships/oleObject" Target="../embeddings/oleObject15.bin"/><Relationship Id="rId4" Type="http://schemas.openxmlformats.org/officeDocument/2006/relationships/image" Target="../media/image7.wmf"/><Relationship Id="rId9" Type="http://schemas.openxmlformats.org/officeDocument/2006/relationships/oleObject" Target="../embeddings/oleObject4.bin"/><Relationship Id="rId14" Type="http://schemas.openxmlformats.org/officeDocument/2006/relationships/image" Target="../media/image12.wmf"/><Relationship Id="rId22" Type="http://schemas.openxmlformats.org/officeDocument/2006/relationships/image" Target="../media/image16.wmf"/><Relationship Id="rId27" Type="http://schemas.openxmlformats.org/officeDocument/2006/relationships/oleObject" Target="../embeddings/oleObject13.bin"/><Relationship Id="rId30" Type="http://schemas.openxmlformats.org/officeDocument/2006/relationships/image" Target="../media/image20.wmf"/><Relationship Id="rId8" Type="http://schemas.openxmlformats.org/officeDocument/2006/relationships/image" Target="../media/image9.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弗兰克</a:t>
            </a:r>
            <a:r>
              <a:rPr lang="en-US" altLang="zh-CN" dirty="0"/>
              <a:t>—</a:t>
            </a:r>
            <a:r>
              <a:rPr lang="zh-CN" altLang="en-US" dirty="0"/>
              <a:t>赫兹实验</a:t>
            </a:r>
          </a:p>
        </p:txBody>
      </p:sp>
      <p:sp>
        <p:nvSpPr>
          <p:cNvPr id="3" name="副标题 2"/>
          <p:cNvSpPr>
            <a:spLocks noGrp="1"/>
          </p:cNvSpPr>
          <p:nvPr>
            <p:ph type="subTitle" idx="1"/>
          </p:nvPr>
        </p:nvSpPr>
        <p:spPr/>
        <p:txBody>
          <a:bodyPr>
            <a:normAutofit/>
          </a:bodyPr>
          <a:lstStyle/>
          <a:p>
            <a:endParaRPr lang="en-US" altLang="zh-CN" b="1" dirty="0"/>
          </a:p>
          <a:p>
            <a:r>
              <a:rPr lang="zh-CN" altLang="en-US" b="1" dirty="0"/>
              <a:t>物理实验教学示范中心 </a:t>
            </a:r>
          </a:p>
        </p:txBody>
      </p:sp>
    </p:spTree>
    <p:extLst>
      <p:ext uri="{BB962C8B-B14F-4D97-AF65-F5344CB8AC3E}">
        <p14:creationId xmlns:p14="http://schemas.microsoft.com/office/powerpoint/2010/main" val="1598016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五、实验步骤</a:t>
            </a:r>
          </a:p>
        </p:txBody>
      </p:sp>
      <p:sp>
        <p:nvSpPr>
          <p:cNvPr id="3" name="内容占位符 2"/>
          <p:cNvSpPr>
            <a:spLocks noGrp="1"/>
          </p:cNvSpPr>
          <p:nvPr>
            <p:ph idx="1"/>
          </p:nvPr>
        </p:nvSpPr>
        <p:spPr>
          <a:xfrm>
            <a:off x="845126" y="1828801"/>
            <a:ext cx="11191976" cy="3606800"/>
          </a:xfrm>
        </p:spPr>
        <p:txBody>
          <a:bodyPr>
            <a:noAutofit/>
          </a:bodyPr>
          <a:lstStyle/>
          <a:p>
            <a:pPr marL="0" indent="0">
              <a:lnSpc>
                <a:spcPct val="150000"/>
              </a:lnSpc>
              <a:spcBef>
                <a:spcPts val="600"/>
              </a:spcBef>
              <a:buNone/>
            </a:pPr>
            <a:r>
              <a:rPr lang="en-US" altLang="zh-CN" dirty="0">
                <a:solidFill>
                  <a:schemeClr val="tx1"/>
                </a:solidFill>
                <a:cs typeface="Times New Roman" panose="02020603050405020304" pitchFamily="18" charset="0"/>
              </a:rPr>
              <a:t>4. </a:t>
            </a:r>
            <a:r>
              <a:rPr lang="zh-CN" altLang="en-US" dirty="0">
                <a:solidFill>
                  <a:schemeClr val="tx1"/>
                </a:solidFill>
                <a:cs typeface="Times New Roman" panose="02020603050405020304" pitchFamily="18" charset="0"/>
              </a:rPr>
              <a:t>“工作方式” 选择“自动”，根据仪器铭牌标定的值，分别设定合适的灯丝电压、</a:t>
            </a:r>
            <a:r>
              <a:rPr lang="en-US" altLang="zh-CN" dirty="0">
                <a:solidFill>
                  <a:schemeClr val="tx1"/>
                </a:solidFill>
                <a:cs typeface="Times New Roman" panose="02020603050405020304" pitchFamily="18" charset="0"/>
              </a:rPr>
              <a:t>U</a:t>
            </a:r>
            <a:r>
              <a:rPr lang="en-US" altLang="zh-CN" baseline="-25000" dirty="0">
                <a:solidFill>
                  <a:schemeClr val="tx1"/>
                </a:solidFill>
                <a:cs typeface="Times New Roman" panose="02020603050405020304" pitchFamily="18" charset="0"/>
              </a:rPr>
              <a:t>G1K</a:t>
            </a:r>
            <a:r>
              <a:rPr lang="zh-CN" altLang="en-US" dirty="0">
                <a:solidFill>
                  <a:schemeClr val="tx1"/>
                </a:solidFill>
                <a:cs typeface="Times New Roman" panose="02020603050405020304" pitchFamily="18" charset="0"/>
              </a:rPr>
              <a:t>、</a:t>
            </a:r>
            <a:r>
              <a:rPr lang="en-US" altLang="zh-CN" dirty="0">
                <a:solidFill>
                  <a:schemeClr val="tx1"/>
                </a:solidFill>
                <a:cs typeface="Times New Roman" panose="02020603050405020304" pitchFamily="18" charset="0"/>
              </a:rPr>
              <a:t> U</a:t>
            </a:r>
            <a:r>
              <a:rPr lang="en-US" altLang="zh-CN" baseline="-25000" dirty="0">
                <a:solidFill>
                  <a:schemeClr val="tx1"/>
                </a:solidFill>
                <a:cs typeface="Times New Roman" panose="02020603050405020304" pitchFamily="18" charset="0"/>
              </a:rPr>
              <a:t>G2A</a:t>
            </a:r>
            <a:r>
              <a:rPr lang="zh-CN" altLang="en-US" dirty="0">
                <a:solidFill>
                  <a:schemeClr val="tx1"/>
                </a:solidFill>
                <a:cs typeface="Times New Roman" panose="02020603050405020304" pitchFamily="18" charset="0"/>
              </a:rPr>
              <a:t>、</a:t>
            </a:r>
            <a:r>
              <a:rPr lang="en-US" altLang="zh-CN" dirty="0">
                <a:solidFill>
                  <a:schemeClr val="tx1"/>
                </a:solidFill>
                <a:cs typeface="Times New Roman" panose="02020603050405020304" pitchFamily="18" charset="0"/>
              </a:rPr>
              <a:t> U</a:t>
            </a:r>
            <a:r>
              <a:rPr lang="en-US" altLang="zh-CN" baseline="-25000" dirty="0">
                <a:solidFill>
                  <a:schemeClr val="tx1"/>
                </a:solidFill>
                <a:cs typeface="Times New Roman" panose="02020603050405020304" pitchFamily="18" charset="0"/>
              </a:rPr>
              <a:t>G2K</a:t>
            </a:r>
            <a:r>
              <a:rPr lang="zh-CN" altLang="en-US" dirty="0">
                <a:solidFill>
                  <a:schemeClr val="tx1"/>
                </a:solidFill>
                <a:cs typeface="Times New Roman" panose="02020603050405020304" pitchFamily="18" charset="0"/>
              </a:rPr>
              <a:t>，启动仪器，</a:t>
            </a:r>
            <a:r>
              <a:rPr lang="en-US" altLang="zh-CN" dirty="0">
                <a:solidFill>
                  <a:schemeClr val="tx1"/>
                </a:solidFill>
                <a:cs typeface="Times New Roman" panose="02020603050405020304" pitchFamily="18" charset="0"/>
              </a:rPr>
              <a:t> U</a:t>
            </a:r>
            <a:r>
              <a:rPr lang="en-US" altLang="zh-CN" baseline="-25000" dirty="0">
                <a:solidFill>
                  <a:schemeClr val="tx1"/>
                </a:solidFill>
                <a:cs typeface="Times New Roman" panose="02020603050405020304" pitchFamily="18" charset="0"/>
              </a:rPr>
              <a:t>G2K</a:t>
            </a:r>
            <a:r>
              <a:rPr lang="zh-CN" altLang="en-US" dirty="0">
                <a:solidFill>
                  <a:schemeClr val="tx1"/>
                </a:solidFill>
                <a:cs typeface="Times New Roman" panose="02020603050405020304" pitchFamily="18" charset="0"/>
              </a:rPr>
              <a:t>自动以</a:t>
            </a:r>
            <a:r>
              <a:rPr lang="en-US" altLang="zh-CN" dirty="0">
                <a:solidFill>
                  <a:schemeClr val="tx1"/>
                </a:solidFill>
                <a:cs typeface="Times New Roman" panose="02020603050405020304" pitchFamily="18" charset="0"/>
              </a:rPr>
              <a:t>0.2 V</a:t>
            </a:r>
            <a:r>
              <a:rPr lang="zh-CN" altLang="en-US" dirty="0">
                <a:solidFill>
                  <a:schemeClr val="tx1"/>
                </a:solidFill>
                <a:cs typeface="Times New Roman" panose="02020603050405020304" pitchFamily="18" charset="0"/>
              </a:rPr>
              <a:t>的间隔，从</a:t>
            </a:r>
            <a:r>
              <a:rPr lang="en-US" altLang="zh-CN" dirty="0">
                <a:solidFill>
                  <a:schemeClr val="tx1"/>
                </a:solidFill>
                <a:cs typeface="Times New Roman" panose="02020603050405020304" pitchFamily="18" charset="0"/>
              </a:rPr>
              <a:t>0</a:t>
            </a:r>
            <a:r>
              <a:rPr lang="zh-CN" altLang="en-US" dirty="0">
                <a:solidFill>
                  <a:schemeClr val="tx1"/>
                </a:solidFill>
                <a:cs typeface="Times New Roman" panose="02020603050405020304" pitchFamily="18" charset="0"/>
              </a:rPr>
              <a:t>上升至设定的最大值，示波器显示波形图。</a:t>
            </a:r>
            <a:endParaRPr lang="en-US" altLang="zh-CN" dirty="0">
              <a:solidFill>
                <a:schemeClr val="tx1"/>
              </a:solidFill>
              <a:cs typeface="Times New Roman" panose="02020603050405020304" pitchFamily="18" charset="0"/>
            </a:endParaRPr>
          </a:p>
          <a:p>
            <a:pPr marL="0" indent="0">
              <a:lnSpc>
                <a:spcPct val="150000"/>
              </a:lnSpc>
              <a:spcBef>
                <a:spcPts val="600"/>
              </a:spcBef>
              <a:buNone/>
            </a:pPr>
            <a:r>
              <a:rPr lang="en-US" altLang="zh-CN" dirty="0">
                <a:solidFill>
                  <a:schemeClr val="tx1"/>
                </a:solidFill>
                <a:cs typeface="Times New Roman" panose="02020603050405020304" pitchFamily="18" charset="0"/>
              </a:rPr>
              <a:t>5.</a:t>
            </a:r>
            <a:r>
              <a:rPr lang="zh-CN" altLang="en-US" dirty="0">
                <a:solidFill>
                  <a:schemeClr val="tx1"/>
                </a:solidFill>
                <a:cs typeface="Times New Roman" panose="02020603050405020304" pitchFamily="18" charset="0"/>
              </a:rPr>
              <a:t> 自动检测无误，“工作方式” 选择“手动”，设定相同的灯丝电压、</a:t>
            </a:r>
            <a:r>
              <a:rPr lang="en-US" altLang="zh-CN" dirty="0">
                <a:solidFill>
                  <a:schemeClr val="tx1"/>
                </a:solidFill>
                <a:cs typeface="Times New Roman" panose="02020603050405020304" pitchFamily="18" charset="0"/>
              </a:rPr>
              <a:t>U</a:t>
            </a:r>
            <a:r>
              <a:rPr lang="en-US" altLang="zh-CN" baseline="-25000" dirty="0">
                <a:solidFill>
                  <a:schemeClr val="tx1"/>
                </a:solidFill>
                <a:cs typeface="Times New Roman" panose="02020603050405020304" pitchFamily="18" charset="0"/>
              </a:rPr>
              <a:t>G1K</a:t>
            </a:r>
            <a:r>
              <a:rPr lang="zh-CN" altLang="en-US" dirty="0">
                <a:solidFill>
                  <a:schemeClr val="tx1"/>
                </a:solidFill>
                <a:cs typeface="Times New Roman" panose="02020603050405020304" pitchFamily="18" charset="0"/>
              </a:rPr>
              <a:t>、</a:t>
            </a:r>
            <a:r>
              <a:rPr lang="en-US" altLang="zh-CN" dirty="0">
                <a:solidFill>
                  <a:schemeClr val="tx1"/>
                </a:solidFill>
                <a:cs typeface="Times New Roman" panose="02020603050405020304" pitchFamily="18" charset="0"/>
              </a:rPr>
              <a:t> U</a:t>
            </a:r>
            <a:r>
              <a:rPr lang="en-US" altLang="zh-CN" baseline="-25000" dirty="0">
                <a:solidFill>
                  <a:schemeClr val="tx1"/>
                </a:solidFill>
                <a:cs typeface="Times New Roman" panose="02020603050405020304" pitchFamily="18" charset="0"/>
              </a:rPr>
              <a:t>G2A</a:t>
            </a:r>
            <a:r>
              <a:rPr lang="zh-CN" altLang="en-US" dirty="0">
                <a:solidFill>
                  <a:schemeClr val="tx1"/>
                </a:solidFill>
                <a:cs typeface="Times New Roman" panose="02020603050405020304" pitchFamily="18" charset="0"/>
              </a:rPr>
              <a:t>，手动按增加的箭头，</a:t>
            </a:r>
            <a:r>
              <a:rPr lang="en-US" altLang="zh-CN" dirty="0">
                <a:solidFill>
                  <a:schemeClr val="tx1"/>
                </a:solidFill>
                <a:cs typeface="Times New Roman" panose="02020603050405020304" pitchFamily="18" charset="0"/>
              </a:rPr>
              <a:t> U</a:t>
            </a:r>
            <a:r>
              <a:rPr lang="en-US" altLang="zh-CN" baseline="-25000" dirty="0">
                <a:solidFill>
                  <a:schemeClr val="tx1"/>
                </a:solidFill>
                <a:cs typeface="Times New Roman" panose="02020603050405020304" pitchFamily="18" charset="0"/>
              </a:rPr>
              <a:t>G2K</a:t>
            </a:r>
            <a:r>
              <a:rPr lang="zh-CN" altLang="en-US" dirty="0">
                <a:solidFill>
                  <a:schemeClr val="tx1"/>
                </a:solidFill>
                <a:cs typeface="Times New Roman" panose="02020603050405020304" pitchFamily="18" charset="0"/>
              </a:rPr>
              <a:t>以</a:t>
            </a:r>
            <a:r>
              <a:rPr lang="en-US" altLang="zh-CN" dirty="0">
                <a:solidFill>
                  <a:schemeClr val="tx1"/>
                </a:solidFill>
                <a:cs typeface="Times New Roman" panose="02020603050405020304" pitchFamily="18" charset="0"/>
              </a:rPr>
              <a:t>0.5 V</a:t>
            </a:r>
            <a:r>
              <a:rPr lang="zh-CN" altLang="en-US" dirty="0">
                <a:solidFill>
                  <a:schemeClr val="tx1"/>
                </a:solidFill>
                <a:cs typeface="Times New Roman" panose="02020603050405020304" pitchFamily="18" charset="0"/>
              </a:rPr>
              <a:t>的间隔，从</a:t>
            </a:r>
            <a:r>
              <a:rPr lang="en-US" altLang="zh-CN" dirty="0">
                <a:solidFill>
                  <a:schemeClr val="tx1"/>
                </a:solidFill>
                <a:cs typeface="Times New Roman" panose="02020603050405020304" pitchFamily="18" charset="0"/>
              </a:rPr>
              <a:t>0</a:t>
            </a:r>
            <a:r>
              <a:rPr lang="zh-CN" altLang="en-US" dirty="0">
                <a:solidFill>
                  <a:schemeClr val="tx1"/>
                </a:solidFill>
                <a:cs typeface="Times New Roman" panose="02020603050405020304" pitchFamily="18" charset="0"/>
              </a:rPr>
              <a:t>增加至最大值，记录数据，示波器显示波形图。</a:t>
            </a:r>
            <a:endParaRPr lang="en-US" altLang="zh-CN" dirty="0">
              <a:solidFill>
                <a:schemeClr val="tx1"/>
              </a:solidFill>
              <a:cs typeface="Times New Roman" panose="02020603050405020304" pitchFamily="18" charset="0"/>
            </a:endParaRPr>
          </a:p>
          <a:p>
            <a:pPr marL="0" indent="0">
              <a:lnSpc>
                <a:spcPct val="150000"/>
              </a:lnSpc>
              <a:spcBef>
                <a:spcPts val="600"/>
              </a:spcBef>
              <a:buNone/>
            </a:pPr>
            <a:r>
              <a:rPr lang="en-US" altLang="zh-CN" dirty="0">
                <a:solidFill>
                  <a:schemeClr val="tx1"/>
                </a:solidFill>
                <a:cs typeface="Times New Roman" panose="02020603050405020304" pitchFamily="18" charset="0"/>
              </a:rPr>
              <a:t>    </a:t>
            </a:r>
            <a:endParaRPr lang="zh-CN" altLang="en-US"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94313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六、注意事项</a:t>
            </a:r>
          </a:p>
        </p:txBody>
      </p:sp>
      <p:sp>
        <p:nvSpPr>
          <p:cNvPr id="3" name="内容占位符 2"/>
          <p:cNvSpPr>
            <a:spLocks noGrp="1"/>
          </p:cNvSpPr>
          <p:nvPr>
            <p:ph idx="1"/>
          </p:nvPr>
        </p:nvSpPr>
        <p:spPr/>
        <p:txBody>
          <a:bodyPr>
            <a:noAutofit/>
          </a:bodyPr>
          <a:lstStyle/>
          <a:p>
            <a:pPr>
              <a:lnSpc>
                <a:spcPct val="150000"/>
              </a:lnSpc>
              <a:buFont typeface="Wingdings" panose="05000000000000000000" pitchFamily="2" charset="2"/>
              <a:buChar char="Ø"/>
            </a:pPr>
            <a:r>
              <a:rPr lang="en-US" altLang="zh-CN" dirty="0"/>
              <a:t>1. </a:t>
            </a:r>
            <a:r>
              <a:rPr lang="zh-CN" altLang="en-US" dirty="0"/>
              <a:t>弗兰克</a:t>
            </a:r>
            <a:r>
              <a:rPr lang="en-US" altLang="zh-CN" dirty="0"/>
              <a:t>-</a:t>
            </a:r>
            <a:r>
              <a:rPr lang="zh-CN" altLang="en-US" dirty="0"/>
              <a:t>赫兹管很容易因电压设置不合适而遭到损害，所以一定要按照规定的范围进行设置</a:t>
            </a:r>
            <a:r>
              <a:rPr lang="en-US" altLang="zh-CN"/>
              <a:t>;</a:t>
            </a:r>
            <a:endParaRPr lang="en-US" altLang="zh-CN" dirty="0"/>
          </a:p>
          <a:p>
            <a:pPr>
              <a:lnSpc>
                <a:spcPct val="150000"/>
              </a:lnSpc>
              <a:buFont typeface="Wingdings" panose="05000000000000000000" pitchFamily="2" charset="2"/>
              <a:buChar char="Ø"/>
            </a:pPr>
            <a:r>
              <a:rPr lang="en-US" altLang="zh-CN" dirty="0"/>
              <a:t>2. </a:t>
            </a:r>
            <a:r>
              <a:rPr lang="zh-CN" altLang="en-US" dirty="0"/>
              <a:t>由于弗兰克</a:t>
            </a:r>
            <a:r>
              <a:rPr lang="en-US" altLang="zh-CN" dirty="0"/>
              <a:t>-</a:t>
            </a:r>
            <a:r>
              <a:rPr lang="zh-CN" altLang="en-US" dirty="0"/>
              <a:t>赫兹管的离散性以及使用中的衰老过程，其最佳工作状态不同，应在规定范围内找出其理想的工作状态。</a:t>
            </a:r>
          </a:p>
        </p:txBody>
      </p:sp>
    </p:spTree>
    <p:extLst>
      <p:ext uri="{BB962C8B-B14F-4D97-AF65-F5344CB8AC3E}">
        <p14:creationId xmlns:p14="http://schemas.microsoft.com/office/powerpoint/2010/main" val="3289192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一、实验简介</a:t>
            </a:r>
          </a:p>
        </p:txBody>
      </p:sp>
      <p:grpSp>
        <p:nvGrpSpPr>
          <p:cNvPr id="10" name="组合 11"/>
          <p:cNvGrpSpPr>
            <a:grpSpLocks/>
          </p:cNvGrpSpPr>
          <p:nvPr/>
        </p:nvGrpSpPr>
        <p:grpSpPr bwMode="auto">
          <a:xfrm>
            <a:off x="5096485" y="1900653"/>
            <a:ext cx="1973093" cy="3293397"/>
            <a:chOff x="3481245" y="1357298"/>
            <a:chExt cx="1973106" cy="3293421"/>
          </a:xfrm>
        </p:grpSpPr>
        <p:pic>
          <p:nvPicPr>
            <p:cNvPr id="15" name="Picture 2" descr="C:\Documents and Settings\Administrator\桌面\01.jpg"/>
            <p:cNvPicPr>
              <a:picLocks noChangeAspect="1" noChangeArrowheads="1"/>
            </p:cNvPicPr>
            <p:nvPr/>
          </p:nvPicPr>
          <p:blipFill>
            <a:blip r:embed="rId2">
              <a:extLst>
                <a:ext uri="{28A0092B-C50C-407E-A947-70E740481C1C}">
                  <a14:useLocalDpi xmlns:a14="http://schemas.microsoft.com/office/drawing/2010/main" val="0"/>
                </a:ext>
              </a:extLst>
            </a:blip>
            <a:srcRect b="10983"/>
            <a:stretch>
              <a:fillRect/>
            </a:stretch>
          </p:blipFill>
          <p:spPr bwMode="auto">
            <a:xfrm>
              <a:off x="3481245" y="1357298"/>
              <a:ext cx="1973106" cy="2484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9"/>
            <p:cNvSpPr txBox="1">
              <a:spLocks noChangeArrowheads="1"/>
            </p:cNvSpPr>
            <p:nvPr/>
          </p:nvSpPr>
          <p:spPr bwMode="auto">
            <a:xfrm>
              <a:off x="3555190" y="3942828"/>
              <a:ext cx="1825216" cy="707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algn="ctr" eaLnBrk="1" hangingPunct="1">
                <a:spcBef>
                  <a:spcPct val="50000"/>
                </a:spcBef>
              </a:pPr>
              <a:r>
                <a:rPr lang="en-US" altLang="zh-CN" sz="2000" dirty="0">
                  <a:solidFill>
                    <a:srgbClr val="0000FF"/>
                  </a:solidFill>
                </a:rPr>
                <a:t> </a:t>
              </a:r>
              <a:r>
                <a:rPr lang="en-US" altLang="zh-CN" sz="2000" dirty="0">
                  <a:solidFill>
                    <a:srgbClr val="0033CC"/>
                  </a:solidFill>
                </a:rPr>
                <a:t>James Frank</a:t>
              </a:r>
              <a:r>
                <a:rPr lang="zh-CN" altLang="en-US" sz="2000" dirty="0">
                  <a:solidFill>
                    <a:srgbClr val="0033CC"/>
                  </a:solidFill>
                </a:rPr>
                <a:t>（</a:t>
              </a:r>
              <a:r>
                <a:rPr lang="en-US" altLang="zh-CN" sz="2000" dirty="0">
                  <a:solidFill>
                    <a:srgbClr val="0033CC"/>
                  </a:solidFill>
                </a:rPr>
                <a:t> 1882-1964 </a:t>
              </a:r>
              <a:r>
                <a:rPr lang="zh-CN" altLang="en-US" sz="2000" dirty="0">
                  <a:solidFill>
                    <a:srgbClr val="0033CC"/>
                  </a:solidFill>
                </a:rPr>
                <a:t>）</a:t>
              </a:r>
              <a:r>
                <a:rPr lang="en-US" altLang="zh-CN" sz="2000" dirty="0">
                  <a:solidFill>
                    <a:srgbClr val="0033CC"/>
                  </a:solidFill>
                </a:rPr>
                <a:t>      </a:t>
              </a:r>
            </a:p>
          </p:txBody>
        </p:sp>
      </p:grpSp>
      <p:grpSp>
        <p:nvGrpSpPr>
          <p:cNvPr id="17" name="组合 10"/>
          <p:cNvGrpSpPr>
            <a:grpSpLocks/>
          </p:cNvGrpSpPr>
          <p:nvPr/>
        </p:nvGrpSpPr>
        <p:grpSpPr bwMode="auto">
          <a:xfrm>
            <a:off x="1862854" y="1900653"/>
            <a:ext cx="2015926" cy="3355111"/>
            <a:chOff x="714348" y="1357298"/>
            <a:chExt cx="2015926" cy="3355012"/>
          </a:xfrm>
        </p:grpSpPr>
        <p:sp>
          <p:nvSpPr>
            <p:cNvPr id="18" name="Text Box 9"/>
            <p:cNvSpPr txBox="1">
              <a:spLocks noChangeArrowheads="1"/>
            </p:cNvSpPr>
            <p:nvPr/>
          </p:nvSpPr>
          <p:spPr bwMode="auto">
            <a:xfrm>
              <a:off x="809703" y="4004445"/>
              <a:ext cx="1825216" cy="707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algn="ctr" eaLnBrk="1" hangingPunct="1">
                <a:spcBef>
                  <a:spcPct val="50000"/>
                </a:spcBef>
              </a:pPr>
              <a:r>
                <a:rPr lang="en-US" altLang="zh-CN" sz="2000" dirty="0">
                  <a:solidFill>
                    <a:srgbClr val="0000FF"/>
                  </a:solidFill>
                </a:rPr>
                <a:t> </a:t>
              </a:r>
              <a:r>
                <a:rPr lang="en-US" altLang="zh-CN" sz="2000" dirty="0">
                  <a:solidFill>
                    <a:srgbClr val="0033CC"/>
                  </a:solidFill>
                </a:rPr>
                <a:t>Niles Bohr</a:t>
              </a:r>
            </a:p>
            <a:p>
              <a:pPr algn="ctr" eaLnBrk="1" hangingPunct="1"/>
              <a:r>
                <a:rPr lang="zh-CN" altLang="en-US" sz="2000" dirty="0">
                  <a:solidFill>
                    <a:srgbClr val="0033CC"/>
                  </a:solidFill>
                </a:rPr>
                <a:t>（</a:t>
              </a:r>
              <a:r>
                <a:rPr lang="en-US" altLang="zh-CN" sz="2000" dirty="0">
                  <a:solidFill>
                    <a:srgbClr val="0033CC"/>
                  </a:solidFill>
                </a:rPr>
                <a:t> 1885-1962 </a:t>
              </a:r>
              <a:r>
                <a:rPr lang="zh-CN" altLang="en-US" sz="2000" dirty="0">
                  <a:solidFill>
                    <a:srgbClr val="0033CC"/>
                  </a:solidFill>
                </a:rPr>
                <a:t>）</a:t>
              </a:r>
              <a:endParaRPr lang="en-US" altLang="zh-CN" sz="2000" dirty="0">
                <a:solidFill>
                  <a:srgbClr val="0000FF"/>
                </a:solidFill>
              </a:endParaRPr>
            </a:p>
          </p:txBody>
        </p:sp>
        <p:pic>
          <p:nvPicPr>
            <p:cNvPr id="19" name="Picture 4" descr="C:\Documents and Settings\Administrator\桌面\03.jpg"/>
            <p:cNvPicPr>
              <a:picLocks noChangeAspect="1" noChangeArrowheads="1"/>
            </p:cNvPicPr>
            <p:nvPr/>
          </p:nvPicPr>
          <p:blipFill>
            <a:blip r:embed="rId3">
              <a:extLst>
                <a:ext uri="{28A0092B-C50C-407E-A947-70E740481C1C}">
                  <a14:useLocalDpi xmlns:a14="http://schemas.microsoft.com/office/drawing/2010/main" val="0"/>
                </a:ext>
              </a:extLst>
            </a:blip>
            <a:srcRect b="12878"/>
            <a:stretch>
              <a:fillRect/>
            </a:stretch>
          </p:blipFill>
          <p:spPr bwMode="auto">
            <a:xfrm>
              <a:off x="714348" y="1357298"/>
              <a:ext cx="2015926" cy="2483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 name="组合 19"/>
          <p:cNvGrpSpPr/>
          <p:nvPr/>
        </p:nvGrpSpPr>
        <p:grpSpPr>
          <a:xfrm>
            <a:off x="8137797" y="1900653"/>
            <a:ext cx="2271803" cy="3290804"/>
            <a:chOff x="7144048" y="1900653"/>
            <a:chExt cx="2271803" cy="3290804"/>
          </a:xfrm>
        </p:grpSpPr>
        <p:sp>
          <p:nvSpPr>
            <p:cNvPr id="13" name="矩形 6"/>
            <p:cNvSpPr>
              <a:spLocks noChangeArrowheads="1"/>
            </p:cNvSpPr>
            <p:nvPr/>
          </p:nvSpPr>
          <p:spPr bwMode="auto">
            <a:xfrm>
              <a:off x="7144048" y="4483571"/>
              <a:ext cx="227180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algn="ctr" eaLnBrk="1" hangingPunct="1"/>
              <a:r>
                <a:rPr lang="en-US" altLang="zh-CN" sz="2000" dirty="0" err="1">
                  <a:solidFill>
                    <a:srgbClr val="0033CC"/>
                  </a:solidFill>
                </a:rPr>
                <a:t>Gustar</a:t>
              </a:r>
              <a:r>
                <a:rPr lang="en-US" altLang="zh-CN" sz="2000" dirty="0">
                  <a:solidFill>
                    <a:srgbClr val="0033CC"/>
                  </a:solidFill>
                </a:rPr>
                <a:t> Hertz</a:t>
              </a:r>
              <a:r>
                <a:rPr lang="zh-CN" altLang="en-US" sz="2000" dirty="0">
                  <a:solidFill>
                    <a:srgbClr val="0033CC"/>
                  </a:solidFill>
                </a:rPr>
                <a:t>（</a:t>
              </a:r>
              <a:r>
                <a:rPr lang="en-US" altLang="zh-CN" sz="2000" dirty="0">
                  <a:solidFill>
                    <a:srgbClr val="0033CC"/>
                  </a:solidFill>
                </a:rPr>
                <a:t>1887-1975</a:t>
              </a:r>
              <a:r>
                <a:rPr lang="zh-CN" altLang="en-US" sz="2000" dirty="0">
                  <a:solidFill>
                    <a:srgbClr val="0033CC"/>
                  </a:solidFill>
                </a:rPr>
                <a:t>）</a:t>
              </a:r>
              <a:endParaRPr lang="en-US" altLang="zh-CN" sz="2000" dirty="0">
                <a:solidFill>
                  <a:srgbClr val="0033CC"/>
                </a:solidFill>
              </a:endParaRPr>
            </a:p>
          </p:txBody>
        </p:sp>
        <p:pic>
          <p:nvPicPr>
            <p:cNvPr id="6" name="图片 5"/>
            <p:cNvPicPr>
              <a:picLocks noChangeAspect="1"/>
            </p:cNvPicPr>
            <p:nvPr/>
          </p:nvPicPr>
          <p:blipFill rotWithShape="1">
            <a:blip r:embed="rId4">
              <a:extLst>
                <a:ext uri="{28A0092B-C50C-407E-A947-70E740481C1C}">
                  <a14:useLocalDpi xmlns:a14="http://schemas.microsoft.com/office/drawing/2010/main" val="0"/>
                </a:ext>
              </a:extLst>
            </a:blip>
            <a:srcRect b="10972"/>
            <a:stretch/>
          </p:blipFill>
          <p:spPr>
            <a:xfrm>
              <a:off x="7293534" y="1900653"/>
              <a:ext cx="1972832" cy="2484000"/>
            </a:xfrm>
            <a:prstGeom prst="rect">
              <a:avLst/>
            </a:prstGeom>
          </p:spPr>
        </p:pic>
      </p:grpSp>
      <p:sp>
        <p:nvSpPr>
          <p:cNvPr id="22" name="Text Box 64"/>
          <p:cNvSpPr txBox="1">
            <a:spLocks noChangeArrowheads="1"/>
          </p:cNvSpPr>
          <p:nvPr/>
        </p:nvSpPr>
        <p:spPr bwMode="auto">
          <a:xfrm>
            <a:off x="609932" y="5214494"/>
            <a:ext cx="4014302" cy="133882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eaLnBrk="1" hangingPunct="1">
              <a:lnSpc>
                <a:spcPct val="150000"/>
              </a:lnSpc>
            </a:pPr>
            <a:r>
              <a:rPr lang="en-US" altLang="zh-CN" sz="1800" b="0" dirty="0">
                <a:solidFill>
                  <a:srgbClr val="FF0000"/>
                </a:solidFill>
                <a:ea typeface="华文仿宋" panose="02010600040101010101" pitchFamily="2" charset="-122"/>
                <a:cs typeface="Times New Roman" panose="02020603050405020304" pitchFamily="18" charset="0"/>
              </a:rPr>
              <a:t>1913</a:t>
            </a:r>
            <a:r>
              <a:rPr lang="zh-CN" altLang="en-US" sz="1800" b="0" dirty="0">
                <a:solidFill>
                  <a:srgbClr val="FF0000"/>
                </a:solidFill>
                <a:ea typeface="华文仿宋" panose="02010600040101010101" pitchFamily="2" charset="-122"/>
                <a:cs typeface="Times New Roman" panose="02020603050405020304" pitchFamily="18" charset="0"/>
              </a:rPr>
              <a:t>年</a:t>
            </a:r>
            <a:r>
              <a:rPr lang="zh-CN" altLang="en-US" sz="1800" b="0" dirty="0">
                <a:solidFill>
                  <a:schemeClr val="tx1"/>
                </a:solidFill>
                <a:ea typeface="华文仿宋" panose="02010600040101010101" pitchFamily="2" charset="-122"/>
                <a:cs typeface="Times New Roman" panose="02020603050405020304" pitchFamily="18" charset="0"/>
              </a:rPr>
              <a:t>提出原子结构的“</a:t>
            </a:r>
            <a:r>
              <a:rPr lang="zh-CN" altLang="en-US" sz="1800" b="0" dirty="0">
                <a:solidFill>
                  <a:srgbClr val="FF0000"/>
                </a:solidFill>
                <a:ea typeface="华文仿宋" panose="02010600040101010101" pitchFamily="2" charset="-122"/>
                <a:cs typeface="Times New Roman" panose="02020603050405020304" pitchFamily="18" charset="0"/>
              </a:rPr>
              <a:t>玻尔模型</a:t>
            </a:r>
            <a:r>
              <a:rPr lang="zh-CN" altLang="en-US" sz="1800" b="0" dirty="0">
                <a:solidFill>
                  <a:schemeClr val="tx1"/>
                </a:solidFill>
                <a:ea typeface="华文仿宋" panose="02010600040101010101" pitchFamily="2" charset="-122"/>
                <a:cs typeface="Times New Roman" panose="02020603050405020304" pitchFamily="18" charset="0"/>
              </a:rPr>
              <a:t>”，包括定态假设、频率条件和量子化条件，于</a:t>
            </a:r>
            <a:r>
              <a:rPr lang="en-US" altLang="zh-CN" sz="1800" b="0" dirty="0">
                <a:solidFill>
                  <a:schemeClr val="tx1"/>
                </a:solidFill>
                <a:ea typeface="华文仿宋" panose="02010600040101010101" pitchFamily="2" charset="-122"/>
                <a:cs typeface="Times New Roman" panose="02020603050405020304" pitchFamily="18" charset="0"/>
              </a:rPr>
              <a:t>1922</a:t>
            </a:r>
            <a:r>
              <a:rPr lang="zh-CN" altLang="en-US" sz="1800" b="0" dirty="0">
                <a:solidFill>
                  <a:schemeClr val="tx1"/>
                </a:solidFill>
                <a:ea typeface="华文仿宋" panose="02010600040101010101" pitchFamily="2" charset="-122"/>
                <a:cs typeface="Times New Roman" panose="02020603050405020304" pitchFamily="18" charset="0"/>
              </a:rPr>
              <a:t>年获诺贝尔物理学奖。</a:t>
            </a:r>
            <a:endParaRPr lang="en-US" altLang="zh-CN" sz="1800" b="0" dirty="0">
              <a:solidFill>
                <a:schemeClr val="tx1"/>
              </a:solidFill>
              <a:ea typeface="华文仿宋" panose="02010600040101010101" pitchFamily="2" charset="-122"/>
              <a:cs typeface="Times New Roman" panose="02020603050405020304" pitchFamily="18" charset="0"/>
            </a:endParaRPr>
          </a:p>
        </p:txBody>
      </p:sp>
      <p:sp>
        <p:nvSpPr>
          <p:cNvPr id="24" name="Text Box 64"/>
          <p:cNvSpPr txBox="1">
            <a:spLocks noChangeArrowheads="1"/>
          </p:cNvSpPr>
          <p:nvPr/>
        </p:nvSpPr>
        <p:spPr bwMode="auto">
          <a:xfrm>
            <a:off x="4729164" y="5223748"/>
            <a:ext cx="7086114" cy="129695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eaLnBrk="1" hangingPunct="1">
              <a:lnSpc>
                <a:spcPct val="150000"/>
              </a:lnSpc>
            </a:pPr>
            <a:r>
              <a:rPr lang="en-US" altLang="zh-CN" sz="1800" b="0" dirty="0">
                <a:solidFill>
                  <a:srgbClr val="FF0000"/>
                </a:solidFill>
                <a:ea typeface="华文仿宋" panose="02010600040101010101" pitchFamily="2" charset="-122"/>
                <a:cs typeface="Times New Roman" panose="02020603050405020304" pitchFamily="18" charset="0"/>
              </a:rPr>
              <a:t>1914</a:t>
            </a:r>
            <a:r>
              <a:rPr lang="zh-CN" altLang="en-US" sz="1800" b="0" dirty="0">
                <a:solidFill>
                  <a:srgbClr val="FF0000"/>
                </a:solidFill>
                <a:ea typeface="华文仿宋" panose="02010600040101010101" pitchFamily="2" charset="-122"/>
                <a:cs typeface="Times New Roman" panose="02020603050405020304" pitchFamily="18" charset="0"/>
              </a:rPr>
              <a:t>年</a:t>
            </a:r>
            <a:r>
              <a:rPr lang="zh-CN" altLang="en-US" sz="1800" b="0" dirty="0">
                <a:solidFill>
                  <a:schemeClr val="tx1"/>
                </a:solidFill>
                <a:ea typeface="华文仿宋" panose="02010600040101010101" pitchFamily="2" charset="-122"/>
                <a:cs typeface="Times New Roman" panose="02020603050405020304" pitchFamily="18" charset="0"/>
              </a:rPr>
              <a:t>弗兰克和赫兹用电子撞击汞原子，直接证明了汞原子具有确定的、不连续的能量状态，也就是玻尔提出的定态假设。此后二人又通过实验验证了玻尔提出的频率条件，于</a:t>
            </a:r>
            <a:r>
              <a:rPr lang="en-US" altLang="zh-CN" sz="1800" b="0" dirty="0">
                <a:solidFill>
                  <a:schemeClr val="tx1"/>
                </a:solidFill>
                <a:ea typeface="华文仿宋" panose="02010600040101010101" pitchFamily="2" charset="-122"/>
                <a:cs typeface="Times New Roman" panose="02020603050405020304" pitchFamily="18" charset="0"/>
              </a:rPr>
              <a:t>1925</a:t>
            </a:r>
            <a:r>
              <a:rPr lang="zh-CN" altLang="en-US" sz="1800" b="0" dirty="0">
                <a:solidFill>
                  <a:schemeClr val="tx1"/>
                </a:solidFill>
                <a:ea typeface="华文仿宋" panose="02010600040101010101" pitchFamily="2" charset="-122"/>
                <a:cs typeface="Times New Roman" panose="02020603050405020304" pitchFamily="18" charset="0"/>
              </a:rPr>
              <a:t>年获诺贝尔物理学奖。</a:t>
            </a:r>
            <a:endParaRPr lang="en-US" altLang="zh-CN" sz="1800" b="0" dirty="0">
              <a:solidFill>
                <a:schemeClr val="tx1"/>
              </a:solidFill>
              <a:ea typeface="华文仿宋" panose="02010600040101010101" pitchFamily="2" charset="-122"/>
              <a:cs typeface="Times New Roman" panose="02020603050405020304" pitchFamily="18" charset="0"/>
            </a:endParaRPr>
          </a:p>
        </p:txBody>
      </p:sp>
    </p:spTree>
    <p:extLst>
      <p:ext uri="{BB962C8B-B14F-4D97-AF65-F5344CB8AC3E}">
        <p14:creationId xmlns:p14="http://schemas.microsoft.com/office/powerpoint/2010/main" val="2143015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内容占位符 13"/>
          <p:cNvSpPr>
            <a:spLocks noGrp="1"/>
          </p:cNvSpPr>
          <p:nvPr>
            <p:ph sz="half" idx="2"/>
          </p:nvPr>
        </p:nvSpPr>
        <p:spPr>
          <a:xfrm>
            <a:off x="845127" y="2074413"/>
            <a:ext cx="10705189" cy="3680525"/>
          </a:xfrm>
        </p:spPr>
        <p:txBody>
          <a:bodyPr>
            <a:normAutofit/>
          </a:bodyPr>
          <a:lstStyle/>
          <a:p>
            <a:pPr>
              <a:lnSpc>
                <a:spcPct val="150000"/>
              </a:lnSpc>
              <a:spcAft>
                <a:spcPts val="1000"/>
              </a:spcAft>
              <a:buFont typeface="Wingdings" panose="05000000000000000000" pitchFamily="2" charset="2"/>
              <a:buChar char="Ø"/>
            </a:pPr>
            <a:r>
              <a:rPr lang="en-US" altLang="zh-CN" dirty="0"/>
              <a:t>1. </a:t>
            </a:r>
            <a:r>
              <a:rPr lang="zh-CN" altLang="en-US" dirty="0"/>
              <a:t>了解弗兰克</a:t>
            </a:r>
            <a:r>
              <a:rPr lang="en-US" altLang="zh-CN" dirty="0"/>
              <a:t>-</a:t>
            </a:r>
            <a:r>
              <a:rPr lang="zh-CN" altLang="en-US" dirty="0"/>
              <a:t>赫兹实验的设计思路和方法</a:t>
            </a:r>
            <a:r>
              <a:rPr lang="en-US" altLang="zh-CN" dirty="0"/>
              <a:t>;</a:t>
            </a:r>
          </a:p>
          <a:p>
            <a:pPr>
              <a:lnSpc>
                <a:spcPct val="150000"/>
              </a:lnSpc>
              <a:spcAft>
                <a:spcPts val="1000"/>
              </a:spcAft>
              <a:buFont typeface="Wingdings" panose="05000000000000000000" pitchFamily="2" charset="2"/>
              <a:buChar char="Ø"/>
            </a:pPr>
            <a:r>
              <a:rPr lang="en-US" altLang="zh-CN" dirty="0"/>
              <a:t>2. </a:t>
            </a:r>
            <a:r>
              <a:rPr lang="zh-CN" altLang="en-US" dirty="0"/>
              <a:t>通过测定氩原子的第一激发电势，证明原子能级的存在</a:t>
            </a:r>
            <a:r>
              <a:rPr lang="en-US" altLang="zh-CN" dirty="0"/>
              <a:t>;</a:t>
            </a:r>
          </a:p>
          <a:p>
            <a:pPr>
              <a:lnSpc>
                <a:spcPct val="150000"/>
              </a:lnSpc>
              <a:spcAft>
                <a:spcPts val="1000"/>
              </a:spcAft>
              <a:buFont typeface="Wingdings" panose="05000000000000000000" pitchFamily="2" charset="2"/>
              <a:buChar char="Ø"/>
            </a:pPr>
            <a:r>
              <a:rPr lang="en-US" altLang="zh-CN" dirty="0"/>
              <a:t>3. </a:t>
            </a:r>
            <a:r>
              <a:rPr lang="zh-CN" altLang="en-US" dirty="0"/>
              <a:t>练习示波器的使用。</a:t>
            </a:r>
          </a:p>
        </p:txBody>
      </p:sp>
      <p:sp>
        <p:nvSpPr>
          <p:cNvPr id="2" name="标题 1"/>
          <p:cNvSpPr>
            <a:spLocks noGrp="1"/>
          </p:cNvSpPr>
          <p:nvPr>
            <p:ph type="title"/>
          </p:nvPr>
        </p:nvSpPr>
        <p:spPr/>
        <p:txBody>
          <a:bodyPr/>
          <a:lstStyle/>
          <a:p>
            <a:r>
              <a:rPr lang="zh-CN" altLang="en-US" dirty="0"/>
              <a:t>二、实验目的</a:t>
            </a:r>
          </a:p>
        </p:txBody>
      </p:sp>
    </p:spTree>
    <p:extLst>
      <p:ext uri="{BB962C8B-B14F-4D97-AF65-F5344CB8AC3E}">
        <p14:creationId xmlns:p14="http://schemas.microsoft.com/office/powerpoint/2010/main" val="1493487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三、实验仪器</a:t>
            </a:r>
          </a:p>
        </p:txBody>
      </p:sp>
      <p:sp>
        <p:nvSpPr>
          <p:cNvPr id="15" name="内容占位符 10"/>
          <p:cNvSpPr>
            <a:spLocks noGrp="1"/>
          </p:cNvSpPr>
          <p:nvPr>
            <p:ph idx="1"/>
          </p:nvPr>
        </p:nvSpPr>
        <p:spPr>
          <a:xfrm>
            <a:off x="845126" y="1939640"/>
            <a:ext cx="9094004" cy="4351337"/>
          </a:xfrm>
        </p:spPr>
        <p:txBody>
          <a:bodyPr/>
          <a:lstStyle/>
          <a:p>
            <a:pPr>
              <a:lnSpc>
                <a:spcPct val="150000"/>
              </a:lnSpc>
              <a:buFont typeface="Wingdings" panose="05000000000000000000" pitchFamily="2" charset="2"/>
              <a:buChar char="Ø"/>
            </a:pPr>
            <a:r>
              <a:rPr lang="en-US" altLang="zh-CN" dirty="0"/>
              <a:t>1. ZKY-FH-2</a:t>
            </a:r>
            <a:r>
              <a:rPr lang="zh-CN" altLang="en-US" dirty="0"/>
              <a:t>智能弗兰克</a:t>
            </a:r>
            <a:r>
              <a:rPr lang="en-US" altLang="zh-CN" dirty="0"/>
              <a:t>-</a:t>
            </a:r>
            <a:r>
              <a:rPr lang="zh-CN" altLang="en-US" dirty="0"/>
              <a:t>赫兹实验仪</a:t>
            </a:r>
            <a:r>
              <a:rPr lang="en-US" altLang="zh-CN" sz="1800" dirty="0">
                <a:solidFill>
                  <a:schemeClr val="tx1"/>
                </a:solidFill>
              </a:rPr>
              <a:t>        </a:t>
            </a:r>
          </a:p>
          <a:p>
            <a:pPr>
              <a:lnSpc>
                <a:spcPct val="150000"/>
              </a:lnSpc>
              <a:buFont typeface="Wingdings" panose="05000000000000000000" pitchFamily="2" charset="2"/>
              <a:buChar char="Ø"/>
            </a:pPr>
            <a:r>
              <a:rPr lang="en-US" altLang="zh-CN" dirty="0"/>
              <a:t>2.</a:t>
            </a:r>
            <a:r>
              <a:rPr lang="zh-CN" altLang="en-US" dirty="0"/>
              <a:t> 示波器</a:t>
            </a:r>
            <a:endParaRPr lang="en-US" altLang="zh-CN" sz="1800" dirty="0">
              <a:solidFill>
                <a:schemeClr val="tx1"/>
              </a:solidFill>
            </a:endParaRPr>
          </a:p>
          <a:p>
            <a:pPr>
              <a:lnSpc>
                <a:spcPct val="150000"/>
              </a:lnSpc>
              <a:buFont typeface="Wingdings" panose="05000000000000000000" pitchFamily="2" charset="2"/>
              <a:buChar char="Ø"/>
            </a:pPr>
            <a:r>
              <a:rPr lang="en-US" altLang="zh-CN" dirty="0"/>
              <a:t>3. </a:t>
            </a:r>
            <a:r>
              <a:rPr lang="zh-CN" altLang="en-US" dirty="0"/>
              <a:t>示波器专用电缆线</a:t>
            </a:r>
            <a:endParaRPr lang="en-US" altLang="zh-CN" dirty="0"/>
          </a:p>
        </p:txBody>
      </p:sp>
      <p:pic>
        <p:nvPicPr>
          <p:cNvPr id="5" name="图片 4"/>
          <p:cNvPicPr>
            <a:picLocks noChangeAspect="1"/>
          </p:cNvPicPr>
          <p:nvPr/>
        </p:nvPicPr>
        <p:blipFill rotWithShape="1">
          <a:blip r:embed="rId2" cstate="print">
            <a:extLst>
              <a:ext uri="{28A0092B-C50C-407E-A947-70E740481C1C}">
                <a14:useLocalDpi xmlns:a14="http://schemas.microsoft.com/office/drawing/2010/main" val="0"/>
              </a:ext>
            </a:extLst>
          </a:blip>
          <a:srcRect b="22319"/>
          <a:stretch/>
        </p:blipFill>
        <p:spPr>
          <a:xfrm>
            <a:off x="4830400" y="3287948"/>
            <a:ext cx="6924659" cy="3025775"/>
          </a:xfrm>
          <a:prstGeom prst="rect">
            <a:avLst/>
          </a:prstGeom>
        </p:spPr>
      </p:pic>
      <p:pic>
        <p:nvPicPr>
          <p:cNvPr id="4" name="图片 3"/>
          <p:cNvPicPr>
            <a:picLocks noChangeAspect="1"/>
          </p:cNvPicPr>
          <p:nvPr/>
        </p:nvPicPr>
        <p:blipFill rotWithShape="1">
          <a:blip r:embed="rId3" cstate="print">
            <a:extLst>
              <a:ext uri="{28A0092B-C50C-407E-A947-70E740481C1C}">
                <a14:useLocalDpi xmlns:a14="http://schemas.microsoft.com/office/drawing/2010/main" val="0"/>
              </a:ext>
            </a:extLst>
          </a:blip>
          <a:srcRect l="24441" t="1077" r="16092" b="-1077"/>
          <a:stretch/>
        </p:blipFill>
        <p:spPr>
          <a:xfrm rot="5400000">
            <a:off x="8430032" y="1459748"/>
            <a:ext cx="2572618" cy="2433483"/>
          </a:xfrm>
          <a:prstGeom prst="rect">
            <a:avLst/>
          </a:prstGeom>
        </p:spPr>
      </p:pic>
      <p:sp>
        <p:nvSpPr>
          <p:cNvPr id="7" name="对话气泡: 圆角矩形 6"/>
          <p:cNvSpPr/>
          <p:nvPr/>
        </p:nvSpPr>
        <p:spPr>
          <a:xfrm>
            <a:off x="8460108" y="4363454"/>
            <a:ext cx="1341617" cy="1195972"/>
          </a:xfrm>
          <a:prstGeom prst="wedgeRoundRectCallout">
            <a:avLst>
              <a:gd name="adj1" fmla="val 27933"/>
              <a:gd name="adj2" fmla="val -104779"/>
              <a:gd name="adj3" fmla="val 16667"/>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对话气泡: 圆角矩形 5"/>
          <p:cNvSpPr/>
          <p:nvPr/>
        </p:nvSpPr>
        <p:spPr>
          <a:xfrm>
            <a:off x="8030677" y="1931210"/>
            <a:ext cx="858862" cy="419628"/>
          </a:xfrm>
          <a:prstGeom prst="wedgeRoundRectCallout">
            <a:avLst>
              <a:gd name="adj1" fmla="val 66385"/>
              <a:gd name="adj2" fmla="val 129223"/>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solidFill>
                  <a:schemeClr val="tx1"/>
                </a:solidFill>
              </a:rPr>
              <a:t>双栅极</a:t>
            </a:r>
            <a:endParaRPr lang="en-US" altLang="zh-CN" sz="1200" b="1" dirty="0">
              <a:solidFill>
                <a:schemeClr val="tx1"/>
              </a:solidFill>
            </a:endParaRPr>
          </a:p>
          <a:p>
            <a:pPr algn="ctr"/>
            <a:r>
              <a:rPr lang="zh-CN" altLang="en-US" sz="1200" b="1" dirty="0">
                <a:solidFill>
                  <a:schemeClr val="tx1"/>
                </a:solidFill>
              </a:rPr>
              <a:t>四极管</a:t>
            </a:r>
          </a:p>
        </p:txBody>
      </p:sp>
      <p:sp>
        <p:nvSpPr>
          <p:cNvPr id="9" name="对话气泡: 圆角矩形 8"/>
          <p:cNvSpPr/>
          <p:nvPr/>
        </p:nvSpPr>
        <p:spPr>
          <a:xfrm>
            <a:off x="10896197" y="1605667"/>
            <a:ext cx="858862" cy="419628"/>
          </a:xfrm>
          <a:prstGeom prst="wedgeRoundRectCallout">
            <a:avLst>
              <a:gd name="adj1" fmla="val -68302"/>
              <a:gd name="adj2" fmla="val 147601"/>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solidFill>
                  <a:schemeClr val="tx1"/>
                </a:solidFill>
              </a:rPr>
              <a:t>供电电路</a:t>
            </a:r>
          </a:p>
        </p:txBody>
      </p:sp>
      <p:sp>
        <p:nvSpPr>
          <p:cNvPr id="10" name="对话气泡: 圆角矩形 9">
            <a:extLst>
              <a:ext uri="{FF2B5EF4-FFF2-40B4-BE49-F238E27FC236}">
                <a16:creationId xmlns:a16="http://schemas.microsoft.com/office/drawing/2014/main" xmlns="" id="{270C90F1-7A0B-41C7-931C-A78D638E8B45}"/>
              </a:ext>
            </a:extLst>
          </p:cNvPr>
          <p:cNvSpPr/>
          <p:nvPr/>
        </p:nvSpPr>
        <p:spPr>
          <a:xfrm>
            <a:off x="9372294" y="3862735"/>
            <a:ext cx="858862" cy="419628"/>
          </a:xfrm>
          <a:prstGeom prst="wedgeRoundRectCallout">
            <a:avLst>
              <a:gd name="adj1" fmla="val 66385"/>
              <a:gd name="adj2" fmla="val 129223"/>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solidFill>
                  <a:schemeClr val="tx1"/>
                </a:solidFill>
              </a:rPr>
              <a:t>电流测量</a:t>
            </a:r>
          </a:p>
        </p:txBody>
      </p:sp>
      <p:sp>
        <p:nvSpPr>
          <p:cNvPr id="11" name="对话气泡: 圆角矩形 10">
            <a:extLst>
              <a:ext uri="{FF2B5EF4-FFF2-40B4-BE49-F238E27FC236}">
                <a16:creationId xmlns:a16="http://schemas.microsoft.com/office/drawing/2014/main" xmlns="" id="{9C5ED802-60C7-41CB-89E9-2F16808AA682}"/>
              </a:ext>
            </a:extLst>
          </p:cNvPr>
          <p:cNvSpPr/>
          <p:nvPr/>
        </p:nvSpPr>
        <p:spPr>
          <a:xfrm>
            <a:off x="11103851" y="3855599"/>
            <a:ext cx="858862" cy="419628"/>
          </a:xfrm>
          <a:prstGeom prst="wedgeRoundRectCallout">
            <a:avLst>
              <a:gd name="adj1" fmla="val -51489"/>
              <a:gd name="adj2" fmla="val 137006"/>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solidFill>
                  <a:schemeClr val="tx1"/>
                </a:solidFill>
              </a:rPr>
              <a:t>电压控制</a:t>
            </a:r>
          </a:p>
        </p:txBody>
      </p:sp>
    </p:spTree>
    <p:extLst>
      <p:ext uri="{BB962C8B-B14F-4D97-AF65-F5344CB8AC3E}">
        <p14:creationId xmlns:p14="http://schemas.microsoft.com/office/powerpoint/2010/main" val="2041745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45127" y="1967350"/>
            <a:ext cx="5179155" cy="4351337"/>
          </a:xfrm>
        </p:spPr>
        <p:txBody>
          <a:bodyPr>
            <a:noAutofit/>
          </a:bodyPr>
          <a:lstStyle/>
          <a:p>
            <a:pPr>
              <a:buFont typeface="Wingdings" panose="05000000000000000000" pitchFamily="2" charset="2"/>
              <a:buChar char="Ø"/>
            </a:pPr>
            <a:r>
              <a:rPr lang="en-US" altLang="zh-CN" dirty="0"/>
              <a:t>1. </a:t>
            </a:r>
            <a:r>
              <a:rPr lang="zh-CN" altLang="en-US" dirty="0"/>
              <a:t>设计思路</a:t>
            </a:r>
            <a:endParaRPr lang="en-US" altLang="zh-CN" dirty="0"/>
          </a:p>
          <a:p>
            <a:pPr marL="0" indent="0">
              <a:buNone/>
            </a:pPr>
            <a:r>
              <a:rPr lang="en-US" altLang="zh-CN" dirty="0"/>
              <a:t> </a:t>
            </a:r>
            <a:r>
              <a:rPr lang="en-US" altLang="zh-CN" sz="2000" dirty="0"/>
              <a:t>1.1 </a:t>
            </a:r>
            <a:r>
              <a:rPr lang="zh-CN" altLang="en-US" sz="2000" dirty="0"/>
              <a:t>玻尔的原子理论</a:t>
            </a:r>
            <a:endParaRPr lang="en-US" altLang="zh-CN" sz="2000" dirty="0"/>
          </a:p>
          <a:p>
            <a:pPr marL="0" indent="0">
              <a:buNone/>
            </a:pPr>
            <a:r>
              <a:rPr lang="en-US" altLang="zh-CN" sz="1800" dirty="0">
                <a:solidFill>
                  <a:prstClr val="black"/>
                </a:solidFill>
              </a:rPr>
              <a:t> ①</a:t>
            </a:r>
            <a:r>
              <a:rPr lang="zh-CN" altLang="en-US" sz="1800" dirty="0">
                <a:solidFill>
                  <a:prstClr val="black"/>
                </a:solidFill>
              </a:rPr>
              <a:t>定态假设</a:t>
            </a:r>
            <a:endParaRPr lang="en-US" altLang="zh-CN" sz="1800" dirty="0">
              <a:solidFill>
                <a:prstClr val="black"/>
              </a:solidFill>
            </a:endParaRPr>
          </a:p>
          <a:p>
            <a:pPr marL="0" indent="0">
              <a:buNone/>
            </a:pPr>
            <a:endParaRPr lang="en-US" altLang="zh-CN" sz="1800" dirty="0">
              <a:solidFill>
                <a:prstClr val="black"/>
              </a:solidFill>
            </a:endParaRPr>
          </a:p>
          <a:p>
            <a:pPr marL="0" indent="0">
              <a:buNone/>
            </a:pPr>
            <a:endParaRPr lang="en-US" altLang="zh-CN" sz="1800" dirty="0">
              <a:solidFill>
                <a:prstClr val="black"/>
              </a:solidFill>
            </a:endParaRPr>
          </a:p>
          <a:p>
            <a:pPr marL="0" indent="0">
              <a:buNone/>
            </a:pPr>
            <a:endParaRPr lang="en-US" altLang="zh-CN" sz="1800" dirty="0">
              <a:solidFill>
                <a:prstClr val="black"/>
              </a:solidFill>
            </a:endParaRPr>
          </a:p>
          <a:p>
            <a:pPr marL="0" lvl="0" indent="0">
              <a:lnSpc>
                <a:spcPct val="150000"/>
              </a:lnSpc>
              <a:spcBef>
                <a:spcPts val="0"/>
              </a:spcBef>
              <a:buNone/>
            </a:pPr>
            <a:r>
              <a:rPr lang="en-US" altLang="zh-CN" sz="1800" dirty="0">
                <a:solidFill>
                  <a:prstClr val="black"/>
                </a:solidFill>
              </a:rPr>
              <a:t> </a:t>
            </a:r>
          </a:p>
          <a:p>
            <a:pPr marL="0" lvl="0" indent="0">
              <a:lnSpc>
                <a:spcPct val="150000"/>
              </a:lnSpc>
              <a:spcBef>
                <a:spcPts val="0"/>
              </a:spcBef>
              <a:buNone/>
            </a:pPr>
            <a:r>
              <a:rPr lang="zh-CN" altLang="en-US" sz="1800" dirty="0">
                <a:solidFill>
                  <a:prstClr val="black"/>
                </a:solidFill>
              </a:rPr>
              <a:t>    </a:t>
            </a:r>
            <a:endParaRPr lang="en-US" altLang="zh-CN" sz="1800" dirty="0">
              <a:solidFill>
                <a:prstClr val="black"/>
              </a:solidFill>
            </a:endParaRPr>
          </a:p>
          <a:p>
            <a:pPr marL="0" lvl="0" indent="0">
              <a:lnSpc>
                <a:spcPct val="150000"/>
              </a:lnSpc>
              <a:spcBef>
                <a:spcPts val="0"/>
              </a:spcBef>
              <a:buNone/>
            </a:pPr>
            <a:r>
              <a:rPr lang="en-US" altLang="zh-CN" sz="1800" dirty="0">
                <a:solidFill>
                  <a:prstClr val="black"/>
                </a:solidFill>
              </a:rPr>
              <a:t>    </a:t>
            </a:r>
            <a:r>
              <a:rPr lang="zh-CN" altLang="en-US" sz="1800" dirty="0">
                <a:solidFill>
                  <a:prstClr val="black"/>
                </a:solidFill>
              </a:rPr>
              <a:t>通常情况下，绝大多数原子都处于基态。</a:t>
            </a:r>
            <a:endParaRPr lang="en-US" altLang="zh-CN" sz="1800" dirty="0">
              <a:solidFill>
                <a:prstClr val="black"/>
              </a:solidFill>
            </a:endParaRPr>
          </a:p>
          <a:p>
            <a:pPr marL="0" lvl="0" indent="0">
              <a:lnSpc>
                <a:spcPct val="150000"/>
              </a:lnSpc>
              <a:spcBef>
                <a:spcPts val="0"/>
              </a:spcBef>
              <a:buNone/>
            </a:pPr>
            <a:r>
              <a:rPr lang="en-US" altLang="zh-CN" sz="1800" dirty="0">
                <a:solidFill>
                  <a:prstClr val="black"/>
                </a:solidFill>
              </a:rPr>
              <a:t>②</a:t>
            </a:r>
            <a:r>
              <a:rPr lang="zh-CN" altLang="en-US" sz="1800" dirty="0">
                <a:solidFill>
                  <a:prstClr val="black"/>
                </a:solidFill>
              </a:rPr>
              <a:t>频率条件</a:t>
            </a:r>
            <a:endParaRPr lang="en-US" altLang="zh-CN" sz="1800" dirty="0">
              <a:solidFill>
                <a:prstClr val="black"/>
              </a:solidFill>
            </a:endParaRPr>
          </a:p>
          <a:p>
            <a:pPr marL="0" indent="0">
              <a:buNone/>
            </a:pPr>
            <a:endParaRPr lang="en-US" altLang="zh-CN" sz="1800" dirty="0">
              <a:solidFill>
                <a:prstClr val="black"/>
              </a:solidFill>
            </a:endParaRPr>
          </a:p>
          <a:p>
            <a:pPr marL="0" indent="0">
              <a:buNone/>
            </a:pPr>
            <a:endParaRPr lang="en-US" altLang="zh-CN" dirty="0"/>
          </a:p>
          <a:p>
            <a:pPr marL="0" indent="0">
              <a:buNone/>
            </a:pPr>
            <a:r>
              <a:rPr lang="zh-CN" altLang="en-US" sz="2000" dirty="0"/>
              <a:t>    </a:t>
            </a:r>
            <a:endParaRPr lang="en-US" altLang="zh-CN" sz="2000"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r>
              <a:rPr lang="en-US" altLang="zh-CN" dirty="0"/>
              <a:t>    </a:t>
            </a:r>
          </a:p>
          <a:p>
            <a:pPr marL="0" indent="0">
              <a:buNone/>
            </a:pPr>
            <a:r>
              <a:rPr lang="en-US" altLang="zh-CN" dirty="0"/>
              <a:t>       </a:t>
            </a:r>
          </a:p>
          <a:p>
            <a:pPr marL="0" indent="0">
              <a:buNone/>
            </a:pPr>
            <a:endParaRPr lang="zh-CN" altLang="en-US" sz="1900" dirty="0">
              <a:solidFill>
                <a:schemeClr val="tx1"/>
              </a:solidFill>
              <a:cs typeface="Times New Roman" panose="02020603050405020304" pitchFamily="18" charset="0"/>
            </a:endParaRPr>
          </a:p>
        </p:txBody>
      </p:sp>
      <p:sp>
        <p:nvSpPr>
          <p:cNvPr id="2" name="标题 1"/>
          <p:cNvSpPr>
            <a:spLocks noGrp="1"/>
          </p:cNvSpPr>
          <p:nvPr>
            <p:ph type="title"/>
          </p:nvPr>
        </p:nvSpPr>
        <p:spPr/>
        <p:txBody>
          <a:bodyPr/>
          <a:lstStyle/>
          <a:p>
            <a:r>
              <a:rPr lang="zh-CN" altLang="en-US" dirty="0"/>
              <a:t>四、实验原理</a:t>
            </a:r>
          </a:p>
        </p:txBody>
      </p:sp>
      <p:graphicFrame>
        <p:nvGraphicFramePr>
          <p:cNvPr id="42" name="Object 3"/>
          <p:cNvGraphicFramePr>
            <a:graphicFrameLocks noChangeAspect="1"/>
          </p:cNvGraphicFramePr>
          <p:nvPr>
            <p:extLst>
              <p:ext uri="{D42A27DB-BD31-4B8C-83A1-F6EECF244321}">
                <p14:modId xmlns:p14="http://schemas.microsoft.com/office/powerpoint/2010/main" val="3237878060"/>
              </p:ext>
            </p:extLst>
          </p:nvPr>
        </p:nvGraphicFramePr>
        <p:xfrm>
          <a:off x="2080404" y="5983934"/>
          <a:ext cx="1462536" cy="411480"/>
        </p:xfrm>
        <a:graphic>
          <a:graphicData uri="http://schemas.openxmlformats.org/presentationml/2006/ole">
            <mc:AlternateContent xmlns:mc="http://schemas.openxmlformats.org/markup-compatibility/2006">
              <mc:Choice xmlns:v="urn:schemas-microsoft-com:vml" Requires="v">
                <p:oleObj spid="_x0000_s3865" name="Equation" r:id="rId3" imgW="812520" imgH="228600" progId="Equation.DSMT4">
                  <p:embed/>
                </p:oleObj>
              </mc:Choice>
              <mc:Fallback>
                <p:oleObj name="Equation" r:id="rId3" imgW="812520" imgH="228600" progId="Equation.DSMT4">
                  <p:embed/>
                  <p:pic>
                    <p:nvPicPr>
                      <p:cNvPr id="42" name="Object 3"/>
                      <p:cNvPicPr>
                        <a:picLocks noChangeArrowheads="1"/>
                      </p:cNvPicPr>
                      <p:nvPr/>
                    </p:nvPicPr>
                    <p:blipFill>
                      <a:blip r:embed="rId4"/>
                      <a:srcRect/>
                      <a:stretch>
                        <a:fillRect/>
                      </a:stretch>
                    </p:blipFill>
                    <p:spPr bwMode="auto">
                      <a:xfrm>
                        <a:off x="2080404" y="5983934"/>
                        <a:ext cx="1462536" cy="411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1" name="组合 10"/>
          <p:cNvGrpSpPr/>
          <p:nvPr/>
        </p:nvGrpSpPr>
        <p:grpSpPr>
          <a:xfrm>
            <a:off x="2363264" y="3348456"/>
            <a:ext cx="2513863" cy="1894386"/>
            <a:chOff x="2363264" y="3348456"/>
            <a:chExt cx="2513863" cy="1894386"/>
          </a:xfrm>
        </p:grpSpPr>
        <p:cxnSp>
          <p:nvCxnSpPr>
            <p:cNvPr id="38" name="直接连接符 37"/>
            <p:cNvCxnSpPr>
              <a:cxnSpLocks/>
            </p:cNvCxnSpPr>
            <p:nvPr/>
          </p:nvCxnSpPr>
          <p:spPr>
            <a:xfrm>
              <a:off x="2363264" y="4808163"/>
              <a:ext cx="896816" cy="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a:cxnSpLocks/>
            </p:cNvCxnSpPr>
            <p:nvPr/>
          </p:nvCxnSpPr>
          <p:spPr>
            <a:xfrm>
              <a:off x="2363264" y="5042353"/>
              <a:ext cx="896816" cy="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a:cxnSpLocks/>
            </p:cNvCxnSpPr>
            <p:nvPr/>
          </p:nvCxnSpPr>
          <p:spPr>
            <a:xfrm>
              <a:off x="2363264" y="4417637"/>
              <a:ext cx="896816" cy="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a:cxnSpLocks/>
            </p:cNvCxnSpPr>
            <p:nvPr/>
          </p:nvCxnSpPr>
          <p:spPr>
            <a:xfrm>
              <a:off x="2363264" y="3531812"/>
              <a:ext cx="896816" cy="0"/>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aphicFrame>
          <p:nvGraphicFramePr>
            <p:cNvPr id="43" name="Object 3"/>
            <p:cNvGraphicFramePr>
              <a:graphicFrameLocks noChangeAspect="1"/>
            </p:cNvGraphicFramePr>
            <p:nvPr>
              <p:extLst>
                <p:ext uri="{D42A27DB-BD31-4B8C-83A1-F6EECF244321}">
                  <p14:modId xmlns:p14="http://schemas.microsoft.com/office/powerpoint/2010/main" val="2018536366"/>
                </p:ext>
              </p:extLst>
            </p:nvPr>
          </p:nvGraphicFramePr>
          <p:xfrm>
            <a:off x="3334343" y="4899942"/>
            <a:ext cx="895320" cy="342900"/>
          </p:xfrm>
          <a:graphic>
            <a:graphicData uri="http://schemas.openxmlformats.org/presentationml/2006/ole">
              <mc:AlternateContent xmlns:mc="http://schemas.openxmlformats.org/markup-compatibility/2006">
                <mc:Choice xmlns:v="urn:schemas-microsoft-com:vml" Requires="v">
                  <p:oleObj spid="_x0000_s3866" name="Equation" r:id="rId5" imgW="596880" imgH="228600" progId="Equation.DSMT4">
                    <p:embed/>
                  </p:oleObj>
                </mc:Choice>
                <mc:Fallback>
                  <p:oleObj name="Equation" r:id="rId5" imgW="596880" imgH="228600" progId="Equation.DSMT4">
                    <p:embed/>
                    <p:pic>
                      <p:nvPicPr>
                        <p:cNvPr id="43" name="Object 3"/>
                        <p:cNvPicPr>
                          <a:picLocks noChangeArrowheads="1"/>
                        </p:cNvPicPr>
                        <p:nvPr/>
                      </p:nvPicPr>
                      <p:blipFill>
                        <a:blip r:embed="rId6"/>
                        <a:srcRect/>
                        <a:stretch>
                          <a:fillRect/>
                        </a:stretch>
                      </p:blipFill>
                      <p:spPr bwMode="auto">
                        <a:xfrm>
                          <a:off x="3334343" y="4899942"/>
                          <a:ext cx="89532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4" name="Object 3"/>
            <p:cNvGraphicFramePr>
              <a:graphicFrameLocks noChangeAspect="1"/>
            </p:cNvGraphicFramePr>
            <p:nvPr>
              <p:extLst>
                <p:ext uri="{D42A27DB-BD31-4B8C-83A1-F6EECF244321}">
                  <p14:modId xmlns:p14="http://schemas.microsoft.com/office/powerpoint/2010/main" val="4006564774"/>
                </p:ext>
              </p:extLst>
            </p:nvPr>
          </p:nvGraphicFramePr>
          <p:xfrm>
            <a:off x="3334347" y="4645655"/>
            <a:ext cx="1542780" cy="342900"/>
          </p:xfrm>
          <a:graphic>
            <a:graphicData uri="http://schemas.openxmlformats.org/presentationml/2006/ole">
              <mc:AlternateContent xmlns:mc="http://schemas.openxmlformats.org/markup-compatibility/2006">
                <mc:Choice xmlns:v="urn:schemas-microsoft-com:vml" Requires="v">
                  <p:oleObj spid="_x0000_s3867" name="Equation" r:id="rId7" imgW="1028520" imgH="228600" progId="Equation.DSMT4">
                    <p:embed/>
                  </p:oleObj>
                </mc:Choice>
                <mc:Fallback>
                  <p:oleObj name="Equation" r:id="rId7" imgW="1028520" imgH="228600" progId="Equation.DSMT4">
                    <p:embed/>
                    <p:pic>
                      <p:nvPicPr>
                        <p:cNvPr id="44" name="Object 3"/>
                        <p:cNvPicPr>
                          <a:picLocks noChangeArrowheads="1"/>
                        </p:cNvPicPr>
                        <p:nvPr/>
                      </p:nvPicPr>
                      <p:blipFill>
                        <a:blip r:embed="rId8"/>
                        <a:srcRect/>
                        <a:stretch>
                          <a:fillRect/>
                        </a:stretch>
                      </p:blipFill>
                      <p:spPr bwMode="auto">
                        <a:xfrm>
                          <a:off x="3334347" y="4645655"/>
                          <a:ext cx="154278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Object 3"/>
            <p:cNvGraphicFramePr>
              <a:graphicFrameLocks noChangeAspect="1"/>
            </p:cNvGraphicFramePr>
            <p:nvPr>
              <p:extLst>
                <p:ext uri="{D42A27DB-BD31-4B8C-83A1-F6EECF244321}">
                  <p14:modId xmlns:p14="http://schemas.microsoft.com/office/powerpoint/2010/main" val="954604817"/>
                </p:ext>
              </p:extLst>
            </p:nvPr>
          </p:nvGraphicFramePr>
          <p:xfrm>
            <a:off x="3335339" y="4249738"/>
            <a:ext cx="285660" cy="342900"/>
          </p:xfrm>
          <a:graphic>
            <a:graphicData uri="http://schemas.openxmlformats.org/presentationml/2006/ole">
              <mc:AlternateContent xmlns:mc="http://schemas.openxmlformats.org/markup-compatibility/2006">
                <mc:Choice xmlns:v="urn:schemas-microsoft-com:vml" Requires="v">
                  <p:oleObj spid="_x0000_s3868" name="Equation" r:id="rId9" imgW="190440" imgH="228600" progId="Equation.DSMT4">
                    <p:embed/>
                  </p:oleObj>
                </mc:Choice>
                <mc:Fallback>
                  <p:oleObj name="Equation" r:id="rId9" imgW="190440" imgH="228600" progId="Equation.DSMT4">
                    <p:embed/>
                    <p:pic>
                      <p:nvPicPr>
                        <p:cNvPr id="44" name="Object 3"/>
                        <p:cNvPicPr>
                          <a:picLocks noChangeArrowheads="1"/>
                        </p:cNvPicPr>
                        <p:nvPr/>
                      </p:nvPicPr>
                      <p:blipFill>
                        <a:blip r:embed="rId10"/>
                        <a:srcRect/>
                        <a:stretch>
                          <a:fillRect/>
                        </a:stretch>
                      </p:blipFill>
                      <p:spPr bwMode="auto">
                        <a:xfrm>
                          <a:off x="3335339" y="4249738"/>
                          <a:ext cx="28566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 name="Object 3"/>
            <p:cNvGraphicFramePr>
              <a:graphicFrameLocks noChangeAspect="1"/>
            </p:cNvGraphicFramePr>
            <p:nvPr>
              <p:extLst>
                <p:ext uri="{D42A27DB-BD31-4B8C-83A1-F6EECF244321}">
                  <p14:modId xmlns:p14="http://schemas.microsoft.com/office/powerpoint/2010/main" val="92975781"/>
                </p:ext>
              </p:extLst>
            </p:nvPr>
          </p:nvGraphicFramePr>
          <p:xfrm>
            <a:off x="3349438" y="3348456"/>
            <a:ext cx="285660" cy="342900"/>
          </p:xfrm>
          <a:graphic>
            <a:graphicData uri="http://schemas.openxmlformats.org/presentationml/2006/ole">
              <mc:AlternateContent xmlns:mc="http://schemas.openxmlformats.org/markup-compatibility/2006">
                <mc:Choice xmlns:v="urn:schemas-microsoft-com:vml" Requires="v">
                  <p:oleObj spid="_x0000_s3869" name="Equation" r:id="rId11" imgW="190440" imgH="228600" progId="Equation.DSMT4">
                    <p:embed/>
                  </p:oleObj>
                </mc:Choice>
                <mc:Fallback>
                  <p:oleObj name="Equation" r:id="rId11" imgW="190440" imgH="228600" progId="Equation.DSMT4">
                    <p:embed/>
                    <p:pic>
                      <p:nvPicPr>
                        <p:cNvPr id="12" name="Object 3"/>
                        <p:cNvPicPr>
                          <a:picLocks noChangeArrowheads="1"/>
                        </p:cNvPicPr>
                        <p:nvPr/>
                      </p:nvPicPr>
                      <p:blipFill>
                        <a:blip r:embed="rId12"/>
                        <a:srcRect/>
                        <a:stretch>
                          <a:fillRect/>
                        </a:stretch>
                      </p:blipFill>
                      <p:spPr bwMode="auto">
                        <a:xfrm>
                          <a:off x="3349438" y="3348456"/>
                          <a:ext cx="28566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文本框 5"/>
            <p:cNvSpPr txBox="1"/>
            <p:nvPr/>
          </p:nvSpPr>
          <p:spPr>
            <a:xfrm>
              <a:off x="2625362" y="3677753"/>
              <a:ext cx="461665" cy="1082608"/>
            </a:xfrm>
            <a:prstGeom prst="rect">
              <a:avLst/>
            </a:prstGeom>
            <a:noFill/>
          </p:spPr>
          <p:txBody>
            <a:bodyPr vert="eaVert" wrap="square" rtlCol="0">
              <a:spAutoFit/>
            </a:bodyPr>
            <a:lstStyle/>
            <a:p>
              <a:r>
                <a:rPr lang="en-US" altLang="zh-CN" b="1" dirty="0">
                  <a:latin typeface="Times New Roman" panose="02020603050405020304" pitchFamily="18" charset="0"/>
                  <a:cs typeface="Times New Roman" panose="02020603050405020304" pitchFamily="18" charset="0"/>
                </a:rPr>
                <a:t>……</a:t>
              </a:r>
              <a:endParaRPr lang="zh-CN" altLang="en-US" b="1" dirty="0">
                <a:latin typeface="Times New Roman" panose="02020603050405020304" pitchFamily="18" charset="0"/>
                <a:cs typeface="Times New Roman" panose="02020603050405020304" pitchFamily="18" charset="0"/>
              </a:endParaRPr>
            </a:p>
          </p:txBody>
        </p:sp>
      </p:grpSp>
      <p:grpSp>
        <p:nvGrpSpPr>
          <p:cNvPr id="16" name="组合 15"/>
          <p:cNvGrpSpPr/>
          <p:nvPr/>
        </p:nvGrpSpPr>
        <p:grpSpPr>
          <a:xfrm>
            <a:off x="9090583" y="3046284"/>
            <a:ext cx="1035050" cy="1146649"/>
            <a:chOff x="9404913" y="3046284"/>
            <a:chExt cx="1035050" cy="1146649"/>
          </a:xfrm>
        </p:grpSpPr>
        <p:sp>
          <p:nvSpPr>
            <p:cNvPr id="18" name="椭圆 17"/>
            <p:cNvSpPr/>
            <p:nvPr/>
          </p:nvSpPr>
          <p:spPr>
            <a:xfrm>
              <a:off x="9562438" y="3046284"/>
              <a:ext cx="720000" cy="720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20" name="Object 3"/>
            <p:cNvGraphicFramePr>
              <a:graphicFrameLocks noChangeAspect="1"/>
            </p:cNvGraphicFramePr>
            <p:nvPr>
              <p:extLst>
                <p:ext uri="{D42A27DB-BD31-4B8C-83A1-F6EECF244321}">
                  <p14:modId xmlns:p14="http://schemas.microsoft.com/office/powerpoint/2010/main" val="1645392348"/>
                </p:ext>
              </p:extLst>
            </p:nvPr>
          </p:nvGraphicFramePr>
          <p:xfrm>
            <a:off x="9404913" y="3869083"/>
            <a:ext cx="1035050" cy="323850"/>
          </p:xfrm>
          <a:graphic>
            <a:graphicData uri="http://schemas.openxmlformats.org/presentationml/2006/ole">
              <mc:AlternateContent xmlns:mc="http://schemas.openxmlformats.org/markup-compatibility/2006">
                <mc:Choice xmlns:v="urn:schemas-microsoft-com:vml" Requires="v">
                  <p:oleObj spid="_x0000_s3870" name="Equation" r:id="rId13" imgW="647640" imgH="203040" progId="Equation.DSMT4">
                    <p:embed/>
                  </p:oleObj>
                </mc:Choice>
                <mc:Fallback>
                  <p:oleObj name="Equation" r:id="rId13" imgW="647640" imgH="203040" progId="Equation.DSMT4">
                    <p:embed/>
                    <p:pic>
                      <p:nvPicPr>
                        <p:cNvPr id="19" name="Object 3"/>
                        <p:cNvPicPr>
                          <a:picLocks noChangeArrowheads="1"/>
                        </p:cNvPicPr>
                        <p:nvPr/>
                      </p:nvPicPr>
                      <p:blipFill>
                        <a:blip r:embed="rId14"/>
                        <a:srcRect/>
                        <a:stretch>
                          <a:fillRect/>
                        </a:stretch>
                      </p:blipFill>
                      <p:spPr bwMode="auto">
                        <a:xfrm>
                          <a:off x="9404913" y="3869083"/>
                          <a:ext cx="10350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5" name="组合 14"/>
          <p:cNvGrpSpPr/>
          <p:nvPr/>
        </p:nvGrpSpPr>
        <p:grpSpPr>
          <a:xfrm>
            <a:off x="6579347" y="3034123"/>
            <a:ext cx="1470583" cy="944823"/>
            <a:chOff x="6893677" y="3034123"/>
            <a:chExt cx="1470583" cy="944823"/>
          </a:xfrm>
        </p:grpSpPr>
        <p:sp>
          <p:nvSpPr>
            <p:cNvPr id="7" name="椭圆 6"/>
            <p:cNvSpPr/>
            <p:nvPr/>
          </p:nvSpPr>
          <p:spPr>
            <a:xfrm>
              <a:off x="7471758" y="3424190"/>
              <a:ext cx="73101"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19" name="Object 3"/>
            <p:cNvGraphicFramePr>
              <a:graphicFrameLocks noChangeAspect="1"/>
            </p:cNvGraphicFramePr>
            <p:nvPr>
              <p:extLst>
                <p:ext uri="{D42A27DB-BD31-4B8C-83A1-F6EECF244321}">
                  <p14:modId xmlns:p14="http://schemas.microsoft.com/office/powerpoint/2010/main" val="2511345619"/>
                </p:ext>
              </p:extLst>
            </p:nvPr>
          </p:nvGraphicFramePr>
          <p:xfrm>
            <a:off x="6893677" y="3655096"/>
            <a:ext cx="1320048" cy="323850"/>
          </p:xfrm>
          <a:graphic>
            <a:graphicData uri="http://schemas.openxmlformats.org/presentationml/2006/ole">
              <mc:AlternateContent xmlns:mc="http://schemas.openxmlformats.org/markup-compatibility/2006">
                <mc:Choice xmlns:v="urn:schemas-microsoft-com:vml" Requires="v">
                  <p:oleObj spid="_x0000_s3871" name="Equation" r:id="rId15" imgW="812520" imgH="203040" progId="Equation.DSMT4">
                    <p:embed/>
                  </p:oleObj>
                </mc:Choice>
                <mc:Fallback>
                  <p:oleObj name="Equation" r:id="rId15" imgW="812520" imgH="203040" progId="Equation.DSMT4">
                    <p:embed/>
                    <p:pic>
                      <p:nvPicPr>
                        <p:cNvPr id="44" name="Object 3"/>
                        <p:cNvPicPr>
                          <a:picLocks noChangeArrowheads="1"/>
                        </p:cNvPicPr>
                        <p:nvPr/>
                      </p:nvPicPr>
                      <p:blipFill>
                        <a:blip r:embed="rId16"/>
                        <a:srcRect/>
                        <a:stretch>
                          <a:fillRect/>
                        </a:stretch>
                      </p:blipFill>
                      <p:spPr bwMode="auto">
                        <a:xfrm>
                          <a:off x="6893677" y="3655096"/>
                          <a:ext cx="1320048" cy="323850"/>
                        </a:xfrm>
                        <a:prstGeom prst="rect">
                          <a:avLst/>
                        </a:prstGeom>
                        <a:noFill/>
                        <a:ln>
                          <a:noFill/>
                        </a:ln>
                        <a:effectLst/>
                        <a:extLst/>
                      </p:spPr>
                    </p:pic>
                  </p:oleObj>
                </mc:Fallback>
              </mc:AlternateContent>
            </a:graphicData>
          </a:graphic>
        </p:graphicFrame>
        <p:cxnSp>
          <p:nvCxnSpPr>
            <p:cNvPr id="9" name="直接箭头连接符 8"/>
            <p:cNvCxnSpPr>
              <a:cxnSpLocks/>
            </p:cNvCxnSpPr>
            <p:nvPr/>
          </p:nvCxnSpPr>
          <p:spPr>
            <a:xfrm>
              <a:off x="7866728" y="3455593"/>
              <a:ext cx="497532" cy="0"/>
            </a:xfrm>
            <a:prstGeom prst="straightConnector1">
              <a:avLst/>
            </a:prstGeom>
            <a:ln w="1270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graphicFrame>
          <p:nvGraphicFramePr>
            <p:cNvPr id="24" name="Object 3"/>
            <p:cNvGraphicFramePr>
              <a:graphicFrameLocks noChangeAspect="1"/>
            </p:cNvGraphicFramePr>
            <p:nvPr>
              <p:extLst>
                <p:ext uri="{D42A27DB-BD31-4B8C-83A1-F6EECF244321}">
                  <p14:modId xmlns:p14="http://schemas.microsoft.com/office/powerpoint/2010/main" val="3276442897"/>
                </p:ext>
              </p:extLst>
            </p:nvPr>
          </p:nvGraphicFramePr>
          <p:xfrm>
            <a:off x="7314877" y="3034123"/>
            <a:ext cx="391663" cy="282575"/>
          </p:xfrm>
          <a:graphic>
            <a:graphicData uri="http://schemas.openxmlformats.org/presentationml/2006/ole">
              <mc:AlternateContent xmlns:mc="http://schemas.openxmlformats.org/markup-compatibility/2006">
                <mc:Choice xmlns:v="urn:schemas-microsoft-com:vml" Requires="v">
                  <p:oleObj spid="_x0000_s3872" name="Equation" r:id="rId17" imgW="241200" imgH="177480" progId="Equation.DSMT4">
                    <p:embed/>
                  </p:oleObj>
                </mc:Choice>
                <mc:Fallback>
                  <p:oleObj name="Equation" r:id="rId17" imgW="241200" imgH="177480" progId="Equation.DSMT4">
                    <p:embed/>
                    <p:pic>
                      <p:nvPicPr>
                        <p:cNvPr id="19" name="Object 3"/>
                        <p:cNvPicPr>
                          <a:picLocks noChangeArrowheads="1"/>
                        </p:cNvPicPr>
                        <p:nvPr/>
                      </p:nvPicPr>
                      <p:blipFill>
                        <a:blip r:embed="rId18"/>
                        <a:srcRect/>
                        <a:stretch>
                          <a:fillRect/>
                        </a:stretch>
                      </p:blipFill>
                      <p:spPr bwMode="auto">
                        <a:xfrm>
                          <a:off x="7314877" y="3034123"/>
                          <a:ext cx="391663" cy="282575"/>
                        </a:xfrm>
                        <a:prstGeom prst="rect">
                          <a:avLst/>
                        </a:prstGeom>
                        <a:noFill/>
                        <a:ln>
                          <a:noFill/>
                        </a:ln>
                        <a:effectLst/>
                        <a:extLst/>
                      </p:spPr>
                    </p:pic>
                  </p:oleObj>
                </mc:Fallback>
              </mc:AlternateContent>
            </a:graphicData>
          </a:graphic>
        </p:graphicFrame>
      </p:grpSp>
      <p:grpSp>
        <p:nvGrpSpPr>
          <p:cNvPr id="4" name="组合 3">
            <a:extLst>
              <a:ext uri="{FF2B5EF4-FFF2-40B4-BE49-F238E27FC236}">
                <a16:creationId xmlns:a16="http://schemas.microsoft.com/office/drawing/2014/main" xmlns="" id="{E1CFC2A6-DC5B-4055-A348-D7F702A3459D}"/>
              </a:ext>
            </a:extLst>
          </p:cNvPr>
          <p:cNvGrpSpPr/>
          <p:nvPr/>
        </p:nvGrpSpPr>
        <p:grpSpPr>
          <a:xfrm>
            <a:off x="5773110" y="1664428"/>
            <a:ext cx="5671173" cy="4838381"/>
            <a:chOff x="5773110" y="1664428"/>
            <a:chExt cx="5671173" cy="4838381"/>
          </a:xfrm>
        </p:grpSpPr>
        <p:sp>
          <p:nvSpPr>
            <p:cNvPr id="36" name="内容占位符 2"/>
            <p:cNvSpPr txBox="1">
              <a:spLocks/>
            </p:cNvSpPr>
            <p:nvPr/>
          </p:nvSpPr>
          <p:spPr>
            <a:xfrm>
              <a:off x="5773110" y="1664428"/>
              <a:ext cx="5671173" cy="473098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2" pitchFamily="18" charset="2"/>
                <a:buChar char=""/>
                <a:defRPr sz="2800" kern="1200" baseline="0">
                  <a:solidFill>
                    <a:srgbClr val="0070C0"/>
                  </a:solidFill>
                  <a:latin typeface="Times New Roman" panose="02020603050405020304" pitchFamily="18" charset="0"/>
                  <a:ea typeface="华文仿宋" panose="02010600040101010101" pitchFamily="2" charset="-122"/>
                  <a:cs typeface="+mn-cs"/>
                </a:defRPr>
              </a:lvl1pPr>
              <a:lvl2pPr marL="685800" indent="-228600" algn="l" defTabSz="914400" rtl="0" eaLnBrk="1" latinLnBrk="0" hangingPunct="1">
                <a:lnSpc>
                  <a:spcPct val="90000"/>
                </a:lnSpc>
                <a:spcBef>
                  <a:spcPts val="500"/>
                </a:spcBef>
                <a:buFont typeface="Wingdings 2" pitchFamily="18" charset="2"/>
                <a:buChar char=""/>
                <a:defRPr sz="2400" kern="1200" baseline="0">
                  <a:solidFill>
                    <a:srgbClr val="0070C0"/>
                  </a:solidFill>
                  <a:latin typeface="Times New Roman" panose="02020603050405020304" pitchFamily="18" charset="0"/>
                  <a:ea typeface="华文仿宋" panose="02010600040101010101" pitchFamily="2" charset="-122"/>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baseline="0">
                  <a:solidFill>
                    <a:srgbClr val="0070C0"/>
                  </a:solidFill>
                  <a:latin typeface="Times New Roman" panose="02020603050405020304" pitchFamily="18" charset="0"/>
                  <a:ea typeface="华文仿宋" panose="02010600040101010101" pitchFamily="2" charset="-122"/>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baseline="0">
                  <a:solidFill>
                    <a:srgbClr val="0070C0"/>
                  </a:solidFill>
                  <a:latin typeface="Times New Roman" panose="02020603050405020304" pitchFamily="18" charset="0"/>
                  <a:ea typeface="华文仿宋" panose="02010600040101010101" pitchFamily="2" charset="-122"/>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baseline="0">
                  <a:solidFill>
                    <a:srgbClr val="0070C0"/>
                  </a:solidFill>
                  <a:latin typeface="Times New Roman" panose="02020603050405020304" pitchFamily="18" charset="0"/>
                  <a:ea typeface="华文仿宋" panose="02010600040101010101" pitchFamily="2" charset="-122"/>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a:lstStyle>
            <a:p>
              <a:pPr marL="0" indent="0">
                <a:buNone/>
              </a:pPr>
              <a:endParaRPr lang="en-US" altLang="zh-CN" dirty="0"/>
            </a:p>
            <a:p>
              <a:pPr marL="0" indent="0">
                <a:buNone/>
              </a:pPr>
              <a:endParaRPr lang="en-US" altLang="zh-CN" sz="2000" dirty="0"/>
            </a:p>
            <a:p>
              <a:pPr marL="0" indent="0">
                <a:buNone/>
              </a:pPr>
              <a:r>
                <a:rPr lang="en-US" altLang="zh-CN" sz="2000" dirty="0"/>
                <a:t>1.2 </a:t>
              </a:r>
              <a:r>
                <a:rPr lang="zh-CN" altLang="en-US" sz="2000" dirty="0"/>
                <a:t>电子撞击原子</a:t>
              </a:r>
              <a:endParaRPr lang="en-US" altLang="zh-CN" sz="2000" dirty="0"/>
            </a:p>
            <a:p>
              <a:pPr marL="0" indent="0">
                <a:buNone/>
              </a:pPr>
              <a:endParaRPr lang="en-US" altLang="zh-CN" sz="1800" dirty="0">
                <a:solidFill>
                  <a:prstClr val="black"/>
                </a:solidFill>
              </a:endParaRPr>
            </a:p>
            <a:p>
              <a:pPr marL="0" indent="0">
                <a:buNone/>
              </a:pPr>
              <a:endParaRPr lang="en-US" altLang="zh-CN" sz="1800" dirty="0">
                <a:solidFill>
                  <a:prstClr val="black"/>
                </a:solidFill>
              </a:endParaRPr>
            </a:p>
            <a:p>
              <a:pPr marL="0" indent="0">
                <a:buNone/>
              </a:pPr>
              <a:endParaRPr lang="en-US" altLang="zh-CN" sz="1800" dirty="0">
                <a:solidFill>
                  <a:prstClr val="black"/>
                </a:solidFill>
              </a:endParaRPr>
            </a:p>
            <a:p>
              <a:pPr marL="0" indent="0">
                <a:lnSpc>
                  <a:spcPct val="150000"/>
                </a:lnSpc>
                <a:buNone/>
              </a:pPr>
              <a:r>
                <a:rPr lang="zh-CN" altLang="en-US" sz="1800" dirty="0">
                  <a:solidFill>
                    <a:prstClr val="black"/>
                  </a:solidFill>
                </a:rPr>
                <a:t>完全弹性碰撞，因为     </a:t>
              </a:r>
              <a:r>
                <a:rPr lang="en-US" altLang="zh-CN" sz="1800" i="1" dirty="0">
                  <a:solidFill>
                    <a:prstClr val="black"/>
                  </a:solidFill>
                </a:rPr>
                <a:t>        </a:t>
              </a:r>
              <a:r>
                <a:rPr lang="zh-CN" altLang="en-US" sz="1800" dirty="0">
                  <a:solidFill>
                    <a:prstClr val="black"/>
                  </a:solidFill>
                </a:rPr>
                <a:t>，所以电子几乎没有能量损失，则观察到电流   不变。</a:t>
              </a:r>
              <a:endParaRPr lang="en-US" altLang="zh-CN" sz="1800" dirty="0">
                <a:solidFill>
                  <a:prstClr val="black"/>
                </a:solidFill>
              </a:endParaRPr>
            </a:p>
            <a:p>
              <a:pPr marL="0" indent="0">
                <a:lnSpc>
                  <a:spcPct val="150000"/>
                </a:lnSpc>
                <a:buNone/>
              </a:pPr>
              <a:r>
                <a:rPr lang="zh-CN" altLang="en-US" sz="1800" dirty="0">
                  <a:solidFill>
                    <a:prstClr val="black"/>
                  </a:solidFill>
                </a:rPr>
                <a:t>逐步增大电压    ，观察到电流   增加。</a:t>
              </a:r>
              <a:endParaRPr lang="en-US" altLang="zh-CN" sz="1800" dirty="0">
                <a:solidFill>
                  <a:prstClr val="black"/>
                </a:solidFill>
              </a:endParaRPr>
            </a:p>
            <a:p>
              <a:pPr marL="0" indent="0">
                <a:lnSpc>
                  <a:spcPct val="150000"/>
                </a:lnSpc>
                <a:buNone/>
              </a:pPr>
              <a:r>
                <a:rPr lang="zh-CN" altLang="en-US" sz="1800" dirty="0">
                  <a:solidFill>
                    <a:prstClr val="black"/>
                  </a:solidFill>
                </a:rPr>
                <a:t>       恰等于              时，电子能量被原子吸收，原子跃迁，观察到电流    减小，对应电压即第一激发电势     。       </a:t>
              </a:r>
              <a:endParaRPr lang="en-US" altLang="zh-CN" sz="1800" dirty="0">
                <a:solidFill>
                  <a:prstClr val="black"/>
                </a:solidFill>
              </a:endParaRPr>
            </a:p>
            <a:p>
              <a:pPr marL="0" indent="0">
                <a:buFont typeface="Wingdings 2" pitchFamily="18" charset="2"/>
                <a:buNone/>
              </a:pPr>
              <a:endParaRPr lang="en-US" altLang="zh-CN" sz="1800" dirty="0">
                <a:solidFill>
                  <a:prstClr val="black"/>
                </a:solidFill>
              </a:endParaRPr>
            </a:p>
            <a:p>
              <a:pPr marL="0" indent="0">
                <a:buFont typeface="Wingdings 2" pitchFamily="18" charset="2"/>
                <a:buNone/>
              </a:pPr>
              <a:endParaRPr lang="en-US" altLang="zh-CN" sz="1800" dirty="0">
                <a:solidFill>
                  <a:prstClr val="black"/>
                </a:solidFill>
              </a:endParaRPr>
            </a:p>
            <a:p>
              <a:pPr marL="0" indent="0">
                <a:buFont typeface="Wingdings 2" pitchFamily="18" charset="2"/>
                <a:buNone/>
              </a:pPr>
              <a:endParaRPr lang="en-US" altLang="zh-CN" sz="1800" dirty="0">
                <a:solidFill>
                  <a:prstClr val="black"/>
                </a:solidFill>
              </a:endParaRPr>
            </a:p>
            <a:p>
              <a:pPr marL="0" indent="0">
                <a:buFont typeface="Wingdings 2" pitchFamily="18" charset="2"/>
                <a:buNone/>
              </a:pPr>
              <a:endParaRPr lang="en-US" altLang="zh-CN" sz="1800" dirty="0">
                <a:solidFill>
                  <a:prstClr val="black"/>
                </a:solidFill>
              </a:endParaRPr>
            </a:p>
            <a:p>
              <a:pPr marL="0" indent="0">
                <a:buFont typeface="Wingdings 2" pitchFamily="18" charset="2"/>
                <a:buNone/>
              </a:pPr>
              <a:endParaRPr lang="en-US" altLang="zh-CN" dirty="0"/>
            </a:p>
            <a:p>
              <a:pPr marL="0" indent="0">
                <a:buFont typeface="Wingdings 2" pitchFamily="18" charset="2"/>
                <a:buNone/>
              </a:pPr>
              <a:r>
                <a:rPr lang="zh-CN" altLang="en-US" sz="2000" dirty="0"/>
                <a:t>    </a:t>
              </a:r>
              <a:endParaRPr lang="en-US" altLang="zh-CN" sz="2000" dirty="0"/>
            </a:p>
            <a:p>
              <a:pPr marL="0" indent="0">
                <a:buFont typeface="Wingdings 2" pitchFamily="18" charset="2"/>
                <a:buNone/>
              </a:pPr>
              <a:endParaRPr lang="en-US" altLang="zh-CN" dirty="0"/>
            </a:p>
            <a:p>
              <a:pPr marL="0" indent="0">
                <a:buFont typeface="Wingdings 2" pitchFamily="18" charset="2"/>
                <a:buNone/>
              </a:pPr>
              <a:endParaRPr lang="en-US" altLang="zh-CN" dirty="0"/>
            </a:p>
            <a:p>
              <a:pPr marL="0" indent="0">
                <a:buFont typeface="Wingdings 2" pitchFamily="18" charset="2"/>
                <a:buNone/>
              </a:pPr>
              <a:endParaRPr lang="en-US" altLang="zh-CN" dirty="0"/>
            </a:p>
            <a:p>
              <a:pPr marL="0" indent="0">
                <a:buFont typeface="Wingdings 2" pitchFamily="18" charset="2"/>
                <a:buNone/>
              </a:pPr>
              <a:r>
                <a:rPr lang="en-US" altLang="zh-CN" dirty="0"/>
                <a:t>    </a:t>
              </a:r>
            </a:p>
            <a:p>
              <a:pPr marL="0" indent="0">
                <a:buFont typeface="Wingdings 2" pitchFamily="18" charset="2"/>
                <a:buNone/>
              </a:pPr>
              <a:r>
                <a:rPr lang="en-US" altLang="zh-CN" dirty="0"/>
                <a:t>       </a:t>
              </a:r>
            </a:p>
            <a:p>
              <a:pPr marL="0" indent="0">
                <a:buFont typeface="Wingdings 2" pitchFamily="18" charset="2"/>
                <a:buNone/>
              </a:pPr>
              <a:endParaRPr lang="zh-CN" altLang="en-US" sz="1900" dirty="0">
                <a:solidFill>
                  <a:schemeClr val="tx1"/>
                </a:solidFill>
                <a:cs typeface="Times New Roman" panose="02020603050405020304" pitchFamily="18" charset="0"/>
              </a:endParaRPr>
            </a:p>
          </p:txBody>
        </p:sp>
        <p:graphicFrame>
          <p:nvGraphicFramePr>
            <p:cNvPr id="25" name="Object 3"/>
            <p:cNvGraphicFramePr>
              <a:graphicFrameLocks noChangeAspect="1"/>
            </p:cNvGraphicFramePr>
            <p:nvPr>
              <p:extLst>
                <p:ext uri="{D42A27DB-BD31-4B8C-83A1-F6EECF244321}">
                  <p14:modId xmlns:p14="http://schemas.microsoft.com/office/powerpoint/2010/main" val="1781590186"/>
                </p:ext>
              </p:extLst>
            </p:nvPr>
          </p:nvGraphicFramePr>
          <p:xfrm>
            <a:off x="5872902" y="5708760"/>
            <a:ext cx="434975" cy="320675"/>
          </p:xfrm>
          <a:graphic>
            <a:graphicData uri="http://schemas.openxmlformats.org/presentationml/2006/ole">
              <mc:AlternateContent xmlns:mc="http://schemas.openxmlformats.org/markup-compatibility/2006">
                <mc:Choice xmlns:v="urn:schemas-microsoft-com:vml" Requires="v">
                  <p:oleObj spid="_x0000_s3873" name="Equation" r:id="rId19" imgW="241200" imgH="177480" progId="Equation.DSMT4">
                    <p:embed/>
                  </p:oleObj>
                </mc:Choice>
                <mc:Fallback>
                  <p:oleObj name="Equation" r:id="rId19" imgW="241200" imgH="177480" progId="Equation.DSMT4">
                    <p:embed/>
                    <p:pic>
                      <p:nvPicPr>
                        <p:cNvPr id="42" name="Object 3"/>
                        <p:cNvPicPr>
                          <a:picLocks noChangeArrowheads="1"/>
                        </p:cNvPicPr>
                        <p:nvPr/>
                      </p:nvPicPr>
                      <p:blipFill>
                        <a:blip r:embed="rId20"/>
                        <a:srcRect/>
                        <a:stretch>
                          <a:fillRect/>
                        </a:stretch>
                      </p:blipFill>
                      <p:spPr bwMode="auto">
                        <a:xfrm>
                          <a:off x="5872902" y="5708760"/>
                          <a:ext cx="434975" cy="320675"/>
                        </a:xfrm>
                        <a:prstGeom prst="rect">
                          <a:avLst/>
                        </a:prstGeom>
                        <a:noFill/>
                        <a:ln>
                          <a:noFill/>
                        </a:ln>
                        <a:effectLst/>
                        <a:extLst/>
                      </p:spPr>
                    </p:pic>
                  </p:oleObj>
                </mc:Fallback>
              </mc:AlternateContent>
            </a:graphicData>
          </a:graphic>
        </p:graphicFrame>
        <p:graphicFrame>
          <p:nvGraphicFramePr>
            <p:cNvPr id="26" name="Object 3"/>
            <p:cNvGraphicFramePr>
              <a:graphicFrameLocks noChangeAspect="1"/>
            </p:cNvGraphicFramePr>
            <p:nvPr>
              <p:extLst>
                <p:ext uri="{D42A27DB-BD31-4B8C-83A1-F6EECF244321}">
                  <p14:modId xmlns:p14="http://schemas.microsoft.com/office/powerpoint/2010/main" val="3195558264"/>
                </p:ext>
              </p:extLst>
            </p:nvPr>
          </p:nvGraphicFramePr>
          <p:xfrm>
            <a:off x="7933789" y="4249738"/>
            <a:ext cx="812800" cy="282575"/>
          </p:xfrm>
          <a:graphic>
            <a:graphicData uri="http://schemas.openxmlformats.org/presentationml/2006/ole">
              <mc:AlternateContent xmlns:mc="http://schemas.openxmlformats.org/markup-compatibility/2006">
                <mc:Choice xmlns:v="urn:schemas-microsoft-com:vml" Requires="v">
                  <p:oleObj spid="_x0000_s3874" name="Equation" r:id="rId21" imgW="507960" imgH="177480" progId="Equation.DSMT4">
                    <p:embed/>
                  </p:oleObj>
                </mc:Choice>
                <mc:Fallback>
                  <p:oleObj name="Equation" r:id="rId21" imgW="507960" imgH="177480" progId="Equation.DSMT4">
                    <p:embed/>
                    <p:pic>
                      <p:nvPicPr>
                        <p:cNvPr id="19" name="Object 3"/>
                        <p:cNvPicPr>
                          <a:picLocks noChangeArrowheads="1"/>
                        </p:cNvPicPr>
                        <p:nvPr/>
                      </p:nvPicPr>
                      <p:blipFill>
                        <a:blip r:embed="rId22"/>
                        <a:srcRect/>
                        <a:stretch>
                          <a:fillRect/>
                        </a:stretch>
                      </p:blipFill>
                      <p:spPr bwMode="auto">
                        <a:xfrm>
                          <a:off x="7933789" y="4249738"/>
                          <a:ext cx="812800" cy="28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 name="Object 3"/>
            <p:cNvGraphicFramePr>
              <a:graphicFrameLocks noChangeAspect="1"/>
            </p:cNvGraphicFramePr>
            <p:nvPr>
              <p:extLst>
                <p:ext uri="{D42A27DB-BD31-4B8C-83A1-F6EECF244321}">
                  <p14:modId xmlns:p14="http://schemas.microsoft.com/office/powerpoint/2010/main" val="4279450305"/>
                </p:ext>
              </p:extLst>
            </p:nvPr>
          </p:nvGraphicFramePr>
          <p:xfrm>
            <a:off x="7239084" y="5192368"/>
            <a:ext cx="296863" cy="319087"/>
          </p:xfrm>
          <a:graphic>
            <a:graphicData uri="http://schemas.openxmlformats.org/presentationml/2006/ole">
              <mc:AlternateContent xmlns:mc="http://schemas.openxmlformats.org/markup-compatibility/2006">
                <mc:Choice xmlns:v="urn:schemas-microsoft-com:vml" Requires="v">
                  <p:oleObj spid="_x0000_s3875" name="Equation" r:id="rId23" imgW="164880" imgH="177480" progId="Equation.DSMT4">
                    <p:embed/>
                  </p:oleObj>
                </mc:Choice>
                <mc:Fallback>
                  <p:oleObj name="Equation" r:id="rId23" imgW="164880" imgH="177480" progId="Equation.DSMT4">
                    <p:embed/>
                    <p:pic>
                      <p:nvPicPr>
                        <p:cNvPr id="25" name="Object 3"/>
                        <p:cNvPicPr>
                          <a:picLocks noChangeArrowheads="1"/>
                        </p:cNvPicPr>
                        <p:nvPr/>
                      </p:nvPicPr>
                      <p:blipFill>
                        <a:blip r:embed="rId24"/>
                        <a:srcRect/>
                        <a:stretch>
                          <a:fillRect/>
                        </a:stretch>
                      </p:blipFill>
                      <p:spPr bwMode="auto">
                        <a:xfrm>
                          <a:off x="7239084" y="5192368"/>
                          <a:ext cx="296863"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 name="Object 3"/>
            <p:cNvGraphicFramePr>
              <a:graphicFrameLocks noChangeAspect="1"/>
            </p:cNvGraphicFramePr>
            <p:nvPr>
              <p:extLst>
                <p:ext uri="{D42A27DB-BD31-4B8C-83A1-F6EECF244321}">
                  <p14:modId xmlns:p14="http://schemas.microsoft.com/office/powerpoint/2010/main" val="4024510069"/>
                </p:ext>
              </p:extLst>
            </p:nvPr>
          </p:nvGraphicFramePr>
          <p:xfrm>
            <a:off x="6926254" y="5664383"/>
            <a:ext cx="844550" cy="411162"/>
          </p:xfrm>
          <a:graphic>
            <a:graphicData uri="http://schemas.openxmlformats.org/presentationml/2006/ole">
              <mc:AlternateContent xmlns:mc="http://schemas.openxmlformats.org/markup-compatibility/2006">
                <mc:Choice xmlns:v="urn:schemas-microsoft-com:vml" Requires="v">
                  <p:oleObj spid="_x0000_s3876" name="Equation" r:id="rId25" imgW="469800" imgH="228600" progId="Equation.DSMT4">
                    <p:embed/>
                  </p:oleObj>
                </mc:Choice>
                <mc:Fallback>
                  <p:oleObj name="Equation" r:id="rId25" imgW="469800" imgH="228600" progId="Equation.DSMT4">
                    <p:embed/>
                    <p:pic>
                      <p:nvPicPr>
                        <p:cNvPr id="25" name="Object 3"/>
                        <p:cNvPicPr>
                          <a:picLocks noChangeArrowheads="1"/>
                        </p:cNvPicPr>
                        <p:nvPr/>
                      </p:nvPicPr>
                      <p:blipFill>
                        <a:blip r:embed="rId26"/>
                        <a:srcRect/>
                        <a:stretch>
                          <a:fillRect/>
                        </a:stretch>
                      </p:blipFill>
                      <p:spPr bwMode="auto">
                        <a:xfrm>
                          <a:off x="6926254" y="5664383"/>
                          <a:ext cx="8445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 name="Object 3"/>
            <p:cNvGraphicFramePr>
              <a:graphicFrameLocks noChangeAspect="1"/>
            </p:cNvGraphicFramePr>
            <p:nvPr>
              <p:extLst>
                <p:ext uri="{D42A27DB-BD31-4B8C-83A1-F6EECF244321}">
                  <p14:modId xmlns:p14="http://schemas.microsoft.com/office/powerpoint/2010/main" val="1101146029"/>
                </p:ext>
              </p:extLst>
            </p:nvPr>
          </p:nvGraphicFramePr>
          <p:xfrm>
            <a:off x="7899391" y="4638675"/>
            <a:ext cx="228600" cy="296862"/>
          </p:xfrm>
          <a:graphic>
            <a:graphicData uri="http://schemas.openxmlformats.org/presentationml/2006/ole">
              <mc:AlternateContent xmlns:mc="http://schemas.openxmlformats.org/markup-compatibility/2006">
                <mc:Choice xmlns:v="urn:schemas-microsoft-com:vml" Requires="v">
                  <p:oleObj spid="_x0000_s3877" name="Equation" r:id="rId27" imgW="126720" imgH="164880" progId="Equation.DSMT4">
                    <p:embed/>
                  </p:oleObj>
                </mc:Choice>
                <mc:Fallback>
                  <p:oleObj name="Equation" r:id="rId27" imgW="126720" imgH="164880" progId="Equation.DSMT4">
                    <p:embed/>
                    <p:pic>
                      <p:nvPicPr>
                        <p:cNvPr id="27" name="Object 3"/>
                        <p:cNvPicPr>
                          <a:picLocks noChangeArrowheads="1"/>
                        </p:cNvPicPr>
                        <p:nvPr/>
                      </p:nvPicPr>
                      <p:blipFill>
                        <a:blip r:embed="rId28"/>
                        <a:srcRect/>
                        <a:stretch>
                          <a:fillRect/>
                        </a:stretch>
                      </p:blipFill>
                      <p:spPr bwMode="auto">
                        <a:xfrm>
                          <a:off x="7899391" y="4638675"/>
                          <a:ext cx="228600" cy="29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 name="Object 3"/>
            <p:cNvGraphicFramePr>
              <a:graphicFrameLocks noChangeAspect="1"/>
            </p:cNvGraphicFramePr>
            <p:nvPr>
              <p:extLst>
                <p:ext uri="{D42A27DB-BD31-4B8C-83A1-F6EECF244321}">
                  <p14:modId xmlns:p14="http://schemas.microsoft.com/office/powerpoint/2010/main" val="2050663556"/>
                </p:ext>
              </p:extLst>
            </p:nvPr>
          </p:nvGraphicFramePr>
          <p:xfrm>
            <a:off x="7456477" y="6121174"/>
            <a:ext cx="228600" cy="296862"/>
          </p:xfrm>
          <a:graphic>
            <a:graphicData uri="http://schemas.openxmlformats.org/presentationml/2006/ole">
              <mc:AlternateContent xmlns:mc="http://schemas.openxmlformats.org/markup-compatibility/2006">
                <mc:Choice xmlns:v="urn:schemas-microsoft-com:vml" Requires="v">
                  <p:oleObj spid="_x0000_s3878" name="Equation" r:id="rId29" imgW="126720" imgH="164880" progId="Equation.DSMT4">
                    <p:embed/>
                  </p:oleObj>
                </mc:Choice>
                <mc:Fallback>
                  <p:oleObj name="Equation" r:id="rId29" imgW="126720" imgH="164880" progId="Equation.DSMT4">
                    <p:embed/>
                    <p:pic>
                      <p:nvPicPr>
                        <p:cNvPr id="29" name="Object 3"/>
                        <p:cNvPicPr>
                          <a:picLocks noChangeArrowheads="1"/>
                        </p:cNvPicPr>
                        <p:nvPr/>
                      </p:nvPicPr>
                      <p:blipFill>
                        <a:blip r:embed="rId30"/>
                        <a:srcRect/>
                        <a:stretch>
                          <a:fillRect/>
                        </a:stretch>
                      </p:blipFill>
                      <p:spPr bwMode="auto">
                        <a:xfrm>
                          <a:off x="7456477" y="6121174"/>
                          <a:ext cx="228600" cy="29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5" name="Object 3"/>
            <p:cNvGraphicFramePr>
              <a:graphicFrameLocks noChangeAspect="1"/>
            </p:cNvGraphicFramePr>
            <p:nvPr>
              <p:extLst>
                <p:ext uri="{D42A27DB-BD31-4B8C-83A1-F6EECF244321}">
                  <p14:modId xmlns:p14="http://schemas.microsoft.com/office/powerpoint/2010/main" val="2640237710"/>
                </p:ext>
              </p:extLst>
            </p:nvPr>
          </p:nvGraphicFramePr>
          <p:xfrm>
            <a:off x="8811518" y="5178080"/>
            <a:ext cx="228600" cy="296862"/>
          </p:xfrm>
          <a:graphic>
            <a:graphicData uri="http://schemas.openxmlformats.org/presentationml/2006/ole">
              <mc:AlternateContent xmlns:mc="http://schemas.openxmlformats.org/markup-compatibility/2006">
                <mc:Choice xmlns:v="urn:schemas-microsoft-com:vml" Requires="v">
                  <p:oleObj spid="_x0000_s3879" name="Equation" r:id="rId31" imgW="126720" imgH="164880" progId="Equation.DSMT4">
                    <p:embed/>
                  </p:oleObj>
                </mc:Choice>
                <mc:Fallback>
                  <p:oleObj name="Equation" r:id="rId31" imgW="126720" imgH="164880" progId="Equation.DSMT4">
                    <p:embed/>
                    <p:pic>
                      <p:nvPicPr>
                        <p:cNvPr id="29" name="Object 3"/>
                        <p:cNvPicPr>
                          <a:picLocks noChangeArrowheads="1"/>
                        </p:cNvPicPr>
                        <p:nvPr/>
                      </p:nvPicPr>
                      <p:blipFill>
                        <a:blip r:embed="rId30"/>
                        <a:srcRect/>
                        <a:stretch>
                          <a:fillRect/>
                        </a:stretch>
                      </p:blipFill>
                      <p:spPr bwMode="auto">
                        <a:xfrm>
                          <a:off x="8811518" y="5178080"/>
                          <a:ext cx="228600" cy="29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 name="Object 3">
              <a:extLst>
                <a:ext uri="{FF2B5EF4-FFF2-40B4-BE49-F238E27FC236}">
                  <a16:creationId xmlns:a16="http://schemas.microsoft.com/office/drawing/2014/main" xmlns="" id="{A7036804-AA5D-4E93-AB0E-8F552DBE7881}"/>
                </a:ext>
              </a:extLst>
            </p:cNvPr>
            <p:cNvGraphicFramePr>
              <a:graphicFrameLocks noChangeAspect="1"/>
            </p:cNvGraphicFramePr>
            <p:nvPr>
              <p:extLst>
                <p:ext uri="{D42A27DB-BD31-4B8C-83A1-F6EECF244321}">
                  <p14:modId xmlns:p14="http://schemas.microsoft.com/office/powerpoint/2010/main" val="542533207"/>
                </p:ext>
              </p:extLst>
            </p:nvPr>
          </p:nvGraphicFramePr>
          <p:xfrm>
            <a:off x="10870506" y="6090059"/>
            <a:ext cx="366713" cy="412750"/>
          </p:xfrm>
          <a:graphic>
            <a:graphicData uri="http://schemas.openxmlformats.org/presentationml/2006/ole">
              <mc:AlternateContent xmlns:mc="http://schemas.openxmlformats.org/markup-compatibility/2006">
                <mc:Choice xmlns:v="urn:schemas-microsoft-com:vml" Requires="v">
                  <p:oleObj spid="_x0000_s3880" name="Equation" r:id="rId32" imgW="203040" imgH="228600" progId="Equation.DSMT4">
                    <p:embed/>
                  </p:oleObj>
                </mc:Choice>
                <mc:Fallback>
                  <p:oleObj name="Equation" r:id="rId32" imgW="203040" imgH="228600" progId="Equation.DSMT4">
                    <p:embed/>
                    <p:pic>
                      <p:nvPicPr>
                        <p:cNvPr id="25" name="Object 3"/>
                        <p:cNvPicPr>
                          <a:picLocks noChangeArrowheads="1"/>
                        </p:cNvPicPr>
                        <p:nvPr/>
                      </p:nvPicPr>
                      <p:blipFill>
                        <a:blip r:embed="rId33"/>
                        <a:srcRect/>
                        <a:stretch>
                          <a:fillRect/>
                        </a:stretch>
                      </p:blipFill>
                      <p:spPr bwMode="auto">
                        <a:xfrm>
                          <a:off x="10870506" y="6090059"/>
                          <a:ext cx="366713" cy="412750"/>
                        </a:xfrm>
                        <a:prstGeom prst="rect">
                          <a:avLst/>
                        </a:prstGeom>
                        <a:noFill/>
                        <a:ln>
                          <a:noFill/>
                        </a:ln>
                        <a:effectLst/>
                        <a:extLst/>
                      </p:spPr>
                    </p:pic>
                  </p:oleObj>
                </mc:Fallback>
              </mc:AlternateContent>
            </a:graphicData>
          </a:graphic>
        </p:graphicFrame>
      </p:grpSp>
    </p:spTree>
    <p:extLst>
      <p:ext uri="{BB962C8B-B14F-4D97-AF65-F5344CB8AC3E}">
        <p14:creationId xmlns:p14="http://schemas.microsoft.com/office/powerpoint/2010/main" val="47156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四、实验原理</a:t>
            </a:r>
          </a:p>
        </p:txBody>
      </p:sp>
      <p:sp>
        <p:nvSpPr>
          <p:cNvPr id="174" name="文本框 173"/>
          <p:cNvSpPr txBox="1"/>
          <p:nvPr/>
        </p:nvSpPr>
        <p:spPr>
          <a:xfrm>
            <a:off x="4903621" y="2138128"/>
            <a:ext cx="6659502" cy="4139595"/>
          </a:xfrm>
          <a:prstGeom prst="rect">
            <a:avLst/>
          </a:prstGeom>
          <a:noFill/>
        </p:spPr>
        <p:txBody>
          <a:bodyPr vert="horz" wrap="square" rtlCol="0">
            <a:spAutoFit/>
          </a:bodyPr>
          <a:lstStyle/>
          <a:p>
            <a:pPr>
              <a:lnSpc>
                <a:spcPct val="150000"/>
              </a:lnSpc>
              <a:spcBef>
                <a:spcPts val="60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双栅极四极管：两个栅极两个板极，包括第一栅极</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G</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1</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、第二栅极</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G</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2</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和阴极</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、阳极</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HF</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：灯丝电极，使阴极</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受热发射电子。</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G1</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略大于</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，驱散阴极附近堆积的电子云，消除空间电荷效应，增强电子发射率。</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大于</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，加速电场，电压可调，由电压表测出，电子获得动能</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eU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，与原子碰撞。</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小于</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，拒斥电场，到达</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G</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2</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的电子剩余动能必须超过</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eU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才能到达</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，由电流表测出，使跃迁后的电流减小更为明显。</a:t>
            </a:r>
          </a:p>
        </p:txBody>
      </p:sp>
      <p:grpSp>
        <p:nvGrpSpPr>
          <p:cNvPr id="5" name="组合 4">
            <a:extLst>
              <a:ext uri="{FF2B5EF4-FFF2-40B4-BE49-F238E27FC236}">
                <a16:creationId xmlns:a16="http://schemas.microsoft.com/office/drawing/2014/main" xmlns="" id="{3EDF345B-B44B-4F6A-99A4-2ABCE96ECE1F}"/>
              </a:ext>
            </a:extLst>
          </p:cNvPr>
          <p:cNvGrpSpPr/>
          <p:nvPr/>
        </p:nvGrpSpPr>
        <p:grpSpPr>
          <a:xfrm>
            <a:off x="141929" y="1987032"/>
            <a:ext cx="4598569" cy="4105322"/>
            <a:chOff x="141929" y="2215635"/>
            <a:chExt cx="4598569" cy="4105322"/>
          </a:xfrm>
        </p:grpSpPr>
        <p:grpSp>
          <p:nvGrpSpPr>
            <p:cNvPr id="105" name="组合 104"/>
            <p:cNvGrpSpPr/>
            <p:nvPr/>
          </p:nvGrpSpPr>
          <p:grpSpPr>
            <a:xfrm>
              <a:off x="1094508" y="2215635"/>
              <a:ext cx="3512840" cy="4105322"/>
              <a:chOff x="7420566" y="1137666"/>
              <a:chExt cx="3823110" cy="4451873"/>
            </a:xfrm>
          </p:grpSpPr>
          <p:sp>
            <p:nvSpPr>
              <p:cNvPr id="127" name="文本框 126"/>
              <p:cNvSpPr txBox="1"/>
              <p:nvPr/>
            </p:nvSpPr>
            <p:spPr>
              <a:xfrm>
                <a:off x="8902086" y="5222406"/>
                <a:ext cx="446964" cy="367133"/>
              </a:xfrm>
              <a:prstGeom prst="rect">
                <a:avLst/>
              </a:prstGeom>
              <a:noFill/>
            </p:spPr>
            <p:txBody>
              <a:bodyPr wrap="none" rtlCol="0">
                <a:spAutoFit/>
              </a:bodyPr>
              <a:lstStyle/>
              <a:p>
                <a:r>
                  <a:rPr lang="en-US" altLang="zh-CN" sz="1600" dirty="0" err="1">
                    <a:cs typeface="Times New Roman" panose="02020603050405020304" pitchFamily="18" charset="0"/>
                    <a:sym typeface="Symbol" panose="05050102010706020507" pitchFamily="18" charset="2"/>
                  </a:rPr>
                  <a:t>pA</a:t>
                </a:r>
                <a:endParaRPr lang="zh-CN" altLang="en-US" sz="1600" dirty="0">
                  <a:cs typeface="Times New Roman" panose="02020603050405020304" pitchFamily="18" charset="0"/>
                </a:endParaRPr>
              </a:p>
            </p:txBody>
          </p:sp>
          <p:sp>
            <p:nvSpPr>
              <p:cNvPr id="128" name="流程图: 终止 127"/>
              <p:cNvSpPr/>
              <p:nvPr/>
            </p:nvSpPr>
            <p:spPr>
              <a:xfrm rot="5400000">
                <a:off x="6559858" y="3241051"/>
                <a:ext cx="2766786" cy="1045369"/>
              </a:xfrm>
              <a:prstGeom prst="flowChartTerminator">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129" name="组合 128"/>
              <p:cNvGrpSpPr/>
              <p:nvPr/>
            </p:nvGrpSpPr>
            <p:grpSpPr>
              <a:xfrm>
                <a:off x="7626359" y="1137666"/>
                <a:ext cx="642446" cy="1707923"/>
                <a:chOff x="7626359" y="1137666"/>
                <a:chExt cx="642446" cy="1707923"/>
              </a:xfrm>
            </p:grpSpPr>
            <p:sp>
              <p:nvSpPr>
                <p:cNvPr id="167" name="流程图: 终止 166"/>
                <p:cNvSpPr/>
                <p:nvPr/>
              </p:nvSpPr>
              <p:spPr>
                <a:xfrm rot="5400000">
                  <a:off x="7152468" y="1771241"/>
                  <a:ext cx="1602579" cy="546118"/>
                </a:xfrm>
                <a:prstGeom prst="flowChartTerminator">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8" name="矩形 167"/>
                <p:cNvSpPr/>
                <p:nvPr/>
              </p:nvSpPr>
              <p:spPr>
                <a:xfrm>
                  <a:off x="7653735" y="1137666"/>
                  <a:ext cx="612000" cy="7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9" name="椭圆 168"/>
                <p:cNvSpPr/>
                <p:nvPr/>
              </p:nvSpPr>
              <p:spPr>
                <a:xfrm>
                  <a:off x="7626359" y="1754195"/>
                  <a:ext cx="90000" cy="9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0" name="椭圆 169"/>
                <p:cNvSpPr/>
                <p:nvPr/>
              </p:nvSpPr>
              <p:spPr>
                <a:xfrm>
                  <a:off x="8178805" y="1749430"/>
                  <a:ext cx="90000" cy="9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30" name="直接连接符 129"/>
              <p:cNvCxnSpPr>
                <a:cxnSpLocks/>
                <a:stCxn id="167" idx="0"/>
              </p:cNvCxnSpPr>
              <p:nvPr/>
            </p:nvCxnSpPr>
            <p:spPr>
              <a:xfrm>
                <a:off x="8226817" y="2044301"/>
                <a:ext cx="284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接连接符 130"/>
              <p:cNvCxnSpPr>
                <a:cxnSpLocks/>
              </p:cNvCxnSpPr>
              <p:nvPr/>
            </p:nvCxnSpPr>
            <p:spPr>
              <a:xfrm>
                <a:off x="9265042" y="2044301"/>
                <a:ext cx="0" cy="432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2" name="组合 131"/>
              <p:cNvGrpSpPr/>
              <p:nvPr/>
            </p:nvGrpSpPr>
            <p:grpSpPr>
              <a:xfrm>
                <a:off x="9085042" y="2500304"/>
                <a:ext cx="360000" cy="80960"/>
                <a:chOff x="8645908" y="3511151"/>
                <a:chExt cx="360000" cy="80960"/>
              </a:xfrm>
            </p:grpSpPr>
            <p:cxnSp>
              <p:nvCxnSpPr>
                <p:cNvPr id="165" name="直接连接符 164"/>
                <p:cNvCxnSpPr>
                  <a:cxnSpLocks/>
                </p:cNvCxnSpPr>
                <p:nvPr/>
              </p:nvCxnSpPr>
              <p:spPr>
                <a:xfrm>
                  <a:off x="8736403" y="3511151"/>
                  <a:ext cx="18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直接连接符 165"/>
                <p:cNvCxnSpPr>
                  <a:cxnSpLocks/>
                </p:cNvCxnSpPr>
                <p:nvPr/>
              </p:nvCxnSpPr>
              <p:spPr>
                <a:xfrm>
                  <a:off x="8645908" y="3592111"/>
                  <a:ext cx="36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33" name="直接连接符 132"/>
              <p:cNvCxnSpPr>
                <a:cxnSpLocks/>
              </p:cNvCxnSpPr>
              <p:nvPr/>
            </p:nvCxnSpPr>
            <p:spPr>
              <a:xfrm>
                <a:off x="9265042" y="2571746"/>
                <a:ext cx="0" cy="57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a:cxnSpLocks/>
              </p:cNvCxnSpPr>
              <p:nvPr/>
            </p:nvCxnSpPr>
            <p:spPr>
              <a:xfrm>
                <a:off x="7511571" y="3134388"/>
                <a:ext cx="176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直接连接符 134"/>
              <p:cNvCxnSpPr>
                <a:cxnSpLocks/>
              </p:cNvCxnSpPr>
              <p:nvPr/>
            </p:nvCxnSpPr>
            <p:spPr>
              <a:xfrm>
                <a:off x="7725935" y="2980904"/>
                <a:ext cx="4701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6" name="弧形 135"/>
              <p:cNvSpPr/>
              <p:nvPr/>
            </p:nvSpPr>
            <p:spPr>
              <a:xfrm>
                <a:off x="7828136" y="2711856"/>
                <a:ext cx="476734" cy="268684"/>
              </a:xfrm>
              <a:prstGeom prst="arc">
                <a:avLst>
                  <a:gd name="adj1" fmla="val 18764031"/>
                  <a:gd name="adj2" fmla="val 474684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137" name="直接连接符 136"/>
              <p:cNvCxnSpPr>
                <a:cxnSpLocks/>
              </p:cNvCxnSpPr>
              <p:nvPr/>
            </p:nvCxnSpPr>
            <p:spPr>
              <a:xfrm>
                <a:off x="7501042" y="4334539"/>
                <a:ext cx="2376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a:cxnSpLocks/>
              </p:cNvCxnSpPr>
              <p:nvPr/>
            </p:nvCxnSpPr>
            <p:spPr>
              <a:xfrm>
                <a:off x="9877042" y="2044301"/>
                <a:ext cx="0" cy="828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椭圆 138"/>
              <p:cNvSpPr>
                <a:spLocks noChangeAspect="1"/>
              </p:cNvSpPr>
              <p:nvPr/>
            </p:nvSpPr>
            <p:spPr>
              <a:xfrm>
                <a:off x="9701483" y="2854777"/>
                <a:ext cx="360000" cy="3600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cs typeface="Times New Roman" panose="02020603050405020304" pitchFamily="18" charset="0"/>
                  </a:rPr>
                  <a:t>V</a:t>
                </a:r>
                <a:endParaRPr lang="zh-CN" altLang="en-US" sz="1600" dirty="0">
                  <a:solidFill>
                    <a:schemeClr val="tx1"/>
                  </a:solidFill>
                  <a:cs typeface="Times New Roman" panose="02020603050405020304" pitchFamily="18" charset="0"/>
                </a:endParaRPr>
              </a:p>
            </p:txBody>
          </p:sp>
          <p:cxnSp>
            <p:nvCxnSpPr>
              <p:cNvPr id="140" name="直接连接符 139"/>
              <p:cNvCxnSpPr>
                <a:cxnSpLocks/>
              </p:cNvCxnSpPr>
              <p:nvPr/>
            </p:nvCxnSpPr>
            <p:spPr>
              <a:xfrm>
                <a:off x="9877042" y="3214777"/>
                <a:ext cx="0" cy="17177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椭圆 140"/>
              <p:cNvSpPr/>
              <p:nvPr/>
            </p:nvSpPr>
            <p:spPr>
              <a:xfrm>
                <a:off x="9228971" y="2005923"/>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2" name="椭圆 141"/>
              <p:cNvSpPr/>
              <p:nvPr/>
            </p:nvSpPr>
            <p:spPr>
              <a:xfrm>
                <a:off x="9838571" y="2005923"/>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 name="椭圆 142"/>
              <p:cNvSpPr/>
              <p:nvPr/>
            </p:nvSpPr>
            <p:spPr>
              <a:xfrm>
                <a:off x="9838571" y="4291923"/>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4" name="组合 143"/>
              <p:cNvGrpSpPr/>
              <p:nvPr/>
            </p:nvGrpSpPr>
            <p:grpSpPr>
              <a:xfrm rot="10800000">
                <a:off x="9694571" y="4934905"/>
                <a:ext cx="360000" cy="80960"/>
                <a:chOff x="8645908" y="3511151"/>
                <a:chExt cx="360000" cy="80960"/>
              </a:xfrm>
            </p:grpSpPr>
            <p:cxnSp>
              <p:nvCxnSpPr>
                <p:cNvPr id="163" name="直接连接符 162"/>
                <p:cNvCxnSpPr>
                  <a:cxnSpLocks/>
                </p:cNvCxnSpPr>
                <p:nvPr/>
              </p:nvCxnSpPr>
              <p:spPr>
                <a:xfrm>
                  <a:off x="8736403" y="3511151"/>
                  <a:ext cx="18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接连接符 163"/>
                <p:cNvCxnSpPr>
                  <a:cxnSpLocks/>
                </p:cNvCxnSpPr>
                <p:nvPr/>
              </p:nvCxnSpPr>
              <p:spPr>
                <a:xfrm>
                  <a:off x="8645908" y="3592111"/>
                  <a:ext cx="36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45" name="直接连接符 144"/>
              <p:cNvCxnSpPr>
                <a:cxnSpLocks/>
              </p:cNvCxnSpPr>
              <p:nvPr/>
            </p:nvCxnSpPr>
            <p:spPr>
              <a:xfrm>
                <a:off x="9881483" y="5010413"/>
                <a:ext cx="0" cy="39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接连接符 145"/>
              <p:cNvCxnSpPr>
                <a:cxnSpLocks/>
              </p:cNvCxnSpPr>
              <p:nvPr/>
            </p:nvCxnSpPr>
            <p:spPr>
              <a:xfrm>
                <a:off x="9308555" y="5396888"/>
                <a:ext cx="576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椭圆 146"/>
              <p:cNvSpPr>
                <a:spLocks noChangeAspect="1"/>
              </p:cNvSpPr>
              <p:nvPr/>
            </p:nvSpPr>
            <p:spPr>
              <a:xfrm>
                <a:off x="8945139" y="5227077"/>
                <a:ext cx="360000" cy="3600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cxnSp>
            <p:nvCxnSpPr>
              <p:cNvPr id="148" name="直接连接符 147"/>
              <p:cNvCxnSpPr>
                <a:cxnSpLocks/>
              </p:cNvCxnSpPr>
              <p:nvPr/>
            </p:nvCxnSpPr>
            <p:spPr>
              <a:xfrm>
                <a:off x="7960541" y="5396888"/>
                <a:ext cx="97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接连接符 148"/>
              <p:cNvCxnSpPr>
                <a:cxnSpLocks/>
              </p:cNvCxnSpPr>
              <p:nvPr/>
            </p:nvCxnSpPr>
            <p:spPr>
              <a:xfrm>
                <a:off x="7959735" y="4687435"/>
                <a:ext cx="0" cy="72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直接连接符 149"/>
              <p:cNvCxnSpPr>
                <a:cxnSpLocks/>
              </p:cNvCxnSpPr>
              <p:nvPr/>
            </p:nvCxnSpPr>
            <p:spPr>
              <a:xfrm>
                <a:off x="7735460" y="4677220"/>
                <a:ext cx="4701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直接连接符 150"/>
              <p:cNvCxnSpPr>
                <a:cxnSpLocks/>
              </p:cNvCxnSpPr>
              <p:nvPr/>
            </p:nvCxnSpPr>
            <p:spPr>
              <a:xfrm>
                <a:off x="9877042" y="3610638"/>
                <a:ext cx="648000" cy="0"/>
              </a:xfrm>
              <a:prstGeom prst="line">
                <a:avLst/>
              </a:prstGeom>
              <a:ln w="190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152" name="矩形 151"/>
              <p:cNvSpPr/>
              <p:nvPr/>
            </p:nvSpPr>
            <p:spPr>
              <a:xfrm>
                <a:off x="10515600" y="3429000"/>
                <a:ext cx="108000" cy="36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3" name="椭圆 152"/>
              <p:cNvSpPr/>
              <p:nvPr/>
            </p:nvSpPr>
            <p:spPr>
              <a:xfrm>
                <a:off x="9848096" y="3558498"/>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4" name="直接连接符 153"/>
              <p:cNvCxnSpPr>
                <a:cxnSpLocks/>
              </p:cNvCxnSpPr>
              <p:nvPr/>
            </p:nvCxnSpPr>
            <p:spPr>
              <a:xfrm>
                <a:off x="10560359" y="2031697"/>
                <a:ext cx="0" cy="1404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5" name="椭圆 154"/>
              <p:cNvSpPr/>
              <p:nvPr/>
            </p:nvSpPr>
            <p:spPr>
              <a:xfrm>
                <a:off x="10533896" y="2015448"/>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6" name="直接连接符 155"/>
              <p:cNvCxnSpPr>
                <a:cxnSpLocks/>
              </p:cNvCxnSpPr>
              <p:nvPr/>
            </p:nvCxnSpPr>
            <p:spPr>
              <a:xfrm>
                <a:off x="11067667" y="2043251"/>
                <a:ext cx="0" cy="828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7" name="组合 156"/>
              <p:cNvGrpSpPr/>
              <p:nvPr/>
            </p:nvGrpSpPr>
            <p:grpSpPr>
              <a:xfrm>
                <a:off x="10883676" y="2883851"/>
                <a:ext cx="360000" cy="80960"/>
                <a:chOff x="8645908" y="3511151"/>
                <a:chExt cx="360000" cy="80960"/>
              </a:xfrm>
            </p:grpSpPr>
            <p:cxnSp>
              <p:nvCxnSpPr>
                <p:cNvPr id="161" name="直接连接符 160"/>
                <p:cNvCxnSpPr>
                  <a:cxnSpLocks/>
                </p:cNvCxnSpPr>
                <p:nvPr/>
              </p:nvCxnSpPr>
              <p:spPr>
                <a:xfrm>
                  <a:off x="8736403" y="3511151"/>
                  <a:ext cx="18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直接连接符 161"/>
                <p:cNvCxnSpPr>
                  <a:cxnSpLocks/>
                </p:cNvCxnSpPr>
                <p:nvPr/>
              </p:nvCxnSpPr>
              <p:spPr>
                <a:xfrm>
                  <a:off x="8645908" y="3592111"/>
                  <a:ext cx="36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58" name="直接连接符 157"/>
              <p:cNvCxnSpPr>
                <a:cxnSpLocks/>
              </p:cNvCxnSpPr>
              <p:nvPr/>
            </p:nvCxnSpPr>
            <p:spPr>
              <a:xfrm>
                <a:off x="11070817" y="2952329"/>
                <a:ext cx="0" cy="108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接连接符 158"/>
              <p:cNvCxnSpPr>
                <a:cxnSpLocks/>
              </p:cNvCxnSpPr>
              <p:nvPr/>
            </p:nvCxnSpPr>
            <p:spPr>
              <a:xfrm>
                <a:off x="10565697" y="4022804"/>
                <a:ext cx="50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接连接符 159"/>
              <p:cNvCxnSpPr>
                <a:cxnSpLocks/>
              </p:cNvCxnSpPr>
              <p:nvPr/>
            </p:nvCxnSpPr>
            <p:spPr>
              <a:xfrm>
                <a:off x="10572367" y="3797448"/>
                <a:ext cx="0" cy="216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文本框 13"/>
            <p:cNvSpPr txBox="1"/>
            <p:nvPr/>
          </p:nvSpPr>
          <p:spPr>
            <a:xfrm>
              <a:off x="1703809" y="4023260"/>
              <a:ext cx="696394" cy="369332"/>
            </a:xfrm>
            <a:prstGeom prst="rect">
              <a:avLst/>
            </a:prstGeom>
            <a:noFill/>
          </p:spPr>
          <p:txBody>
            <a:bodyPr wrap="square" rtlCol="0">
              <a:spAutoFit/>
            </a:bodyPr>
            <a:lstStyle/>
            <a:p>
              <a:r>
                <a:rPr lang="en-US" altLang="zh-CN" dirty="0"/>
                <a:t>G</a:t>
              </a:r>
              <a:r>
                <a:rPr lang="en-US" altLang="zh-CN" baseline="-25000" dirty="0"/>
                <a:t>1</a:t>
              </a:r>
              <a:endParaRPr lang="zh-CN" altLang="en-US" baseline="-25000" dirty="0"/>
            </a:p>
          </p:txBody>
        </p:sp>
        <p:sp>
          <p:nvSpPr>
            <p:cNvPr id="171" name="文本框 170"/>
            <p:cNvSpPr txBox="1"/>
            <p:nvPr/>
          </p:nvSpPr>
          <p:spPr>
            <a:xfrm>
              <a:off x="1702374" y="4837886"/>
              <a:ext cx="696394" cy="369332"/>
            </a:xfrm>
            <a:prstGeom prst="rect">
              <a:avLst/>
            </a:prstGeom>
            <a:noFill/>
          </p:spPr>
          <p:txBody>
            <a:bodyPr wrap="square" rtlCol="0">
              <a:spAutoFit/>
            </a:bodyPr>
            <a:lstStyle/>
            <a:p>
              <a:r>
                <a:rPr lang="en-US" altLang="zh-CN" dirty="0"/>
                <a:t>G</a:t>
              </a:r>
              <a:r>
                <a:rPr lang="en-US" altLang="zh-CN" baseline="-25000" dirty="0"/>
                <a:t>2</a:t>
              </a:r>
              <a:endParaRPr lang="zh-CN" altLang="en-US" baseline="-25000" dirty="0"/>
            </a:p>
          </p:txBody>
        </p:sp>
        <p:sp>
          <p:nvSpPr>
            <p:cNvPr id="172" name="文本框 171"/>
            <p:cNvSpPr txBox="1"/>
            <p:nvPr/>
          </p:nvSpPr>
          <p:spPr>
            <a:xfrm>
              <a:off x="1096457" y="3746584"/>
              <a:ext cx="359731" cy="369332"/>
            </a:xfrm>
            <a:prstGeom prst="rect">
              <a:avLst/>
            </a:prstGeom>
            <a:noFill/>
          </p:spPr>
          <p:txBody>
            <a:bodyPr wrap="square" rtlCol="0">
              <a:spAutoFit/>
            </a:bodyPr>
            <a:lstStyle/>
            <a:p>
              <a:r>
                <a:rPr lang="en-US" altLang="zh-CN" dirty="0"/>
                <a:t>K</a:t>
              </a:r>
              <a:endParaRPr lang="zh-CN" altLang="en-US" baseline="-25000" dirty="0"/>
            </a:p>
          </p:txBody>
        </p:sp>
        <p:sp>
          <p:nvSpPr>
            <p:cNvPr id="173" name="文本框 172"/>
            <p:cNvSpPr txBox="1"/>
            <p:nvPr/>
          </p:nvSpPr>
          <p:spPr>
            <a:xfrm>
              <a:off x="1096456" y="5298291"/>
              <a:ext cx="359731" cy="369332"/>
            </a:xfrm>
            <a:prstGeom prst="rect">
              <a:avLst/>
            </a:prstGeom>
            <a:noFill/>
          </p:spPr>
          <p:txBody>
            <a:bodyPr wrap="square" rtlCol="0">
              <a:spAutoFit/>
            </a:bodyPr>
            <a:lstStyle/>
            <a:p>
              <a:r>
                <a:rPr lang="en-US" altLang="zh-CN" dirty="0"/>
                <a:t>A</a:t>
              </a:r>
              <a:endParaRPr lang="zh-CN" altLang="en-US" dirty="0"/>
            </a:p>
          </p:txBody>
        </p:sp>
        <p:sp>
          <p:nvSpPr>
            <p:cNvPr id="175" name="文本框 174"/>
            <p:cNvSpPr txBox="1"/>
            <p:nvPr/>
          </p:nvSpPr>
          <p:spPr>
            <a:xfrm>
              <a:off x="1024560" y="2636444"/>
              <a:ext cx="359731" cy="369332"/>
            </a:xfrm>
            <a:prstGeom prst="rect">
              <a:avLst/>
            </a:prstGeom>
            <a:noFill/>
          </p:spPr>
          <p:txBody>
            <a:bodyPr wrap="square" rtlCol="0">
              <a:spAutoFit/>
            </a:bodyPr>
            <a:lstStyle/>
            <a:p>
              <a:r>
                <a:rPr lang="en-US" altLang="zh-CN" dirty="0"/>
                <a:t>H</a:t>
              </a:r>
              <a:endParaRPr lang="zh-CN" altLang="en-US" baseline="-25000" dirty="0"/>
            </a:p>
          </p:txBody>
        </p:sp>
        <p:sp>
          <p:nvSpPr>
            <p:cNvPr id="176" name="文本框 175"/>
            <p:cNvSpPr txBox="1"/>
            <p:nvPr/>
          </p:nvSpPr>
          <p:spPr>
            <a:xfrm>
              <a:off x="1816898" y="2624364"/>
              <a:ext cx="359731" cy="369332"/>
            </a:xfrm>
            <a:prstGeom prst="rect">
              <a:avLst/>
            </a:prstGeom>
            <a:noFill/>
          </p:spPr>
          <p:txBody>
            <a:bodyPr wrap="square" rtlCol="0">
              <a:spAutoFit/>
            </a:bodyPr>
            <a:lstStyle/>
            <a:p>
              <a:r>
                <a:rPr lang="en-US" altLang="zh-CN" dirty="0"/>
                <a:t>F</a:t>
              </a:r>
              <a:endParaRPr lang="zh-CN" altLang="en-US" dirty="0"/>
            </a:p>
          </p:txBody>
        </p:sp>
        <p:sp>
          <p:nvSpPr>
            <p:cNvPr id="177" name="对话气泡: 圆角矩形 176"/>
            <p:cNvSpPr/>
            <p:nvPr/>
          </p:nvSpPr>
          <p:spPr>
            <a:xfrm>
              <a:off x="141929" y="4170028"/>
              <a:ext cx="858862" cy="419628"/>
            </a:xfrm>
            <a:prstGeom prst="wedgeRoundRectCallout">
              <a:avLst>
                <a:gd name="adj1" fmla="val 64484"/>
                <a:gd name="adj2" fmla="val 129223"/>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solidFill>
                    <a:schemeClr val="tx1"/>
                  </a:solidFill>
                </a:rPr>
                <a:t>双栅极</a:t>
              </a:r>
              <a:endParaRPr lang="en-US" altLang="zh-CN" sz="1200" b="1" dirty="0">
                <a:solidFill>
                  <a:schemeClr val="tx1"/>
                </a:solidFill>
              </a:endParaRPr>
            </a:p>
            <a:p>
              <a:pPr algn="ctr"/>
              <a:r>
                <a:rPr lang="zh-CN" altLang="en-US" sz="1200" b="1" dirty="0">
                  <a:solidFill>
                    <a:schemeClr val="tx1"/>
                  </a:solidFill>
                </a:rPr>
                <a:t>四极管</a:t>
              </a:r>
            </a:p>
          </p:txBody>
        </p:sp>
        <p:sp>
          <p:nvSpPr>
            <p:cNvPr id="57" name="文本框 56"/>
            <p:cNvSpPr txBox="1"/>
            <p:nvPr/>
          </p:nvSpPr>
          <p:spPr>
            <a:xfrm>
              <a:off x="1164874" y="4454098"/>
              <a:ext cx="970629" cy="369332"/>
            </a:xfrm>
            <a:prstGeom prst="rect">
              <a:avLst/>
            </a:prstGeom>
            <a:noFill/>
          </p:spPr>
          <p:txBody>
            <a:bodyPr wrap="square" rtlCol="0">
              <a:spAutoFit/>
            </a:bodyPr>
            <a:lstStyle/>
            <a:p>
              <a:r>
                <a:rPr lang="en-US" altLang="zh-CN" dirty="0" err="1"/>
                <a:t>Ar</a:t>
              </a:r>
              <a:r>
                <a:rPr lang="zh-CN" altLang="en-US" dirty="0"/>
                <a:t>气体</a:t>
              </a:r>
              <a:endParaRPr lang="zh-CN" altLang="en-US" baseline="-25000" dirty="0"/>
            </a:p>
          </p:txBody>
        </p:sp>
        <p:sp>
          <p:nvSpPr>
            <p:cNvPr id="59" name="对话气泡: 圆角矩形 58">
              <a:extLst>
                <a:ext uri="{FF2B5EF4-FFF2-40B4-BE49-F238E27FC236}">
                  <a16:creationId xmlns:a16="http://schemas.microsoft.com/office/drawing/2014/main" xmlns="" id="{A2E26596-AC60-4412-BD98-069013F42521}"/>
                </a:ext>
              </a:extLst>
            </p:cNvPr>
            <p:cNvSpPr/>
            <p:nvPr/>
          </p:nvSpPr>
          <p:spPr>
            <a:xfrm>
              <a:off x="3748485" y="5053918"/>
              <a:ext cx="992013" cy="419628"/>
            </a:xfrm>
            <a:prstGeom prst="wedgeRoundRectCallout">
              <a:avLst>
                <a:gd name="adj1" fmla="val -91923"/>
                <a:gd name="adj2" fmla="val -61446"/>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dirty="0">
                  <a:solidFill>
                    <a:schemeClr val="tx1"/>
                  </a:solidFill>
                </a:rPr>
                <a:t>供电和测量电路</a:t>
              </a:r>
            </a:p>
          </p:txBody>
        </p:sp>
      </p:grpSp>
      <p:sp>
        <p:nvSpPr>
          <p:cNvPr id="3" name="内容占位符 2"/>
          <p:cNvSpPr>
            <a:spLocks noGrp="1"/>
          </p:cNvSpPr>
          <p:nvPr>
            <p:ph idx="1"/>
          </p:nvPr>
        </p:nvSpPr>
        <p:spPr>
          <a:xfrm>
            <a:off x="845127" y="1967351"/>
            <a:ext cx="3514588" cy="1214462"/>
          </a:xfrm>
        </p:spPr>
        <p:txBody>
          <a:bodyPr/>
          <a:lstStyle/>
          <a:p>
            <a:pPr>
              <a:buFont typeface="Wingdings" panose="05000000000000000000" pitchFamily="2" charset="2"/>
              <a:buChar char="Ø"/>
            </a:pPr>
            <a:r>
              <a:rPr lang="en-US" altLang="zh-CN" dirty="0"/>
              <a:t>2. </a:t>
            </a:r>
            <a:r>
              <a:rPr lang="zh-CN" altLang="en-US" dirty="0"/>
              <a:t>设计方法</a:t>
            </a:r>
            <a:endParaRPr lang="en-US" altLang="zh-CN" dirty="0"/>
          </a:p>
          <a:p>
            <a:pPr marL="0" indent="0">
              <a:buNone/>
            </a:pPr>
            <a:r>
              <a:rPr lang="en-US" altLang="zh-CN" dirty="0"/>
              <a:t>    </a:t>
            </a:r>
            <a:endParaRPr lang="zh-CN" altLang="en-US" dirty="0"/>
          </a:p>
        </p:txBody>
      </p:sp>
      <p:sp>
        <p:nvSpPr>
          <p:cNvPr id="61" name="文本框 60">
            <a:extLst>
              <a:ext uri="{FF2B5EF4-FFF2-40B4-BE49-F238E27FC236}">
                <a16:creationId xmlns:a16="http://schemas.microsoft.com/office/drawing/2014/main" xmlns="" id="{36F01E6B-C056-4BBB-B715-0755E92C412B}"/>
              </a:ext>
            </a:extLst>
          </p:cNvPr>
          <p:cNvSpPr txBox="1"/>
          <p:nvPr/>
        </p:nvSpPr>
        <p:spPr>
          <a:xfrm>
            <a:off x="1253258" y="6169849"/>
            <a:ext cx="2814972" cy="507831"/>
          </a:xfrm>
          <a:prstGeom prst="rect">
            <a:avLst/>
          </a:prstGeom>
          <a:noFill/>
        </p:spPr>
        <p:txBody>
          <a:bodyPr vert="horz" wrap="square" rtlCol="0">
            <a:spAutoFit/>
          </a:bodyPr>
          <a:lstStyle/>
          <a:p>
            <a:pPr algn="ctr">
              <a:lnSpc>
                <a:spcPct val="150000"/>
              </a:lnSpc>
              <a:spcBef>
                <a:spcPts val="60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弗兰克</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赫兹实验原理图</a:t>
            </a:r>
          </a:p>
        </p:txBody>
      </p:sp>
    </p:spTree>
    <p:extLst>
      <p:ext uri="{BB962C8B-B14F-4D97-AF65-F5344CB8AC3E}">
        <p14:creationId xmlns:p14="http://schemas.microsoft.com/office/powerpoint/2010/main" val="147691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四、实验原理</a:t>
            </a:r>
          </a:p>
        </p:txBody>
      </p:sp>
      <p:sp>
        <p:nvSpPr>
          <p:cNvPr id="3" name="内容占位符 2"/>
          <p:cNvSpPr>
            <a:spLocks noGrp="1"/>
          </p:cNvSpPr>
          <p:nvPr>
            <p:ph idx="1"/>
          </p:nvPr>
        </p:nvSpPr>
        <p:spPr>
          <a:xfrm>
            <a:off x="845127" y="1967351"/>
            <a:ext cx="4389482" cy="1214462"/>
          </a:xfrm>
        </p:spPr>
        <p:txBody>
          <a:bodyPr/>
          <a:lstStyle/>
          <a:p>
            <a:pPr>
              <a:buFont typeface="Wingdings" panose="05000000000000000000" pitchFamily="2" charset="2"/>
              <a:buChar char="Ø"/>
            </a:pPr>
            <a:r>
              <a:rPr lang="en-US" altLang="zh-CN" dirty="0"/>
              <a:t>2. </a:t>
            </a:r>
            <a:r>
              <a:rPr lang="zh-CN" altLang="en-US" dirty="0"/>
              <a:t>设计方法</a:t>
            </a:r>
            <a:endParaRPr lang="en-US" altLang="zh-CN" dirty="0"/>
          </a:p>
          <a:p>
            <a:pPr marL="0" indent="0">
              <a:buNone/>
            </a:pPr>
            <a:r>
              <a:rPr lang="en-US" altLang="zh-CN" dirty="0"/>
              <a:t>    </a:t>
            </a:r>
            <a:endParaRPr lang="zh-CN" altLang="en-US" dirty="0"/>
          </a:p>
        </p:txBody>
      </p:sp>
      <p:sp>
        <p:nvSpPr>
          <p:cNvPr id="9" name="文本框 8">
            <a:extLst>
              <a:ext uri="{FF2B5EF4-FFF2-40B4-BE49-F238E27FC236}">
                <a16:creationId xmlns:a16="http://schemas.microsoft.com/office/drawing/2014/main" xmlns="" id="{683D0865-E300-43D9-9B13-3913693273CD}"/>
              </a:ext>
            </a:extLst>
          </p:cNvPr>
          <p:cNvSpPr txBox="1"/>
          <p:nvPr/>
        </p:nvSpPr>
        <p:spPr>
          <a:xfrm>
            <a:off x="1569918" y="5979164"/>
            <a:ext cx="3384057" cy="507831"/>
          </a:xfrm>
          <a:prstGeom prst="rect">
            <a:avLst/>
          </a:prstGeom>
          <a:noFill/>
        </p:spPr>
        <p:txBody>
          <a:bodyPr vert="horz" wrap="square" rtlCol="0">
            <a:spAutoFit/>
          </a:bodyPr>
          <a:lstStyle/>
          <a:p>
            <a:pPr algn="ctr">
              <a:lnSpc>
                <a:spcPct val="150000"/>
              </a:lnSpc>
              <a:spcBef>
                <a:spcPts val="60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充氩弗兰克</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赫兹管的</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图</a:t>
            </a:r>
          </a:p>
        </p:txBody>
      </p:sp>
      <p:grpSp>
        <p:nvGrpSpPr>
          <p:cNvPr id="10" name="组合 43">
            <a:extLst>
              <a:ext uri="{FF2B5EF4-FFF2-40B4-BE49-F238E27FC236}">
                <a16:creationId xmlns:a16="http://schemas.microsoft.com/office/drawing/2014/main" xmlns="" id="{265F73D6-178D-4195-B5CC-2DA8A15C618C}"/>
              </a:ext>
            </a:extLst>
          </p:cNvPr>
          <p:cNvGrpSpPr>
            <a:grpSpLocks/>
          </p:cNvGrpSpPr>
          <p:nvPr/>
        </p:nvGrpSpPr>
        <p:grpSpPr bwMode="auto">
          <a:xfrm>
            <a:off x="172026" y="2616421"/>
            <a:ext cx="6083630" cy="3362743"/>
            <a:chOff x="642910" y="2571744"/>
            <a:chExt cx="7760644" cy="3787928"/>
          </a:xfrm>
        </p:grpSpPr>
        <p:pic>
          <p:nvPicPr>
            <p:cNvPr id="11" name="Picture 16" descr="弗兰克赫兹曲线">
              <a:extLst>
                <a:ext uri="{FF2B5EF4-FFF2-40B4-BE49-F238E27FC236}">
                  <a16:creationId xmlns:a16="http://schemas.microsoft.com/office/drawing/2014/main" xmlns="" id="{261BAFA6-CEB7-4759-89EA-FF4B849C48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823" t="6836" r="14288" b="14549"/>
            <a:stretch>
              <a:fillRect/>
            </a:stretch>
          </p:blipFill>
          <p:spPr bwMode="auto">
            <a:xfrm>
              <a:off x="1587309" y="2804440"/>
              <a:ext cx="5509491" cy="3053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组合 42">
              <a:extLst>
                <a:ext uri="{FF2B5EF4-FFF2-40B4-BE49-F238E27FC236}">
                  <a16:creationId xmlns:a16="http://schemas.microsoft.com/office/drawing/2014/main" xmlns="" id="{81029DE4-B411-45AA-84DC-DD7AB22B44EC}"/>
                </a:ext>
              </a:extLst>
            </p:cNvPr>
            <p:cNvGrpSpPr>
              <a:grpSpLocks/>
            </p:cNvGrpSpPr>
            <p:nvPr/>
          </p:nvGrpSpPr>
          <p:grpSpPr bwMode="auto">
            <a:xfrm>
              <a:off x="642910" y="2571744"/>
              <a:ext cx="7760644" cy="3787928"/>
              <a:chOff x="642910" y="2571744"/>
              <a:chExt cx="7760644" cy="3787928"/>
            </a:xfrm>
          </p:grpSpPr>
          <p:grpSp>
            <p:nvGrpSpPr>
              <p:cNvPr id="22" name="组合 30">
                <a:extLst>
                  <a:ext uri="{FF2B5EF4-FFF2-40B4-BE49-F238E27FC236}">
                    <a16:creationId xmlns:a16="http://schemas.microsoft.com/office/drawing/2014/main" xmlns="" id="{3BF1E542-33B1-4ECC-A3F1-ECEB647C2D85}"/>
                  </a:ext>
                </a:extLst>
              </p:cNvPr>
              <p:cNvGrpSpPr>
                <a:grpSpLocks/>
              </p:cNvGrpSpPr>
              <p:nvPr/>
            </p:nvGrpSpPr>
            <p:grpSpPr bwMode="auto">
              <a:xfrm>
                <a:off x="642910" y="2571744"/>
                <a:ext cx="7760644" cy="3642541"/>
                <a:chOff x="2500298" y="2786058"/>
                <a:chExt cx="7760644" cy="3642541"/>
              </a:xfrm>
            </p:grpSpPr>
            <p:sp>
              <p:nvSpPr>
                <p:cNvPr id="26" name="Text Box 14">
                  <a:extLst>
                    <a:ext uri="{FF2B5EF4-FFF2-40B4-BE49-F238E27FC236}">
                      <a16:creationId xmlns:a16="http://schemas.microsoft.com/office/drawing/2014/main" xmlns="" id="{75CD8848-605A-4C9B-BA7A-CDBB8F4597C8}"/>
                    </a:ext>
                  </a:extLst>
                </p:cNvPr>
                <p:cNvSpPr txBox="1">
                  <a:spLocks noChangeArrowheads="1"/>
                </p:cNvSpPr>
                <p:nvPr/>
              </p:nvSpPr>
              <p:spPr bwMode="auto">
                <a:xfrm>
                  <a:off x="9117934" y="5870084"/>
                  <a:ext cx="1143008" cy="5585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dirty="0">
                      <a:solidFill>
                        <a:srgbClr val="0000FF"/>
                      </a:solidFill>
                    </a:rPr>
                    <a:t>U</a:t>
                  </a:r>
                  <a:r>
                    <a:rPr lang="en-US" altLang="zh-CN" sz="1600" b="0" baseline="-25000" dirty="0">
                      <a:solidFill>
                        <a:srgbClr val="0000FF"/>
                      </a:solidFill>
                    </a:rPr>
                    <a:t>G</a:t>
                  </a:r>
                  <a:r>
                    <a:rPr lang="en-US" altLang="zh-CN" sz="1600" b="0" baseline="-50000" dirty="0">
                      <a:solidFill>
                        <a:srgbClr val="0000FF"/>
                      </a:solidFill>
                    </a:rPr>
                    <a:t>2</a:t>
                  </a:r>
                  <a:r>
                    <a:rPr lang="en-US" altLang="zh-CN" sz="1600" b="0" baseline="-25000" dirty="0">
                      <a:solidFill>
                        <a:srgbClr val="0000FF"/>
                      </a:solidFill>
                    </a:rPr>
                    <a:t>K</a:t>
                  </a:r>
                  <a:endParaRPr lang="zh-CN" altLang="en-US" sz="1600" b="0" baseline="-25000" dirty="0">
                    <a:solidFill>
                      <a:srgbClr val="0000FF"/>
                    </a:solidFill>
                  </a:endParaRPr>
                </a:p>
              </p:txBody>
            </p:sp>
            <p:sp>
              <p:nvSpPr>
                <p:cNvPr id="27" name="Text Box 2">
                  <a:extLst>
                    <a:ext uri="{FF2B5EF4-FFF2-40B4-BE49-F238E27FC236}">
                      <a16:creationId xmlns:a16="http://schemas.microsoft.com/office/drawing/2014/main" xmlns="" id="{5859C8E7-378C-41AA-A579-3D135A2B660F}"/>
                    </a:ext>
                  </a:extLst>
                </p:cNvPr>
                <p:cNvSpPr txBox="1">
                  <a:spLocks noChangeArrowheads="1"/>
                </p:cNvSpPr>
                <p:nvPr/>
              </p:nvSpPr>
              <p:spPr bwMode="auto">
                <a:xfrm>
                  <a:off x="2500298" y="2786058"/>
                  <a:ext cx="1071570" cy="41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algn="ctr"/>
                  <a:r>
                    <a:rPr lang="en-US" altLang="zh-CN" sz="1600" b="0" i="1" dirty="0">
                      <a:solidFill>
                        <a:srgbClr val="0000FF"/>
                      </a:solidFill>
                    </a:rPr>
                    <a:t>I</a:t>
                  </a:r>
                  <a:r>
                    <a:rPr lang="en-US" altLang="zh-CN" sz="1600" b="0" baseline="-30000" dirty="0">
                      <a:solidFill>
                        <a:srgbClr val="0000FF"/>
                      </a:solidFill>
                    </a:rPr>
                    <a:t>A</a:t>
                  </a:r>
                  <a:r>
                    <a:rPr lang="en-US" altLang="zh-CN" sz="1600" b="0" dirty="0">
                      <a:solidFill>
                        <a:srgbClr val="0000FF"/>
                      </a:solidFill>
                    </a:rPr>
                    <a:t>(</a:t>
                  </a:r>
                  <a:r>
                    <a:rPr lang="en-US" altLang="zh-CN" sz="1600" b="0" dirty="0">
                      <a:solidFill>
                        <a:srgbClr val="0000FF"/>
                      </a:solidFill>
                      <a:sym typeface="Symbol" panose="05050102010706020507" pitchFamily="18" charset="2"/>
                    </a:rPr>
                    <a:t></a:t>
                  </a:r>
                  <a:r>
                    <a:rPr lang="en-US" altLang="zh-CN" sz="1600" b="0" dirty="0">
                      <a:solidFill>
                        <a:srgbClr val="0000FF"/>
                      </a:solidFill>
                    </a:rPr>
                    <a:t>A)</a:t>
                  </a:r>
                </a:p>
              </p:txBody>
            </p:sp>
            <p:cxnSp>
              <p:nvCxnSpPr>
                <p:cNvPr id="28" name="直接箭头连接符 24">
                  <a:extLst>
                    <a:ext uri="{FF2B5EF4-FFF2-40B4-BE49-F238E27FC236}">
                      <a16:creationId xmlns:a16="http://schemas.microsoft.com/office/drawing/2014/main" xmlns="" id="{B0924B80-6522-4236-A468-46885B211131}"/>
                    </a:ext>
                  </a:extLst>
                </p:cNvPr>
                <p:cNvCxnSpPr>
                  <a:cxnSpLocks noChangeShapeType="1"/>
                </p:cNvCxnSpPr>
                <p:nvPr/>
              </p:nvCxnSpPr>
              <p:spPr bwMode="auto">
                <a:xfrm rot="5400000" flipH="1" flipV="1">
                  <a:off x="1965307" y="4464058"/>
                  <a:ext cx="3214710" cy="1588"/>
                </a:xfrm>
                <a:prstGeom prst="straightConnector1">
                  <a:avLst/>
                </a:prstGeom>
                <a:noFill/>
                <a:ln w="19050" algn="ctr">
                  <a:solidFill>
                    <a:srgbClr val="0000FF"/>
                  </a:solidFill>
                  <a:round/>
                  <a:headEnd/>
                  <a:tailEnd type="stealth" w="lg" len="lg"/>
                </a:ln>
                <a:extLst>
                  <a:ext uri="{909E8E84-426E-40DD-AFC4-6F175D3DCCD1}">
                    <a14:hiddenFill xmlns:a14="http://schemas.microsoft.com/office/drawing/2010/main">
                      <a:noFill/>
                    </a14:hiddenFill>
                  </a:ext>
                </a:extLst>
              </p:spPr>
            </p:cxnSp>
            <p:cxnSp>
              <p:nvCxnSpPr>
                <p:cNvPr id="29" name="直接箭头连接符 25">
                  <a:extLst>
                    <a:ext uri="{FF2B5EF4-FFF2-40B4-BE49-F238E27FC236}">
                      <a16:creationId xmlns:a16="http://schemas.microsoft.com/office/drawing/2014/main" xmlns="" id="{E1A6816F-187E-4CB2-9967-DCD4965EDF62}"/>
                    </a:ext>
                  </a:extLst>
                </p:cNvPr>
                <p:cNvCxnSpPr>
                  <a:cxnSpLocks noChangeShapeType="1"/>
                </p:cNvCxnSpPr>
                <p:nvPr/>
              </p:nvCxnSpPr>
              <p:spPr bwMode="auto">
                <a:xfrm>
                  <a:off x="3571868" y="6066110"/>
                  <a:ext cx="5572132" cy="6096"/>
                </a:xfrm>
                <a:prstGeom prst="straightConnector1">
                  <a:avLst/>
                </a:prstGeom>
                <a:noFill/>
                <a:ln w="19050" algn="ctr">
                  <a:solidFill>
                    <a:srgbClr val="0000FF"/>
                  </a:solidFill>
                  <a:round/>
                  <a:headEnd/>
                  <a:tailEnd type="stealth" w="lg" len="lg"/>
                </a:ln>
                <a:extLst>
                  <a:ext uri="{909E8E84-426E-40DD-AFC4-6F175D3DCCD1}">
                    <a14:hiddenFill xmlns:a14="http://schemas.microsoft.com/office/drawing/2010/main">
                      <a:noFill/>
                    </a14:hiddenFill>
                  </a:ext>
                </a:extLst>
              </p:spPr>
            </p:cxnSp>
            <p:sp>
              <p:nvSpPr>
                <p:cNvPr id="30" name="Text Box 2">
                  <a:extLst>
                    <a:ext uri="{FF2B5EF4-FFF2-40B4-BE49-F238E27FC236}">
                      <a16:creationId xmlns:a16="http://schemas.microsoft.com/office/drawing/2014/main" xmlns="" id="{E1B4F933-63AA-456C-B1C3-D285F4D3CAE4}"/>
                    </a:ext>
                  </a:extLst>
                </p:cNvPr>
                <p:cNvSpPr txBox="1">
                  <a:spLocks noChangeArrowheads="1"/>
                </p:cNvSpPr>
                <p:nvPr/>
              </p:nvSpPr>
              <p:spPr bwMode="auto">
                <a:xfrm>
                  <a:off x="3108378" y="5929330"/>
                  <a:ext cx="642941" cy="41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algn="ctr"/>
                  <a:r>
                    <a:rPr lang="en-US" altLang="zh-CN" sz="1600" b="0" i="1">
                      <a:solidFill>
                        <a:srgbClr val="0000FF"/>
                      </a:solidFill>
                    </a:rPr>
                    <a:t>O</a:t>
                  </a:r>
                </a:p>
              </p:txBody>
            </p:sp>
          </p:grpSp>
          <p:grpSp>
            <p:nvGrpSpPr>
              <p:cNvPr id="14" name="组合 40">
                <a:extLst>
                  <a:ext uri="{FF2B5EF4-FFF2-40B4-BE49-F238E27FC236}">
                    <a16:creationId xmlns:a16="http://schemas.microsoft.com/office/drawing/2014/main" xmlns="" id="{D4718AF4-7517-4C88-A02A-A3F0F46EE032}"/>
                  </a:ext>
                </a:extLst>
              </p:cNvPr>
              <p:cNvGrpSpPr>
                <a:grpSpLocks/>
              </p:cNvGrpSpPr>
              <p:nvPr/>
            </p:nvGrpSpPr>
            <p:grpSpPr bwMode="auto">
              <a:xfrm>
                <a:off x="2493018" y="5994670"/>
                <a:ext cx="4603780" cy="365002"/>
                <a:chOff x="2493018" y="5994670"/>
                <a:chExt cx="4603780" cy="365002"/>
              </a:xfrm>
            </p:grpSpPr>
            <p:sp>
              <p:nvSpPr>
                <p:cNvPr id="15" name="Text Box 14">
                  <a:extLst>
                    <a:ext uri="{FF2B5EF4-FFF2-40B4-BE49-F238E27FC236}">
                      <a16:creationId xmlns:a16="http://schemas.microsoft.com/office/drawing/2014/main" xmlns="" id="{218C9001-6888-465E-A2A6-45B6B8A8DBD7}"/>
                    </a:ext>
                  </a:extLst>
                </p:cNvPr>
                <p:cNvSpPr txBox="1">
                  <a:spLocks noChangeArrowheads="1"/>
                </p:cNvSpPr>
                <p:nvPr/>
              </p:nvSpPr>
              <p:spPr bwMode="auto">
                <a:xfrm>
                  <a:off x="2493018" y="5994671"/>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dirty="0">
                      <a:solidFill>
                        <a:srgbClr val="0000FF"/>
                      </a:solidFill>
                    </a:rPr>
                    <a:t>U</a:t>
                  </a:r>
                  <a:r>
                    <a:rPr lang="en-US" altLang="zh-CN" sz="1600" b="0" baseline="-25000" dirty="0">
                      <a:solidFill>
                        <a:srgbClr val="0000FF"/>
                      </a:solidFill>
                    </a:rPr>
                    <a:t>1</a:t>
                  </a:r>
                  <a:endParaRPr lang="zh-CN" altLang="en-US" sz="1600" b="0" baseline="-25000" dirty="0">
                    <a:solidFill>
                      <a:srgbClr val="0000FF"/>
                    </a:solidFill>
                  </a:endParaRPr>
                </a:p>
              </p:txBody>
            </p:sp>
            <p:sp>
              <p:nvSpPr>
                <p:cNvPr id="16" name="Text Box 14">
                  <a:extLst>
                    <a:ext uri="{FF2B5EF4-FFF2-40B4-BE49-F238E27FC236}">
                      <a16:creationId xmlns:a16="http://schemas.microsoft.com/office/drawing/2014/main" xmlns="" id="{088315AF-EF5C-4C88-9463-19932C8834A6}"/>
                    </a:ext>
                  </a:extLst>
                </p:cNvPr>
                <p:cNvSpPr txBox="1">
                  <a:spLocks noChangeArrowheads="1"/>
                </p:cNvSpPr>
                <p:nvPr/>
              </p:nvSpPr>
              <p:spPr bwMode="auto">
                <a:xfrm>
                  <a:off x="3083614"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2</a:t>
                  </a:r>
                  <a:endParaRPr lang="zh-CN" altLang="en-US" sz="1600" b="0" baseline="-25000">
                    <a:solidFill>
                      <a:srgbClr val="0000FF"/>
                    </a:solidFill>
                  </a:endParaRPr>
                </a:p>
              </p:txBody>
            </p:sp>
            <p:sp>
              <p:nvSpPr>
                <p:cNvPr id="17" name="Text Box 14">
                  <a:extLst>
                    <a:ext uri="{FF2B5EF4-FFF2-40B4-BE49-F238E27FC236}">
                      <a16:creationId xmlns:a16="http://schemas.microsoft.com/office/drawing/2014/main" xmlns="" id="{34CD869F-562B-46BC-AEF7-53A4FCE98516}"/>
                    </a:ext>
                  </a:extLst>
                </p:cNvPr>
                <p:cNvSpPr txBox="1">
                  <a:spLocks noChangeArrowheads="1"/>
                </p:cNvSpPr>
                <p:nvPr/>
              </p:nvSpPr>
              <p:spPr bwMode="auto">
                <a:xfrm>
                  <a:off x="3704122"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3</a:t>
                  </a:r>
                  <a:endParaRPr lang="zh-CN" altLang="en-US" sz="1600" b="0" baseline="-25000">
                    <a:solidFill>
                      <a:srgbClr val="0000FF"/>
                    </a:solidFill>
                  </a:endParaRPr>
                </a:p>
              </p:txBody>
            </p:sp>
            <p:sp>
              <p:nvSpPr>
                <p:cNvPr id="18" name="Text Box 14">
                  <a:extLst>
                    <a:ext uri="{FF2B5EF4-FFF2-40B4-BE49-F238E27FC236}">
                      <a16:creationId xmlns:a16="http://schemas.microsoft.com/office/drawing/2014/main" xmlns="" id="{86C24D85-1B43-4789-9044-C35D9716D31E}"/>
                    </a:ext>
                  </a:extLst>
                </p:cNvPr>
                <p:cNvSpPr txBox="1">
                  <a:spLocks noChangeArrowheads="1"/>
                </p:cNvSpPr>
                <p:nvPr/>
              </p:nvSpPr>
              <p:spPr bwMode="auto">
                <a:xfrm>
                  <a:off x="4302433" y="5996385"/>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4</a:t>
                  </a:r>
                  <a:endParaRPr lang="zh-CN" altLang="en-US" sz="1600" b="0" baseline="-25000">
                    <a:solidFill>
                      <a:srgbClr val="0000FF"/>
                    </a:solidFill>
                  </a:endParaRPr>
                </a:p>
              </p:txBody>
            </p:sp>
            <p:sp>
              <p:nvSpPr>
                <p:cNvPr id="19" name="Text Box 14">
                  <a:extLst>
                    <a:ext uri="{FF2B5EF4-FFF2-40B4-BE49-F238E27FC236}">
                      <a16:creationId xmlns:a16="http://schemas.microsoft.com/office/drawing/2014/main" xmlns="" id="{1111788C-A2A5-4A11-B133-5FEFD6C6FB5B}"/>
                    </a:ext>
                  </a:extLst>
                </p:cNvPr>
                <p:cNvSpPr txBox="1">
                  <a:spLocks noChangeArrowheads="1"/>
                </p:cNvSpPr>
                <p:nvPr/>
              </p:nvSpPr>
              <p:spPr bwMode="auto">
                <a:xfrm>
                  <a:off x="4917080"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5</a:t>
                  </a:r>
                  <a:endParaRPr lang="zh-CN" altLang="en-US" sz="1600" b="0" baseline="-25000">
                    <a:solidFill>
                      <a:srgbClr val="0000FF"/>
                    </a:solidFill>
                  </a:endParaRPr>
                </a:p>
              </p:txBody>
            </p:sp>
            <p:sp>
              <p:nvSpPr>
                <p:cNvPr id="20" name="Text Box 14">
                  <a:extLst>
                    <a:ext uri="{FF2B5EF4-FFF2-40B4-BE49-F238E27FC236}">
                      <a16:creationId xmlns:a16="http://schemas.microsoft.com/office/drawing/2014/main" xmlns="" id="{55BA3E96-EFF1-49C3-A457-AAB2E31FE753}"/>
                    </a:ext>
                  </a:extLst>
                </p:cNvPr>
                <p:cNvSpPr txBox="1">
                  <a:spLocks noChangeArrowheads="1"/>
                </p:cNvSpPr>
                <p:nvPr/>
              </p:nvSpPr>
              <p:spPr bwMode="auto">
                <a:xfrm>
                  <a:off x="5594071"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6</a:t>
                  </a:r>
                  <a:endParaRPr lang="zh-CN" altLang="en-US" sz="1600" b="0" baseline="-25000">
                    <a:solidFill>
                      <a:srgbClr val="0000FF"/>
                    </a:solidFill>
                  </a:endParaRPr>
                </a:p>
              </p:txBody>
            </p:sp>
            <p:sp>
              <p:nvSpPr>
                <p:cNvPr id="21" name="Text Box 14">
                  <a:extLst>
                    <a:ext uri="{FF2B5EF4-FFF2-40B4-BE49-F238E27FC236}">
                      <a16:creationId xmlns:a16="http://schemas.microsoft.com/office/drawing/2014/main" xmlns="" id="{C5CC5613-4F06-46D9-898F-B5CDE4615717}"/>
                    </a:ext>
                  </a:extLst>
                </p:cNvPr>
                <p:cNvSpPr txBox="1">
                  <a:spLocks noChangeArrowheads="1"/>
                </p:cNvSpPr>
                <p:nvPr/>
              </p:nvSpPr>
              <p:spPr bwMode="auto">
                <a:xfrm>
                  <a:off x="6261727"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7</a:t>
                  </a:r>
                  <a:endParaRPr lang="zh-CN" altLang="en-US" sz="1600" b="0" baseline="-25000">
                    <a:solidFill>
                      <a:srgbClr val="0000FF"/>
                    </a:solidFill>
                  </a:endParaRPr>
                </a:p>
              </p:txBody>
            </p:sp>
          </p:grpSp>
        </p:grpSp>
      </p:grpSp>
      <p:sp>
        <p:nvSpPr>
          <p:cNvPr id="31" name="文本框 30">
            <a:extLst>
              <a:ext uri="{FF2B5EF4-FFF2-40B4-BE49-F238E27FC236}">
                <a16:creationId xmlns:a16="http://schemas.microsoft.com/office/drawing/2014/main" xmlns="" id="{AE4A2B5D-3441-4B75-9414-EE08B29FCED1}"/>
              </a:ext>
            </a:extLst>
          </p:cNvPr>
          <p:cNvSpPr txBox="1"/>
          <p:nvPr/>
        </p:nvSpPr>
        <p:spPr>
          <a:xfrm>
            <a:off x="6031820" y="1978850"/>
            <a:ext cx="5515746" cy="4478149"/>
          </a:xfrm>
          <a:prstGeom prst="rect">
            <a:avLst/>
          </a:prstGeom>
          <a:noFill/>
        </p:spPr>
        <p:txBody>
          <a:bodyPr vert="horz" wrap="square" rtlCol="0">
            <a:spAutoFit/>
          </a:bodyPr>
          <a:lstStyle/>
          <a:p>
            <a:pPr>
              <a:lnSpc>
                <a:spcPct val="150000"/>
              </a:lnSpc>
              <a:spcBef>
                <a:spcPts val="600"/>
              </a:spcBef>
            </a:pP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从</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0</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开始增加，电子能量增加，与氩原子完全弹性碰撞，无能量损失，电流</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增加，对应</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0a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段。</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达到氩原子的第一激发电势</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0</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，电子能量被原子吸收，原子跃迁，电流</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减小。</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继续增加，电子剩余能量</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e(</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en-US" altLang="zh-CN" dirty="0">
                <a:latin typeface="Calibri" panose="020F0502020204030204" pitchFamily="34" charset="0"/>
                <a:ea typeface="华文仿宋" panose="02010600040101010101" pitchFamily="2" charset="-122"/>
                <a:cs typeface="Calibri" panose="020F0502020204030204" pitchFamily="34"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0</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仍小于</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eU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，仍然无法穿过拒斥电场，电流</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持续减小，对应</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ab</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段。</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电子剩余能量超过</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eU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后，电子穿过拒斥电场，电流</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开始增加，对应</a:t>
            </a:r>
            <a:r>
              <a:rPr lang="en-US" altLang="zh-CN" dirty="0" err="1">
                <a:latin typeface="Times New Roman" panose="02020603050405020304" pitchFamily="18" charset="0"/>
                <a:ea typeface="华文仿宋" panose="02010600040101010101" pitchFamily="2" charset="-122"/>
                <a:cs typeface="Times New Roman" panose="02020603050405020304" pitchFamily="18" charset="0"/>
              </a:rPr>
              <a:t>bc</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段。</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继续增加，电子剩余能量再次引起氩原子跃迁（</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 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en-US" altLang="zh-CN" dirty="0">
                <a:latin typeface="Calibri" panose="020F0502020204030204" pitchFamily="34" charset="0"/>
                <a:ea typeface="华文仿宋" panose="02010600040101010101" pitchFamily="2" charset="-122"/>
                <a:cs typeface="Calibri" panose="020F0502020204030204" pitchFamily="34"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0 </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0 </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），电流</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再次开始减小，对应</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cd</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段。</a:t>
            </a:r>
          </a:p>
        </p:txBody>
      </p:sp>
    </p:spTree>
    <p:extLst>
      <p:ext uri="{BB962C8B-B14F-4D97-AF65-F5344CB8AC3E}">
        <p14:creationId xmlns:p14="http://schemas.microsoft.com/office/powerpoint/2010/main" val="5383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1">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四、实验原理</a:t>
            </a:r>
          </a:p>
        </p:txBody>
      </p:sp>
      <p:sp>
        <p:nvSpPr>
          <p:cNvPr id="3" name="内容占位符 2"/>
          <p:cNvSpPr>
            <a:spLocks noGrp="1"/>
          </p:cNvSpPr>
          <p:nvPr>
            <p:ph idx="1"/>
          </p:nvPr>
        </p:nvSpPr>
        <p:spPr>
          <a:xfrm>
            <a:off x="845127" y="1967351"/>
            <a:ext cx="4389482" cy="1214462"/>
          </a:xfrm>
        </p:spPr>
        <p:txBody>
          <a:bodyPr/>
          <a:lstStyle/>
          <a:p>
            <a:pPr>
              <a:buFont typeface="Wingdings" panose="05000000000000000000" pitchFamily="2" charset="2"/>
              <a:buChar char="Ø"/>
            </a:pPr>
            <a:r>
              <a:rPr lang="en-US" altLang="zh-CN" dirty="0"/>
              <a:t>2. </a:t>
            </a:r>
            <a:r>
              <a:rPr lang="zh-CN" altLang="en-US" dirty="0"/>
              <a:t>设计方法</a:t>
            </a:r>
            <a:endParaRPr lang="en-US" altLang="zh-CN" dirty="0"/>
          </a:p>
          <a:p>
            <a:pPr marL="0" indent="0">
              <a:buNone/>
            </a:pPr>
            <a:r>
              <a:rPr lang="en-US" altLang="zh-CN" dirty="0"/>
              <a:t>    </a:t>
            </a:r>
            <a:endParaRPr lang="zh-CN" altLang="en-US" dirty="0"/>
          </a:p>
        </p:txBody>
      </p:sp>
      <p:sp>
        <p:nvSpPr>
          <p:cNvPr id="9" name="文本框 8">
            <a:extLst>
              <a:ext uri="{FF2B5EF4-FFF2-40B4-BE49-F238E27FC236}">
                <a16:creationId xmlns:a16="http://schemas.microsoft.com/office/drawing/2014/main" xmlns="" id="{683D0865-E300-43D9-9B13-3913693273CD}"/>
              </a:ext>
            </a:extLst>
          </p:cNvPr>
          <p:cNvSpPr txBox="1"/>
          <p:nvPr/>
        </p:nvSpPr>
        <p:spPr>
          <a:xfrm>
            <a:off x="1569918" y="5979164"/>
            <a:ext cx="3384057" cy="507831"/>
          </a:xfrm>
          <a:prstGeom prst="rect">
            <a:avLst/>
          </a:prstGeom>
          <a:noFill/>
        </p:spPr>
        <p:txBody>
          <a:bodyPr vert="horz" wrap="square" rtlCol="0">
            <a:spAutoFit/>
          </a:bodyPr>
          <a:lstStyle/>
          <a:p>
            <a:pPr algn="ctr">
              <a:lnSpc>
                <a:spcPct val="150000"/>
              </a:lnSpc>
              <a:spcBef>
                <a:spcPts val="60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充氩弗兰克</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赫兹管的</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图</a:t>
            </a:r>
          </a:p>
        </p:txBody>
      </p:sp>
      <p:grpSp>
        <p:nvGrpSpPr>
          <p:cNvPr id="10" name="组合 43">
            <a:extLst>
              <a:ext uri="{FF2B5EF4-FFF2-40B4-BE49-F238E27FC236}">
                <a16:creationId xmlns:a16="http://schemas.microsoft.com/office/drawing/2014/main" xmlns="" id="{265F73D6-178D-4195-B5CC-2DA8A15C618C}"/>
              </a:ext>
            </a:extLst>
          </p:cNvPr>
          <p:cNvGrpSpPr>
            <a:grpSpLocks/>
          </p:cNvGrpSpPr>
          <p:nvPr/>
        </p:nvGrpSpPr>
        <p:grpSpPr bwMode="auto">
          <a:xfrm>
            <a:off x="172026" y="2616421"/>
            <a:ext cx="6083630" cy="3362743"/>
            <a:chOff x="642910" y="2571744"/>
            <a:chExt cx="7760644" cy="3787928"/>
          </a:xfrm>
        </p:grpSpPr>
        <p:pic>
          <p:nvPicPr>
            <p:cNvPr id="11" name="Picture 16" descr="弗兰克赫兹曲线">
              <a:extLst>
                <a:ext uri="{FF2B5EF4-FFF2-40B4-BE49-F238E27FC236}">
                  <a16:creationId xmlns:a16="http://schemas.microsoft.com/office/drawing/2014/main" xmlns="" id="{261BAFA6-CEB7-4759-89EA-FF4B849C48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823" t="6836" r="14288" b="14549"/>
            <a:stretch>
              <a:fillRect/>
            </a:stretch>
          </p:blipFill>
          <p:spPr bwMode="auto">
            <a:xfrm>
              <a:off x="1587309" y="2804440"/>
              <a:ext cx="5509491" cy="3053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组合 42">
              <a:extLst>
                <a:ext uri="{FF2B5EF4-FFF2-40B4-BE49-F238E27FC236}">
                  <a16:creationId xmlns:a16="http://schemas.microsoft.com/office/drawing/2014/main" xmlns="" id="{81029DE4-B411-45AA-84DC-DD7AB22B44EC}"/>
                </a:ext>
              </a:extLst>
            </p:cNvPr>
            <p:cNvGrpSpPr>
              <a:grpSpLocks/>
            </p:cNvGrpSpPr>
            <p:nvPr/>
          </p:nvGrpSpPr>
          <p:grpSpPr bwMode="auto">
            <a:xfrm>
              <a:off x="642910" y="2571744"/>
              <a:ext cx="7760644" cy="3787928"/>
              <a:chOff x="642910" y="2571744"/>
              <a:chExt cx="7760644" cy="3787928"/>
            </a:xfrm>
          </p:grpSpPr>
          <p:grpSp>
            <p:nvGrpSpPr>
              <p:cNvPr id="22" name="组合 30">
                <a:extLst>
                  <a:ext uri="{FF2B5EF4-FFF2-40B4-BE49-F238E27FC236}">
                    <a16:creationId xmlns:a16="http://schemas.microsoft.com/office/drawing/2014/main" xmlns="" id="{3BF1E542-33B1-4ECC-A3F1-ECEB647C2D85}"/>
                  </a:ext>
                </a:extLst>
              </p:cNvPr>
              <p:cNvGrpSpPr>
                <a:grpSpLocks/>
              </p:cNvGrpSpPr>
              <p:nvPr/>
            </p:nvGrpSpPr>
            <p:grpSpPr bwMode="auto">
              <a:xfrm>
                <a:off x="642910" y="2571744"/>
                <a:ext cx="7760644" cy="3642541"/>
                <a:chOff x="2500298" y="2786058"/>
                <a:chExt cx="7760644" cy="3642541"/>
              </a:xfrm>
            </p:grpSpPr>
            <p:sp>
              <p:nvSpPr>
                <p:cNvPr id="26" name="Text Box 14">
                  <a:extLst>
                    <a:ext uri="{FF2B5EF4-FFF2-40B4-BE49-F238E27FC236}">
                      <a16:creationId xmlns:a16="http://schemas.microsoft.com/office/drawing/2014/main" xmlns="" id="{75CD8848-605A-4C9B-BA7A-CDBB8F4597C8}"/>
                    </a:ext>
                  </a:extLst>
                </p:cNvPr>
                <p:cNvSpPr txBox="1">
                  <a:spLocks noChangeArrowheads="1"/>
                </p:cNvSpPr>
                <p:nvPr/>
              </p:nvSpPr>
              <p:spPr bwMode="auto">
                <a:xfrm>
                  <a:off x="9117934" y="5870084"/>
                  <a:ext cx="1143008" cy="5585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dirty="0">
                      <a:solidFill>
                        <a:srgbClr val="0000FF"/>
                      </a:solidFill>
                    </a:rPr>
                    <a:t>U</a:t>
                  </a:r>
                  <a:r>
                    <a:rPr lang="en-US" altLang="zh-CN" sz="1600" b="0" baseline="-25000" dirty="0">
                      <a:solidFill>
                        <a:srgbClr val="0000FF"/>
                      </a:solidFill>
                    </a:rPr>
                    <a:t>G</a:t>
                  </a:r>
                  <a:r>
                    <a:rPr lang="en-US" altLang="zh-CN" sz="1600" b="0" baseline="-50000" dirty="0">
                      <a:solidFill>
                        <a:srgbClr val="0000FF"/>
                      </a:solidFill>
                    </a:rPr>
                    <a:t>2</a:t>
                  </a:r>
                  <a:r>
                    <a:rPr lang="en-US" altLang="zh-CN" sz="1600" b="0" baseline="-25000" dirty="0">
                      <a:solidFill>
                        <a:srgbClr val="0000FF"/>
                      </a:solidFill>
                    </a:rPr>
                    <a:t>K</a:t>
                  </a:r>
                  <a:endParaRPr lang="zh-CN" altLang="en-US" sz="1600" b="0" baseline="-25000" dirty="0">
                    <a:solidFill>
                      <a:srgbClr val="0000FF"/>
                    </a:solidFill>
                  </a:endParaRPr>
                </a:p>
              </p:txBody>
            </p:sp>
            <p:sp>
              <p:nvSpPr>
                <p:cNvPr id="27" name="Text Box 2">
                  <a:extLst>
                    <a:ext uri="{FF2B5EF4-FFF2-40B4-BE49-F238E27FC236}">
                      <a16:creationId xmlns:a16="http://schemas.microsoft.com/office/drawing/2014/main" xmlns="" id="{5859C8E7-378C-41AA-A579-3D135A2B660F}"/>
                    </a:ext>
                  </a:extLst>
                </p:cNvPr>
                <p:cNvSpPr txBox="1">
                  <a:spLocks noChangeArrowheads="1"/>
                </p:cNvSpPr>
                <p:nvPr/>
              </p:nvSpPr>
              <p:spPr bwMode="auto">
                <a:xfrm>
                  <a:off x="2500298" y="2786058"/>
                  <a:ext cx="1071570" cy="41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algn="ctr"/>
                  <a:r>
                    <a:rPr lang="en-US" altLang="zh-CN" sz="1600" b="0" i="1" dirty="0">
                      <a:solidFill>
                        <a:srgbClr val="0000FF"/>
                      </a:solidFill>
                    </a:rPr>
                    <a:t>I</a:t>
                  </a:r>
                  <a:r>
                    <a:rPr lang="en-US" altLang="zh-CN" sz="1600" b="0" baseline="-30000" dirty="0">
                      <a:solidFill>
                        <a:srgbClr val="0000FF"/>
                      </a:solidFill>
                    </a:rPr>
                    <a:t>A</a:t>
                  </a:r>
                  <a:r>
                    <a:rPr lang="en-US" altLang="zh-CN" sz="1600" b="0" dirty="0">
                      <a:solidFill>
                        <a:srgbClr val="0000FF"/>
                      </a:solidFill>
                    </a:rPr>
                    <a:t>(</a:t>
                  </a:r>
                  <a:r>
                    <a:rPr lang="en-US" altLang="zh-CN" sz="1600" b="0" dirty="0">
                      <a:solidFill>
                        <a:srgbClr val="0000FF"/>
                      </a:solidFill>
                      <a:sym typeface="Symbol" panose="05050102010706020507" pitchFamily="18" charset="2"/>
                    </a:rPr>
                    <a:t></a:t>
                  </a:r>
                  <a:r>
                    <a:rPr lang="en-US" altLang="zh-CN" sz="1600" b="0" dirty="0">
                      <a:solidFill>
                        <a:srgbClr val="0000FF"/>
                      </a:solidFill>
                    </a:rPr>
                    <a:t>A)</a:t>
                  </a:r>
                </a:p>
              </p:txBody>
            </p:sp>
            <p:cxnSp>
              <p:nvCxnSpPr>
                <p:cNvPr id="28" name="直接箭头连接符 24">
                  <a:extLst>
                    <a:ext uri="{FF2B5EF4-FFF2-40B4-BE49-F238E27FC236}">
                      <a16:creationId xmlns:a16="http://schemas.microsoft.com/office/drawing/2014/main" xmlns="" id="{B0924B80-6522-4236-A468-46885B211131}"/>
                    </a:ext>
                  </a:extLst>
                </p:cNvPr>
                <p:cNvCxnSpPr>
                  <a:cxnSpLocks noChangeShapeType="1"/>
                </p:cNvCxnSpPr>
                <p:nvPr/>
              </p:nvCxnSpPr>
              <p:spPr bwMode="auto">
                <a:xfrm rot="5400000" flipH="1" flipV="1">
                  <a:off x="1965307" y="4464058"/>
                  <a:ext cx="3214710" cy="1588"/>
                </a:xfrm>
                <a:prstGeom prst="straightConnector1">
                  <a:avLst/>
                </a:prstGeom>
                <a:noFill/>
                <a:ln w="19050" algn="ctr">
                  <a:solidFill>
                    <a:srgbClr val="0000FF"/>
                  </a:solidFill>
                  <a:round/>
                  <a:headEnd/>
                  <a:tailEnd type="stealth" w="lg" len="lg"/>
                </a:ln>
                <a:extLst>
                  <a:ext uri="{909E8E84-426E-40DD-AFC4-6F175D3DCCD1}">
                    <a14:hiddenFill xmlns:a14="http://schemas.microsoft.com/office/drawing/2010/main">
                      <a:noFill/>
                    </a14:hiddenFill>
                  </a:ext>
                </a:extLst>
              </p:spPr>
            </p:cxnSp>
            <p:cxnSp>
              <p:nvCxnSpPr>
                <p:cNvPr id="29" name="直接箭头连接符 25">
                  <a:extLst>
                    <a:ext uri="{FF2B5EF4-FFF2-40B4-BE49-F238E27FC236}">
                      <a16:creationId xmlns:a16="http://schemas.microsoft.com/office/drawing/2014/main" xmlns="" id="{E1A6816F-187E-4CB2-9967-DCD4965EDF62}"/>
                    </a:ext>
                  </a:extLst>
                </p:cNvPr>
                <p:cNvCxnSpPr>
                  <a:cxnSpLocks noChangeShapeType="1"/>
                </p:cNvCxnSpPr>
                <p:nvPr/>
              </p:nvCxnSpPr>
              <p:spPr bwMode="auto">
                <a:xfrm>
                  <a:off x="3571868" y="6066110"/>
                  <a:ext cx="5572132" cy="6096"/>
                </a:xfrm>
                <a:prstGeom prst="straightConnector1">
                  <a:avLst/>
                </a:prstGeom>
                <a:noFill/>
                <a:ln w="19050" algn="ctr">
                  <a:solidFill>
                    <a:srgbClr val="0000FF"/>
                  </a:solidFill>
                  <a:round/>
                  <a:headEnd/>
                  <a:tailEnd type="stealth" w="lg" len="lg"/>
                </a:ln>
                <a:extLst>
                  <a:ext uri="{909E8E84-426E-40DD-AFC4-6F175D3DCCD1}">
                    <a14:hiddenFill xmlns:a14="http://schemas.microsoft.com/office/drawing/2010/main">
                      <a:noFill/>
                    </a14:hiddenFill>
                  </a:ext>
                </a:extLst>
              </p:spPr>
            </p:cxnSp>
            <p:sp>
              <p:nvSpPr>
                <p:cNvPr id="30" name="Text Box 2">
                  <a:extLst>
                    <a:ext uri="{FF2B5EF4-FFF2-40B4-BE49-F238E27FC236}">
                      <a16:creationId xmlns:a16="http://schemas.microsoft.com/office/drawing/2014/main" xmlns="" id="{E1B4F933-63AA-456C-B1C3-D285F4D3CAE4}"/>
                    </a:ext>
                  </a:extLst>
                </p:cNvPr>
                <p:cNvSpPr txBox="1">
                  <a:spLocks noChangeArrowheads="1"/>
                </p:cNvSpPr>
                <p:nvPr/>
              </p:nvSpPr>
              <p:spPr bwMode="auto">
                <a:xfrm>
                  <a:off x="3108378" y="5929330"/>
                  <a:ext cx="642941" cy="418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pPr algn="ctr"/>
                  <a:r>
                    <a:rPr lang="en-US" altLang="zh-CN" sz="1600" b="0" i="1">
                      <a:solidFill>
                        <a:srgbClr val="0000FF"/>
                      </a:solidFill>
                    </a:rPr>
                    <a:t>O</a:t>
                  </a:r>
                </a:p>
              </p:txBody>
            </p:sp>
          </p:grpSp>
          <p:grpSp>
            <p:nvGrpSpPr>
              <p:cNvPr id="14" name="组合 40">
                <a:extLst>
                  <a:ext uri="{FF2B5EF4-FFF2-40B4-BE49-F238E27FC236}">
                    <a16:creationId xmlns:a16="http://schemas.microsoft.com/office/drawing/2014/main" xmlns="" id="{D4718AF4-7517-4C88-A02A-A3F0F46EE032}"/>
                  </a:ext>
                </a:extLst>
              </p:cNvPr>
              <p:cNvGrpSpPr>
                <a:grpSpLocks/>
              </p:cNvGrpSpPr>
              <p:nvPr/>
            </p:nvGrpSpPr>
            <p:grpSpPr bwMode="auto">
              <a:xfrm>
                <a:off x="2493018" y="5994670"/>
                <a:ext cx="4603780" cy="365002"/>
                <a:chOff x="2493018" y="5994670"/>
                <a:chExt cx="4603780" cy="365002"/>
              </a:xfrm>
            </p:grpSpPr>
            <p:sp>
              <p:nvSpPr>
                <p:cNvPr id="15" name="Text Box 14">
                  <a:extLst>
                    <a:ext uri="{FF2B5EF4-FFF2-40B4-BE49-F238E27FC236}">
                      <a16:creationId xmlns:a16="http://schemas.microsoft.com/office/drawing/2014/main" xmlns="" id="{218C9001-6888-465E-A2A6-45B6B8A8DBD7}"/>
                    </a:ext>
                  </a:extLst>
                </p:cNvPr>
                <p:cNvSpPr txBox="1">
                  <a:spLocks noChangeArrowheads="1"/>
                </p:cNvSpPr>
                <p:nvPr/>
              </p:nvSpPr>
              <p:spPr bwMode="auto">
                <a:xfrm>
                  <a:off x="2493018" y="5994671"/>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dirty="0">
                      <a:solidFill>
                        <a:srgbClr val="0000FF"/>
                      </a:solidFill>
                    </a:rPr>
                    <a:t>U</a:t>
                  </a:r>
                  <a:r>
                    <a:rPr lang="en-US" altLang="zh-CN" sz="1600" b="0" baseline="-25000" dirty="0">
                      <a:solidFill>
                        <a:srgbClr val="0000FF"/>
                      </a:solidFill>
                    </a:rPr>
                    <a:t>1</a:t>
                  </a:r>
                  <a:endParaRPr lang="zh-CN" altLang="en-US" sz="1600" b="0" baseline="-25000" dirty="0">
                    <a:solidFill>
                      <a:srgbClr val="0000FF"/>
                    </a:solidFill>
                  </a:endParaRPr>
                </a:p>
              </p:txBody>
            </p:sp>
            <p:sp>
              <p:nvSpPr>
                <p:cNvPr id="16" name="Text Box 14">
                  <a:extLst>
                    <a:ext uri="{FF2B5EF4-FFF2-40B4-BE49-F238E27FC236}">
                      <a16:creationId xmlns:a16="http://schemas.microsoft.com/office/drawing/2014/main" xmlns="" id="{088315AF-EF5C-4C88-9463-19932C8834A6}"/>
                    </a:ext>
                  </a:extLst>
                </p:cNvPr>
                <p:cNvSpPr txBox="1">
                  <a:spLocks noChangeArrowheads="1"/>
                </p:cNvSpPr>
                <p:nvPr/>
              </p:nvSpPr>
              <p:spPr bwMode="auto">
                <a:xfrm>
                  <a:off x="3083614"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2</a:t>
                  </a:r>
                  <a:endParaRPr lang="zh-CN" altLang="en-US" sz="1600" b="0" baseline="-25000">
                    <a:solidFill>
                      <a:srgbClr val="0000FF"/>
                    </a:solidFill>
                  </a:endParaRPr>
                </a:p>
              </p:txBody>
            </p:sp>
            <p:sp>
              <p:nvSpPr>
                <p:cNvPr id="17" name="Text Box 14">
                  <a:extLst>
                    <a:ext uri="{FF2B5EF4-FFF2-40B4-BE49-F238E27FC236}">
                      <a16:creationId xmlns:a16="http://schemas.microsoft.com/office/drawing/2014/main" xmlns="" id="{34CD869F-562B-46BC-AEF7-53A4FCE98516}"/>
                    </a:ext>
                  </a:extLst>
                </p:cNvPr>
                <p:cNvSpPr txBox="1">
                  <a:spLocks noChangeArrowheads="1"/>
                </p:cNvSpPr>
                <p:nvPr/>
              </p:nvSpPr>
              <p:spPr bwMode="auto">
                <a:xfrm>
                  <a:off x="3704122"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3</a:t>
                  </a:r>
                  <a:endParaRPr lang="zh-CN" altLang="en-US" sz="1600" b="0" baseline="-25000">
                    <a:solidFill>
                      <a:srgbClr val="0000FF"/>
                    </a:solidFill>
                  </a:endParaRPr>
                </a:p>
              </p:txBody>
            </p:sp>
            <p:sp>
              <p:nvSpPr>
                <p:cNvPr id="18" name="Text Box 14">
                  <a:extLst>
                    <a:ext uri="{FF2B5EF4-FFF2-40B4-BE49-F238E27FC236}">
                      <a16:creationId xmlns:a16="http://schemas.microsoft.com/office/drawing/2014/main" xmlns="" id="{86C24D85-1B43-4789-9044-C35D9716D31E}"/>
                    </a:ext>
                  </a:extLst>
                </p:cNvPr>
                <p:cNvSpPr txBox="1">
                  <a:spLocks noChangeArrowheads="1"/>
                </p:cNvSpPr>
                <p:nvPr/>
              </p:nvSpPr>
              <p:spPr bwMode="auto">
                <a:xfrm>
                  <a:off x="4302433" y="5996385"/>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4</a:t>
                  </a:r>
                  <a:endParaRPr lang="zh-CN" altLang="en-US" sz="1600" b="0" baseline="-25000">
                    <a:solidFill>
                      <a:srgbClr val="0000FF"/>
                    </a:solidFill>
                  </a:endParaRPr>
                </a:p>
              </p:txBody>
            </p:sp>
            <p:sp>
              <p:nvSpPr>
                <p:cNvPr id="19" name="Text Box 14">
                  <a:extLst>
                    <a:ext uri="{FF2B5EF4-FFF2-40B4-BE49-F238E27FC236}">
                      <a16:creationId xmlns:a16="http://schemas.microsoft.com/office/drawing/2014/main" xmlns="" id="{1111788C-A2A5-4A11-B133-5FEFD6C6FB5B}"/>
                    </a:ext>
                  </a:extLst>
                </p:cNvPr>
                <p:cNvSpPr txBox="1">
                  <a:spLocks noChangeArrowheads="1"/>
                </p:cNvSpPr>
                <p:nvPr/>
              </p:nvSpPr>
              <p:spPr bwMode="auto">
                <a:xfrm>
                  <a:off x="4917080"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5</a:t>
                  </a:r>
                  <a:endParaRPr lang="zh-CN" altLang="en-US" sz="1600" b="0" baseline="-25000">
                    <a:solidFill>
                      <a:srgbClr val="0000FF"/>
                    </a:solidFill>
                  </a:endParaRPr>
                </a:p>
              </p:txBody>
            </p:sp>
            <p:sp>
              <p:nvSpPr>
                <p:cNvPr id="20" name="Text Box 14">
                  <a:extLst>
                    <a:ext uri="{FF2B5EF4-FFF2-40B4-BE49-F238E27FC236}">
                      <a16:creationId xmlns:a16="http://schemas.microsoft.com/office/drawing/2014/main" xmlns="" id="{55BA3E96-EFF1-49C3-A457-AAB2E31FE753}"/>
                    </a:ext>
                  </a:extLst>
                </p:cNvPr>
                <p:cNvSpPr txBox="1">
                  <a:spLocks noChangeArrowheads="1"/>
                </p:cNvSpPr>
                <p:nvPr/>
              </p:nvSpPr>
              <p:spPr bwMode="auto">
                <a:xfrm>
                  <a:off x="5594071"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6</a:t>
                  </a:r>
                  <a:endParaRPr lang="zh-CN" altLang="en-US" sz="1600" b="0" baseline="-25000">
                    <a:solidFill>
                      <a:srgbClr val="0000FF"/>
                    </a:solidFill>
                  </a:endParaRPr>
                </a:p>
              </p:txBody>
            </p:sp>
            <p:sp>
              <p:nvSpPr>
                <p:cNvPr id="21" name="Text Box 14">
                  <a:extLst>
                    <a:ext uri="{FF2B5EF4-FFF2-40B4-BE49-F238E27FC236}">
                      <a16:creationId xmlns:a16="http://schemas.microsoft.com/office/drawing/2014/main" xmlns="" id="{C5CC5613-4F06-46D9-898F-B5CDE4615717}"/>
                    </a:ext>
                  </a:extLst>
                </p:cNvPr>
                <p:cNvSpPr txBox="1">
                  <a:spLocks noChangeArrowheads="1"/>
                </p:cNvSpPr>
                <p:nvPr/>
              </p:nvSpPr>
              <p:spPr bwMode="auto">
                <a:xfrm>
                  <a:off x="6261727" y="5994670"/>
                  <a:ext cx="835071" cy="363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800" b="1">
                      <a:solidFill>
                        <a:srgbClr val="00FF00"/>
                      </a:solidFill>
                      <a:latin typeface="Times New Roman" panose="02020603050405020304" pitchFamily="18" charset="0"/>
                      <a:ea typeface="宋体" panose="02010600030101010101" pitchFamily="2" charset="-122"/>
                    </a:defRPr>
                  </a:lvl1pPr>
                  <a:lvl2pPr marL="742950" indent="-285750" eaLnBrk="0" hangingPunct="0">
                    <a:defRPr kumimoji="1" sz="2800" b="1">
                      <a:solidFill>
                        <a:srgbClr val="00FF00"/>
                      </a:solidFill>
                      <a:latin typeface="Times New Roman" panose="02020603050405020304" pitchFamily="18" charset="0"/>
                      <a:ea typeface="宋体" panose="02010600030101010101" pitchFamily="2" charset="-122"/>
                    </a:defRPr>
                  </a:lvl2pPr>
                  <a:lvl3pPr marL="1143000" indent="-228600" eaLnBrk="0" hangingPunct="0">
                    <a:defRPr kumimoji="1" sz="2800" b="1">
                      <a:solidFill>
                        <a:srgbClr val="00FF00"/>
                      </a:solidFill>
                      <a:latin typeface="Times New Roman" panose="02020603050405020304" pitchFamily="18" charset="0"/>
                      <a:ea typeface="宋体" panose="02010600030101010101" pitchFamily="2" charset="-122"/>
                    </a:defRPr>
                  </a:lvl3pPr>
                  <a:lvl4pPr marL="1600200" indent="-228600" eaLnBrk="0" hangingPunct="0">
                    <a:defRPr kumimoji="1" sz="2800" b="1">
                      <a:solidFill>
                        <a:srgbClr val="00FF00"/>
                      </a:solidFill>
                      <a:latin typeface="Times New Roman" panose="02020603050405020304" pitchFamily="18" charset="0"/>
                      <a:ea typeface="宋体" panose="02010600030101010101" pitchFamily="2" charset="-122"/>
                    </a:defRPr>
                  </a:lvl4pPr>
                  <a:lvl5pPr marL="2057400" indent="-228600" eaLnBrk="0" hangingPunct="0">
                    <a:defRPr kumimoji="1" sz="2800" b="1">
                      <a:solidFill>
                        <a:srgbClr val="00FF00"/>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800" b="1">
                      <a:solidFill>
                        <a:srgbClr val="00FF00"/>
                      </a:solidFill>
                      <a:latin typeface="Times New Roman" panose="02020603050405020304" pitchFamily="18" charset="0"/>
                      <a:ea typeface="宋体" panose="02010600030101010101" pitchFamily="2" charset="-122"/>
                    </a:defRPr>
                  </a:lvl9pPr>
                </a:lstStyle>
                <a:p>
                  <a:r>
                    <a:rPr lang="en-US" altLang="zh-CN" sz="1600" b="0" i="1">
                      <a:solidFill>
                        <a:srgbClr val="0000FF"/>
                      </a:solidFill>
                    </a:rPr>
                    <a:t>U</a:t>
                  </a:r>
                  <a:r>
                    <a:rPr lang="en-US" altLang="zh-CN" sz="1600" b="0" baseline="-25000">
                      <a:solidFill>
                        <a:srgbClr val="0000FF"/>
                      </a:solidFill>
                    </a:rPr>
                    <a:t>7</a:t>
                  </a:r>
                  <a:endParaRPr lang="zh-CN" altLang="en-US" sz="1600" b="0" baseline="-25000">
                    <a:solidFill>
                      <a:srgbClr val="0000FF"/>
                    </a:solidFill>
                  </a:endParaRPr>
                </a:p>
              </p:txBody>
            </p:sp>
          </p:grpSp>
        </p:grpSp>
      </p:grpSp>
      <p:sp>
        <p:nvSpPr>
          <p:cNvPr id="31" name="文本框 30">
            <a:extLst>
              <a:ext uri="{FF2B5EF4-FFF2-40B4-BE49-F238E27FC236}">
                <a16:creationId xmlns:a16="http://schemas.microsoft.com/office/drawing/2014/main" xmlns="" id="{AE4A2B5D-3441-4B75-9414-EE08B29FCED1}"/>
              </a:ext>
            </a:extLst>
          </p:cNvPr>
          <p:cNvSpPr txBox="1"/>
          <p:nvPr/>
        </p:nvSpPr>
        <p:spPr>
          <a:xfrm>
            <a:off x="6031820" y="1851850"/>
            <a:ext cx="5515746" cy="4774833"/>
          </a:xfrm>
          <a:prstGeom prst="rect">
            <a:avLst/>
          </a:prstGeom>
          <a:noFill/>
        </p:spPr>
        <p:txBody>
          <a:bodyPr vert="horz" wrap="square" rtlCol="0">
            <a:spAutoFit/>
          </a:bodyPr>
          <a:lstStyle/>
          <a:p>
            <a:pPr>
              <a:lnSpc>
                <a:spcPct val="150000"/>
              </a:lnSpc>
              <a:spcBef>
                <a:spcPts val="60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因此，随</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继续增加，电子剩余能量超过</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eU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后，电子穿过拒斥电场，电流</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开始增加；当</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 </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nU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0 </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 </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n</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=1, 2, 3……)</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 </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，电流</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开始降低，形成图示波峰</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波谷规则变化的</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曲线。</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相邻波峰（或相邻波谷）对应的电压差值，即氩原子第一激发电势</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0</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a:t>
            </a:r>
            <a:endParaRPr lang="en-US" altLang="zh-CN" dirty="0">
              <a:latin typeface="Times New Roman" panose="02020603050405020304" pitchFamily="18" charset="0"/>
              <a:ea typeface="华文仿宋" panose="02010600040101010101" pitchFamily="2" charset="-122"/>
              <a:cs typeface="Times New Roman" panose="02020603050405020304" pitchFamily="18" charset="0"/>
            </a:endParaRPr>
          </a:p>
          <a:p>
            <a:pPr>
              <a:lnSpc>
                <a:spcPct val="150000"/>
              </a:lnSpc>
              <a:spcBef>
                <a:spcPts val="600"/>
              </a:spcBef>
            </a:pP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由于电子与原子碰撞有一定的几率，总有一些电子没有参与碰撞而到达了板极</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，再加上光电效应产生的二次发射的电子和少数速度很大的电子使原子电离，</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 I</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A</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a:t>
            </a:r>
            <a:r>
              <a:rPr lang="en-US" altLang="zh-CN" i="1" dirty="0">
                <a:latin typeface="Times New Roman" panose="02020603050405020304" pitchFamily="18" charset="0"/>
                <a:ea typeface="华文仿宋" panose="02010600040101010101" pitchFamily="2" charset="-122"/>
                <a:cs typeface="Times New Roman" panose="02020603050405020304" pitchFamily="18" charset="0"/>
              </a:rPr>
              <a:t>U</a:t>
            </a:r>
            <a:r>
              <a:rPr lang="en-US" altLang="zh-CN" baseline="-25000" dirty="0">
                <a:latin typeface="Times New Roman" panose="02020603050405020304" pitchFamily="18" charset="0"/>
                <a:ea typeface="华文仿宋" panose="02010600040101010101" pitchFamily="2" charset="-122"/>
                <a:cs typeface="Times New Roman" panose="02020603050405020304" pitchFamily="18" charset="0"/>
              </a:rPr>
              <a:t>G2K</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曲线电流不会降低为</a:t>
            </a:r>
            <a:r>
              <a:rPr lang="en-US" altLang="zh-CN" dirty="0">
                <a:latin typeface="Times New Roman" panose="02020603050405020304" pitchFamily="18" charset="0"/>
                <a:ea typeface="华文仿宋" panose="02010600040101010101" pitchFamily="2" charset="-122"/>
                <a:cs typeface="Times New Roman" panose="02020603050405020304" pitchFamily="18" charset="0"/>
              </a:rPr>
              <a:t>0</a:t>
            </a:r>
            <a:r>
              <a:rPr lang="zh-CN" altLang="en-US" dirty="0">
                <a:latin typeface="Times New Roman" panose="02020603050405020304" pitchFamily="18" charset="0"/>
                <a:ea typeface="华文仿宋" panose="02010600040101010101" pitchFamily="2" charset="-122"/>
                <a:cs typeface="Times New Roman" panose="02020603050405020304" pitchFamily="18" charset="0"/>
              </a:rPr>
              <a:t>，存在本底电流，且随电压升高而升高。</a:t>
            </a:r>
          </a:p>
        </p:txBody>
      </p:sp>
    </p:spTree>
    <p:extLst>
      <p:ext uri="{BB962C8B-B14F-4D97-AF65-F5344CB8AC3E}">
        <p14:creationId xmlns:p14="http://schemas.microsoft.com/office/powerpoint/2010/main" val="248604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五、实验步骤</a:t>
            </a:r>
          </a:p>
        </p:txBody>
      </p:sp>
      <p:sp>
        <p:nvSpPr>
          <p:cNvPr id="3" name="内容占位符 2"/>
          <p:cNvSpPr>
            <a:spLocks noGrp="1"/>
          </p:cNvSpPr>
          <p:nvPr>
            <p:ph idx="1"/>
          </p:nvPr>
        </p:nvSpPr>
        <p:spPr>
          <a:xfrm>
            <a:off x="845126" y="1828801"/>
            <a:ext cx="11191976" cy="3606800"/>
          </a:xfrm>
        </p:spPr>
        <p:txBody>
          <a:bodyPr>
            <a:noAutofit/>
          </a:bodyPr>
          <a:lstStyle/>
          <a:p>
            <a:pPr marL="0" indent="0">
              <a:lnSpc>
                <a:spcPct val="150000"/>
              </a:lnSpc>
              <a:spcBef>
                <a:spcPts val="600"/>
              </a:spcBef>
              <a:buNone/>
            </a:pPr>
            <a:r>
              <a:rPr lang="en-US" altLang="zh-CN" dirty="0">
                <a:solidFill>
                  <a:schemeClr val="tx1"/>
                </a:solidFill>
                <a:cs typeface="Times New Roman" panose="02020603050405020304" pitchFamily="18" charset="0"/>
              </a:rPr>
              <a:t>1. </a:t>
            </a:r>
            <a:r>
              <a:rPr lang="zh-CN" altLang="en-US" dirty="0">
                <a:solidFill>
                  <a:schemeClr val="tx1"/>
                </a:solidFill>
                <a:cs typeface="Times New Roman" panose="02020603050405020304" pitchFamily="18" charset="0"/>
              </a:rPr>
              <a:t>根据弗兰克</a:t>
            </a:r>
            <a:r>
              <a:rPr lang="en-US" altLang="zh-CN" dirty="0">
                <a:solidFill>
                  <a:schemeClr val="tx1"/>
                </a:solidFill>
                <a:cs typeface="Times New Roman" panose="02020603050405020304" pitchFamily="18" charset="0"/>
              </a:rPr>
              <a:t>-</a:t>
            </a:r>
            <a:r>
              <a:rPr lang="zh-CN" altLang="en-US" dirty="0">
                <a:solidFill>
                  <a:schemeClr val="tx1"/>
                </a:solidFill>
                <a:cs typeface="Times New Roman" panose="02020603050405020304" pitchFamily="18" charset="0"/>
              </a:rPr>
              <a:t>赫兹实验原理图，连接弗兰克</a:t>
            </a:r>
            <a:r>
              <a:rPr lang="en-US" altLang="zh-CN" dirty="0">
                <a:solidFill>
                  <a:schemeClr val="tx1"/>
                </a:solidFill>
                <a:cs typeface="Times New Roman" panose="02020603050405020304" pitchFamily="18" charset="0"/>
              </a:rPr>
              <a:t>-</a:t>
            </a:r>
            <a:r>
              <a:rPr lang="zh-CN" altLang="en-US" dirty="0">
                <a:solidFill>
                  <a:schemeClr val="tx1"/>
                </a:solidFill>
                <a:cs typeface="Times New Roman" panose="02020603050405020304" pitchFamily="18" charset="0"/>
              </a:rPr>
              <a:t>赫兹实验仪的供电电路和电流输入。</a:t>
            </a:r>
            <a:endParaRPr lang="en-US" altLang="zh-CN" dirty="0">
              <a:solidFill>
                <a:schemeClr val="tx1"/>
              </a:solidFill>
              <a:cs typeface="Times New Roman" panose="02020603050405020304" pitchFamily="18" charset="0"/>
            </a:endParaRPr>
          </a:p>
          <a:p>
            <a:pPr marL="0" indent="0">
              <a:lnSpc>
                <a:spcPct val="150000"/>
              </a:lnSpc>
              <a:spcBef>
                <a:spcPts val="600"/>
              </a:spcBef>
              <a:buNone/>
            </a:pPr>
            <a:r>
              <a:rPr lang="en-US" altLang="zh-CN" dirty="0">
                <a:solidFill>
                  <a:schemeClr val="tx1"/>
                </a:solidFill>
                <a:cs typeface="Times New Roman" panose="02020603050405020304" pitchFamily="18" charset="0"/>
              </a:rPr>
              <a:t>2. </a:t>
            </a:r>
            <a:r>
              <a:rPr lang="zh-CN" altLang="en-US" dirty="0">
                <a:solidFill>
                  <a:schemeClr val="tx1"/>
                </a:solidFill>
                <a:cs typeface="Times New Roman" panose="02020603050405020304" pitchFamily="18" charset="0"/>
              </a:rPr>
              <a:t>将弗兰克</a:t>
            </a:r>
            <a:r>
              <a:rPr lang="en-US" altLang="zh-CN" dirty="0">
                <a:solidFill>
                  <a:schemeClr val="tx1"/>
                </a:solidFill>
                <a:cs typeface="Times New Roman" panose="02020603050405020304" pitchFamily="18" charset="0"/>
              </a:rPr>
              <a:t>-</a:t>
            </a:r>
            <a:r>
              <a:rPr lang="zh-CN" altLang="en-US" dirty="0">
                <a:solidFill>
                  <a:schemeClr val="tx1"/>
                </a:solidFill>
                <a:cs typeface="Times New Roman" panose="02020603050405020304" pitchFamily="18" charset="0"/>
              </a:rPr>
              <a:t>赫兹实验仪的“信号输出”和“同步输出”分别连接至示波器的相关信号输入通道。</a:t>
            </a:r>
            <a:endParaRPr lang="en-US" altLang="zh-CN" dirty="0">
              <a:solidFill>
                <a:schemeClr val="tx1"/>
              </a:solidFill>
              <a:cs typeface="Times New Roman" panose="02020603050405020304" pitchFamily="18" charset="0"/>
            </a:endParaRPr>
          </a:p>
          <a:p>
            <a:pPr marL="0" indent="0">
              <a:lnSpc>
                <a:spcPct val="150000"/>
              </a:lnSpc>
              <a:spcBef>
                <a:spcPts val="600"/>
              </a:spcBef>
              <a:buNone/>
            </a:pPr>
            <a:r>
              <a:rPr lang="en-US" altLang="zh-CN" dirty="0">
                <a:solidFill>
                  <a:schemeClr val="tx1"/>
                </a:solidFill>
                <a:cs typeface="Times New Roman" panose="02020603050405020304" pitchFamily="18" charset="0"/>
              </a:rPr>
              <a:t>3. </a:t>
            </a:r>
            <a:r>
              <a:rPr lang="zh-CN" altLang="en-US" dirty="0">
                <a:solidFill>
                  <a:schemeClr val="tx1"/>
                </a:solidFill>
                <a:cs typeface="Times New Roman" panose="02020603050405020304" pitchFamily="18" charset="0"/>
              </a:rPr>
              <a:t>弗兰克</a:t>
            </a:r>
            <a:r>
              <a:rPr lang="en-US" altLang="zh-CN" dirty="0">
                <a:solidFill>
                  <a:schemeClr val="tx1"/>
                </a:solidFill>
                <a:cs typeface="Times New Roman" panose="02020603050405020304" pitchFamily="18" charset="0"/>
              </a:rPr>
              <a:t>-</a:t>
            </a:r>
            <a:r>
              <a:rPr lang="zh-CN" altLang="en-US" dirty="0">
                <a:solidFill>
                  <a:schemeClr val="tx1"/>
                </a:solidFill>
                <a:cs typeface="Times New Roman" panose="02020603050405020304" pitchFamily="18" charset="0"/>
              </a:rPr>
              <a:t>赫兹实验仪电流选择“</a:t>
            </a:r>
            <a:r>
              <a:rPr lang="en-US" altLang="zh-CN" dirty="0">
                <a:solidFill>
                  <a:schemeClr val="tx1"/>
                </a:solidFill>
                <a:cs typeface="Times New Roman" panose="02020603050405020304" pitchFamily="18" charset="0"/>
              </a:rPr>
              <a:t>1 </a:t>
            </a:r>
            <a:r>
              <a:rPr lang="en-US" altLang="zh-CN" dirty="0">
                <a:solidFill>
                  <a:schemeClr val="tx1"/>
                </a:solidFill>
                <a:cs typeface="Times New Roman" panose="02020603050405020304" pitchFamily="18" charset="0"/>
                <a:sym typeface="Symbol" panose="05050102010706020507" pitchFamily="18" charset="2"/>
              </a:rPr>
              <a:t>A</a:t>
            </a:r>
            <a:r>
              <a:rPr lang="zh-CN" altLang="en-US" dirty="0">
                <a:solidFill>
                  <a:schemeClr val="tx1"/>
                </a:solidFill>
                <a:cs typeface="Times New Roman" panose="02020603050405020304" pitchFamily="18" charset="0"/>
              </a:rPr>
              <a:t>”档。</a:t>
            </a:r>
            <a:endParaRPr lang="en-US" altLang="zh-CN" dirty="0">
              <a:solidFill>
                <a:schemeClr val="tx1"/>
              </a:solidFill>
              <a:cs typeface="Times New Roman" panose="02020603050405020304" pitchFamily="18" charset="0"/>
            </a:endParaRPr>
          </a:p>
          <a:p>
            <a:pPr marL="0" indent="0">
              <a:lnSpc>
                <a:spcPct val="150000"/>
              </a:lnSpc>
              <a:spcBef>
                <a:spcPts val="600"/>
              </a:spcBef>
              <a:buNone/>
            </a:pPr>
            <a:r>
              <a:rPr lang="en-US" altLang="zh-CN" dirty="0">
                <a:solidFill>
                  <a:schemeClr val="tx1"/>
                </a:solidFill>
                <a:cs typeface="Times New Roman" panose="02020603050405020304" pitchFamily="18" charset="0"/>
              </a:rPr>
              <a:t>    </a:t>
            </a:r>
            <a:endParaRPr lang="zh-CN" altLang="en-US"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4188446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TM02900688[[fn=平面]]</Template>
  <TotalTime>2405</TotalTime>
  <Words>1029</Words>
  <Application>Microsoft Office PowerPoint</Application>
  <PresentationFormat>自定义</PresentationFormat>
  <Paragraphs>136</Paragraphs>
  <Slides>11</Slides>
  <Notes>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HDOfficeLightV0</vt:lpstr>
      <vt:lpstr>Equation</vt:lpstr>
      <vt:lpstr>弗兰克—赫兹实验</vt:lpstr>
      <vt:lpstr>一、实验简介</vt:lpstr>
      <vt:lpstr>二、实验目的</vt:lpstr>
      <vt:lpstr>三、实验仪器</vt:lpstr>
      <vt:lpstr>四、实验原理</vt:lpstr>
      <vt:lpstr>四、实验原理</vt:lpstr>
      <vt:lpstr>四、实验原理</vt:lpstr>
      <vt:lpstr>四、实验原理</vt:lpstr>
      <vt:lpstr>五、实验步骤</vt:lpstr>
      <vt:lpstr>五、实验步骤</vt:lpstr>
      <vt:lpstr>六、注意事项</vt:lpstr>
    </vt:vector>
  </TitlesOfParts>
  <Company>Win10NeT.COM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XiaZaiMa.COM</dc:creator>
  <cp:lastModifiedBy>dya</cp:lastModifiedBy>
  <cp:revision>184</cp:revision>
  <dcterms:created xsi:type="dcterms:W3CDTF">2017-05-19T00:45:05Z</dcterms:created>
  <dcterms:modified xsi:type="dcterms:W3CDTF">2018-11-09T02:24:13Z</dcterms:modified>
</cp:coreProperties>
</file>