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tiff" ContentType="image/tif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2"/>
  </p:notesMasterIdLst>
  <p:handoutMasterIdLst>
    <p:handoutMasterId r:id="rId13"/>
  </p:handoutMasterIdLst>
  <p:sldIdLst>
    <p:sldId id="256" r:id="rId2"/>
    <p:sldId id="265" r:id="rId3"/>
    <p:sldId id="259" r:id="rId4"/>
    <p:sldId id="260" r:id="rId5"/>
    <p:sldId id="261" r:id="rId6"/>
    <p:sldId id="266" r:id="rId7"/>
    <p:sldId id="270" r:id="rId8"/>
    <p:sldId id="268" r:id="rId9"/>
    <p:sldId id="262" r:id="rId10"/>
    <p:sldId id="264" r:id="rId1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36" y="-84"/>
      </p:cViewPr>
      <p:guideLst>
        <p:guide orient="horz" pos="2160"/>
        <p:guide pos="3840"/>
      </p:guideLst>
    </p:cSldViewPr>
  </p:slideViewPr>
  <p:notesTextViewPr>
    <p:cViewPr>
      <p:scale>
        <a:sx n="1" d="1"/>
        <a:sy n="1" d="1"/>
      </p:scale>
      <p:origin x="0" y="0"/>
    </p:cViewPr>
  </p:notesTextViewPr>
  <p:notesViewPr>
    <p:cSldViewPr snapToGrid="0">
      <p:cViewPr varScale="1">
        <p:scale>
          <a:sx n="87" d="100"/>
          <a:sy n="87" d="100"/>
        </p:scale>
        <p:origin x="384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4"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 Id="rId4" Type="http://schemas.openxmlformats.org/officeDocument/2006/relationships/image" Target="../media/image1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6E265EF-831B-483C-8F92-7AF378F8F218}" type="datetimeFigureOut">
              <a:rPr lang="zh-CN" altLang="en-US" smtClean="0"/>
              <a:t>2017/6/7</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FA52093-151C-471B-86DC-FC9AD5C0463D}" type="slidenum">
              <a:rPr lang="zh-CN" altLang="en-US" smtClean="0"/>
              <a:t>‹#›</a:t>
            </a:fld>
            <a:endParaRPr lang="zh-CN" altLang="en-US"/>
          </a:p>
        </p:txBody>
      </p:sp>
    </p:spTree>
    <p:extLst>
      <p:ext uri="{BB962C8B-B14F-4D97-AF65-F5344CB8AC3E}">
        <p14:creationId xmlns:p14="http://schemas.microsoft.com/office/powerpoint/2010/main" val="2720591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3A225A-B432-4EB7-BD26-27E51ECAA5B1}" type="datetimeFigureOut">
              <a:rPr lang="zh-CN" altLang="en-US" smtClean="0"/>
              <a:t>2017/6/7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B88DCC-0D81-44F7-A7A3-D98494380BC8}" type="slidenum">
              <a:rPr lang="zh-CN" altLang="en-US" smtClean="0"/>
              <a:t>‹#›</a:t>
            </a:fld>
            <a:endParaRPr lang="zh-CN" altLang="en-US"/>
          </a:p>
        </p:txBody>
      </p:sp>
    </p:spTree>
    <p:extLst>
      <p:ext uri="{BB962C8B-B14F-4D97-AF65-F5344CB8AC3E}">
        <p14:creationId xmlns:p14="http://schemas.microsoft.com/office/powerpoint/2010/main" val="2849575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EB88DCC-0D81-44F7-A7A3-D98494380BC8}" type="slidenum">
              <a:rPr lang="zh-CN" altLang="en-US" smtClean="0"/>
              <a:t>1</a:t>
            </a:fld>
            <a:endParaRPr lang="zh-CN" altLang="en-US"/>
          </a:p>
        </p:txBody>
      </p:sp>
    </p:spTree>
    <p:extLst>
      <p:ext uri="{BB962C8B-B14F-4D97-AF65-F5344CB8AC3E}">
        <p14:creationId xmlns:p14="http://schemas.microsoft.com/office/powerpoint/2010/main" val="826746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添加物理史、拓展应用等</a:t>
            </a:r>
          </a:p>
        </p:txBody>
      </p:sp>
      <p:sp>
        <p:nvSpPr>
          <p:cNvPr id="4" name="灯片编号占位符 3"/>
          <p:cNvSpPr>
            <a:spLocks noGrp="1"/>
          </p:cNvSpPr>
          <p:nvPr>
            <p:ph type="sldNum" sz="quarter" idx="10"/>
          </p:nvPr>
        </p:nvSpPr>
        <p:spPr/>
        <p:txBody>
          <a:bodyPr/>
          <a:lstStyle/>
          <a:p>
            <a:fld id="{CEB88DCC-0D81-44F7-A7A3-D98494380BC8}" type="slidenum">
              <a:rPr lang="zh-CN" altLang="en-US" smtClean="0"/>
              <a:t>2</a:t>
            </a:fld>
            <a:endParaRPr lang="zh-CN" altLang="en-US"/>
          </a:p>
        </p:txBody>
      </p:sp>
    </p:spTree>
    <p:extLst>
      <p:ext uri="{BB962C8B-B14F-4D97-AF65-F5344CB8AC3E}">
        <p14:creationId xmlns:p14="http://schemas.microsoft.com/office/powerpoint/2010/main" val="7439939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以照片、示意图、视频为主，对教材进行改进的部分着重强调</a:t>
            </a:r>
          </a:p>
        </p:txBody>
      </p:sp>
      <p:sp>
        <p:nvSpPr>
          <p:cNvPr id="4" name="灯片编号占位符 3"/>
          <p:cNvSpPr>
            <a:spLocks noGrp="1"/>
          </p:cNvSpPr>
          <p:nvPr>
            <p:ph type="sldNum" sz="quarter" idx="10"/>
          </p:nvPr>
        </p:nvSpPr>
        <p:spPr/>
        <p:txBody>
          <a:bodyPr/>
          <a:lstStyle/>
          <a:p>
            <a:fld id="{CEB88DCC-0D81-44F7-A7A3-D98494380BC8}" type="slidenum">
              <a:rPr lang="zh-CN" altLang="en-US" smtClean="0"/>
              <a:t>9</a:t>
            </a:fld>
            <a:endParaRPr lang="zh-CN" altLang="en-US"/>
          </a:p>
        </p:txBody>
      </p:sp>
    </p:spTree>
    <p:extLst>
      <p:ext uri="{BB962C8B-B14F-4D97-AF65-F5344CB8AC3E}">
        <p14:creationId xmlns:p14="http://schemas.microsoft.com/office/powerpoint/2010/main" val="38109371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lnSpc>
                <a:spcPct val="100000"/>
              </a:lnSpc>
              <a:defRPr sz="5400" baseline="0">
                <a:latin typeface="Times New Roman" panose="02020603050405020304" pitchFamily="18" charset="0"/>
                <a:ea typeface="华文仿宋" panose="02010600040101010101" pitchFamily="2" charset="-122"/>
              </a:defRPr>
            </a:lvl1pPr>
          </a:lstStyle>
          <a:p>
            <a:r>
              <a:rPr lang="zh-CN" altLang="en-US" dirty="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3600" baseline="0">
                <a:solidFill>
                  <a:srgbClr val="0070C0"/>
                </a:solidFill>
                <a:latin typeface="Times New Roman" panose="02020603050405020304" pitchFamily="18" charset="0"/>
                <a:ea typeface="华文仿宋" panose="02010600040101010101" pitchFamily="2" charset="-122"/>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CN" altLang="en-US" dirty="0"/>
              <a:t>单击以编辑母版副标题样式</a:t>
            </a:r>
            <a:endParaRPr lang="en-US" dirty="0"/>
          </a:p>
        </p:txBody>
      </p:sp>
      <p:sp>
        <p:nvSpPr>
          <p:cNvPr id="4" name="Date Placeholder 3"/>
          <p:cNvSpPr>
            <a:spLocks noGrp="1"/>
          </p:cNvSpPr>
          <p:nvPr>
            <p:ph type="dt" sz="half" idx="10"/>
          </p:nvPr>
        </p:nvSpPr>
        <p:spPr/>
        <p:txBody>
          <a:bodyPr/>
          <a:lstStyle/>
          <a:p>
            <a:fld id="{AF35C1EE-70B7-451D-88A8-E507248D5926}" type="datetimeFigureOut">
              <a:rPr lang="zh-CN" altLang="en-US" smtClean="0"/>
              <a:t>2017/6/7</a:t>
            </a:fld>
            <a:endParaRPr lang="zh-CN" altLang="en-US"/>
          </a:p>
        </p:txBody>
      </p:sp>
      <p:sp>
        <p:nvSpPr>
          <p:cNvPr id="5" name="Footer Placeholder 4"/>
          <p:cNvSpPr>
            <a:spLocks noGrp="1"/>
          </p:cNvSpPr>
          <p:nvPr>
            <p:ph type="ftr" sz="quarter" idx="11"/>
          </p:nvPr>
        </p:nvSpPr>
        <p:spPr/>
        <p:txBody>
          <a:bodyPr vert="horz" lIns="91440" tIns="45720" rIns="91440" bIns="45720" rtlCol="0" anchor="ctr"/>
          <a:lstStyle>
            <a:lvl1pPr algn="ctr">
              <a:defRPr lang="en-US" altLang="zh-CN" dirty="0" smtClean="0">
                <a:solidFill>
                  <a:schemeClr val="tx1">
                    <a:tint val="75000"/>
                  </a:schemeClr>
                </a:solidFill>
              </a:defRPr>
            </a:lvl1pPr>
          </a:lstStyle>
          <a:p>
            <a:endParaRPr lang="zh-CN" altLang="en-US"/>
          </a:p>
        </p:txBody>
      </p:sp>
      <p:sp>
        <p:nvSpPr>
          <p:cNvPr id="6" name="Slide Number Placeholder 5"/>
          <p:cNvSpPr>
            <a:spLocks noGrp="1"/>
          </p:cNvSpPr>
          <p:nvPr>
            <p:ph type="sldNum" sz="quarter" idx="12"/>
          </p:nvPr>
        </p:nvSpPr>
        <p:spPr/>
        <p:txBody>
          <a:bodyPr/>
          <a:lstStyle/>
          <a:p>
            <a:fld id="{4A17DDEE-F12B-4FA7-A035-9E6F89C5A242}" type="slidenum">
              <a:rPr lang="zh-CN" altLang="en-US" smtClean="0"/>
              <a:t>‹#›</a:t>
            </a:fld>
            <a:endParaRPr lang="zh-CN" altLang="en-US"/>
          </a:p>
        </p:txBody>
      </p:sp>
      <p:sp>
        <p:nvSpPr>
          <p:cNvPr id="8" name="右箭头 7"/>
          <p:cNvSpPr/>
          <p:nvPr userDrawn="1"/>
        </p:nvSpPr>
        <p:spPr>
          <a:xfrm>
            <a:off x="1524000" y="3534224"/>
            <a:ext cx="9144000" cy="67814"/>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n>
                <a:solidFill>
                  <a:srgbClr val="FF0000"/>
                </a:solidFill>
              </a:ln>
              <a:solidFill>
                <a:srgbClr val="FF0000"/>
              </a:solidFill>
              <a:latin typeface="Times New Roman" panose="02020603050405020304" pitchFamily="18" charset="0"/>
              <a:ea typeface="华文仿宋" panose="02010600040101010101" pitchFamily="2" charset="-122"/>
            </a:endParaRPr>
          </a:p>
        </p:txBody>
      </p:sp>
    </p:spTree>
    <p:extLst>
      <p:ext uri="{BB962C8B-B14F-4D97-AF65-F5344CB8AC3E}">
        <p14:creationId xmlns:p14="http://schemas.microsoft.com/office/powerpoint/2010/main" val="3512949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rgbClr val="0070C0"/>
                </a:solidFill>
                <a:latin typeface="Times New Roman" panose="02020603050405020304" pitchFamily="18" charset="0"/>
                <a:ea typeface="华文仿宋" panose="02010600040101010101" pitchFamily="2" charset="-122"/>
              </a:defRPr>
            </a:lvl1pPr>
          </a:lstStyle>
          <a:p>
            <a:r>
              <a:rPr lang="zh-CN" altLang="en-US" dirty="0"/>
              <a:t>单击此处编辑母版标题样式</a:t>
            </a:r>
            <a:endParaRPr lang="en-US" dirty="0"/>
          </a:p>
        </p:txBody>
      </p:sp>
      <p:sp>
        <p:nvSpPr>
          <p:cNvPr id="3" name="Vertical Text Placeholder 2"/>
          <p:cNvSpPr>
            <a:spLocks noGrp="1"/>
          </p:cNvSpPr>
          <p:nvPr>
            <p:ph type="body" orient="vert" idx="1"/>
          </p:nvPr>
        </p:nvSpPr>
        <p:spPr/>
        <p:txBody>
          <a:bodyPr vert="eaVert"/>
          <a:lstStyle>
            <a:lvl1pPr>
              <a:defRPr baseline="0">
                <a:latin typeface="Times New Roman" panose="02020603050405020304" pitchFamily="18" charset="0"/>
                <a:ea typeface="华文仿宋" panose="02010600040101010101" pitchFamily="2" charset="-122"/>
              </a:defRPr>
            </a:lvl1pPr>
            <a:lvl2pPr>
              <a:defRPr baseline="0">
                <a:latin typeface="Times New Roman" panose="02020603050405020304" pitchFamily="18" charset="0"/>
                <a:ea typeface="华文仿宋" panose="02010600040101010101" pitchFamily="2" charset="-122"/>
              </a:defRPr>
            </a:lvl2pPr>
            <a:lvl3pPr>
              <a:defRPr baseline="0">
                <a:latin typeface="Times New Roman" panose="02020603050405020304" pitchFamily="18" charset="0"/>
                <a:ea typeface="华文仿宋" panose="02010600040101010101" pitchFamily="2" charset="-122"/>
              </a:defRPr>
            </a:lvl3pPr>
            <a:lvl4pPr>
              <a:defRPr baseline="0">
                <a:latin typeface="Times New Roman" panose="02020603050405020304" pitchFamily="18" charset="0"/>
                <a:ea typeface="华文仿宋" panose="02010600040101010101" pitchFamily="2" charset="-122"/>
              </a:defRPr>
            </a:lvl4pPr>
            <a:lvl5pPr>
              <a:defRPr baseline="0">
                <a:latin typeface="Times New Roman" panose="02020603050405020304" pitchFamily="18" charset="0"/>
                <a:ea typeface="华文仿宋" panose="02010600040101010101" pitchFamily="2" charset="-122"/>
              </a:defRPr>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lvl1pPr>
              <a:defRPr baseline="0">
                <a:latin typeface="Times New Roman" panose="02020603050405020304" pitchFamily="18" charset="0"/>
                <a:ea typeface="华文仿宋" panose="02010600040101010101" pitchFamily="2" charset="-122"/>
              </a:defRPr>
            </a:lvl1pPr>
          </a:lstStyle>
          <a:p>
            <a:fld id="{AF35C1EE-70B7-451D-88A8-E507248D5926}" type="datetimeFigureOut">
              <a:rPr lang="zh-CN" altLang="en-US" smtClean="0"/>
              <a:pPr/>
              <a:t>2017/6/7</a:t>
            </a:fld>
            <a:endParaRPr lang="zh-CN" altLang="en-US"/>
          </a:p>
        </p:txBody>
      </p:sp>
      <p:sp>
        <p:nvSpPr>
          <p:cNvPr id="5" name="Footer Placeholder 4"/>
          <p:cNvSpPr>
            <a:spLocks noGrp="1"/>
          </p:cNvSpPr>
          <p:nvPr>
            <p:ph type="ftr" sz="quarter" idx="11"/>
          </p:nvPr>
        </p:nvSpPr>
        <p:spPr/>
        <p:txBody>
          <a:bodyPr/>
          <a:lstStyle>
            <a:lvl1pPr>
              <a:defRPr baseline="0">
                <a:latin typeface="Times New Roman" panose="02020603050405020304" pitchFamily="18" charset="0"/>
                <a:ea typeface="华文仿宋" panose="02010600040101010101" pitchFamily="2" charset="-122"/>
              </a:defRPr>
            </a:lvl1pPr>
          </a:lstStyle>
          <a:p>
            <a:endParaRPr lang="zh-CN" altLang="en-US"/>
          </a:p>
        </p:txBody>
      </p:sp>
      <p:sp>
        <p:nvSpPr>
          <p:cNvPr id="6" name="Slide Number Placeholder 5"/>
          <p:cNvSpPr>
            <a:spLocks noGrp="1"/>
          </p:cNvSpPr>
          <p:nvPr>
            <p:ph type="sldNum" sz="quarter" idx="12"/>
          </p:nvPr>
        </p:nvSpPr>
        <p:spPr/>
        <p:txBody>
          <a:bodyPr/>
          <a:lstStyle>
            <a:lvl1pPr>
              <a:defRPr baseline="0">
                <a:latin typeface="Times New Roman" panose="02020603050405020304" pitchFamily="18" charset="0"/>
                <a:ea typeface="华文仿宋" panose="02010600040101010101" pitchFamily="2" charset="-122"/>
              </a:defRPr>
            </a:lvl1pPr>
          </a:lstStyle>
          <a:p>
            <a:fld id="{4A17DDEE-F12B-4FA7-A035-9E6F89C5A242}" type="slidenum">
              <a:rPr lang="zh-CN" altLang="en-US" smtClean="0"/>
              <a:pPr/>
              <a:t>‹#›</a:t>
            </a:fld>
            <a:endParaRPr lang="zh-CN" altLang="en-US"/>
          </a:p>
        </p:txBody>
      </p:sp>
      <p:sp>
        <p:nvSpPr>
          <p:cNvPr id="7" name="右箭头 6"/>
          <p:cNvSpPr/>
          <p:nvPr userDrawn="1"/>
        </p:nvSpPr>
        <p:spPr>
          <a:xfrm>
            <a:off x="845127" y="1691322"/>
            <a:ext cx="10515600" cy="45719"/>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aseline="0" dirty="0">
              <a:ln>
                <a:solidFill>
                  <a:srgbClr val="FF0000"/>
                </a:solidFill>
              </a:ln>
              <a:solidFill>
                <a:srgbClr val="FF0000"/>
              </a:solidFill>
              <a:latin typeface="Times New Roman" panose="02020603050405020304" pitchFamily="18" charset="0"/>
              <a:ea typeface="华文仿宋" panose="02010600040101010101" pitchFamily="2" charset="-122"/>
            </a:endParaRPr>
          </a:p>
        </p:txBody>
      </p:sp>
    </p:spTree>
    <p:extLst>
      <p:ext uri="{BB962C8B-B14F-4D97-AF65-F5344CB8AC3E}">
        <p14:creationId xmlns:p14="http://schemas.microsoft.com/office/powerpoint/2010/main" val="881030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lvl1pPr>
              <a:defRPr baseline="0">
                <a:solidFill>
                  <a:srgbClr val="0070C0"/>
                </a:solidFill>
                <a:latin typeface="Times New Roman" panose="02020603050405020304" pitchFamily="18" charset="0"/>
                <a:ea typeface="华文仿宋" panose="02010600040101010101" pitchFamily="2" charset="-122"/>
              </a:defRPr>
            </a:lvl1pPr>
          </a:lstStyle>
          <a:p>
            <a:r>
              <a:rPr lang="zh-CN" altLang="en-US"/>
              <a:t>单击此处编辑母版标题样式</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lvl1pPr>
              <a:defRPr baseline="0">
                <a:latin typeface="Times New Roman" panose="02020603050405020304" pitchFamily="18" charset="0"/>
                <a:ea typeface="华文仿宋" panose="02010600040101010101" pitchFamily="2" charset="-122"/>
              </a:defRPr>
            </a:lvl1pPr>
            <a:lvl2pPr>
              <a:defRPr baseline="0">
                <a:latin typeface="Times New Roman" panose="02020603050405020304" pitchFamily="18" charset="0"/>
                <a:ea typeface="华文仿宋" panose="02010600040101010101" pitchFamily="2" charset="-122"/>
              </a:defRPr>
            </a:lvl2pPr>
            <a:lvl3pPr>
              <a:defRPr baseline="0">
                <a:latin typeface="Times New Roman" panose="02020603050405020304" pitchFamily="18" charset="0"/>
                <a:ea typeface="华文仿宋" panose="02010600040101010101" pitchFamily="2" charset="-122"/>
              </a:defRPr>
            </a:lvl3pPr>
            <a:lvl4pPr>
              <a:defRPr baseline="0">
                <a:latin typeface="Times New Roman" panose="02020603050405020304" pitchFamily="18" charset="0"/>
                <a:ea typeface="华文仿宋" panose="02010600040101010101" pitchFamily="2" charset="-122"/>
              </a:defRPr>
            </a:lvl4pPr>
            <a:lvl5pPr>
              <a:defRPr baseline="0">
                <a:latin typeface="Times New Roman" panose="02020603050405020304" pitchFamily="18" charset="0"/>
                <a:ea typeface="华文仿宋" panose="02010600040101010101" pitchFamily="2" charset="-122"/>
              </a:defRPr>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Date Placeholder 3"/>
          <p:cNvSpPr>
            <a:spLocks noGrp="1"/>
          </p:cNvSpPr>
          <p:nvPr>
            <p:ph type="dt" sz="half" idx="10"/>
          </p:nvPr>
        </p:nvSpPr>
        <p:spPr/>
        <p:txBody>
          <a:bodyPr/>
          <a:lstStyle>
            <a:lvl1pPr>
              <a:defRPr baseline="0">
                <a:latin typeface="Times New Roman" panose="02020603050405020304" pitchFamily="18" charset="0"/>
                <a:ea typeface="华文仿宋" panose="02010600040101010101" pitchFamily="2" charset="-122"/>
              </a:defRPr>
            </a:lvl1pPr>
          </a:lstStyle>
          <a:p>
            <a:fld id="{AF35C1EE-70B7-451D-88A8-E507248D5926}" type="datetimeFigureOut">
              <a:rPr lang="zh-CN" altLang="en-US" smtClean="0"/>
              <a:pPr/>
              <a:t>2017/6/7</a:t>
            </a:fld>
            <a:endParaRPr lang="zh-CN" altLang="en-US"/>
          </a:p>
        </p:txBody>
      </p:sp>
      <p:sp>
        <p:nvSpPr>
          <p:cNvPr id="5" name="Footer Placeholder 4"/>
          <p:cNvSpPr>
            <a:spLocks noGrp="1"/>
          </p:cNvSpPr>
          <p:nvPr>
            <p:ph type="ftr" sz="quarter" idx="11"/>
          </p:nvPr>
        </p:nvSpPr>
        <p:spPr/>
        <p:txBody>
          <a:bodyPr/>
          <a:lstStyle>
            <a:lvl1pPr>
              <a:defRPr baseline="0">
                <a:latin typeface="Times New Roman" panose="02020603050405020304" pitchFamily="18" charset="0"/>
                <a:ea typeface="华文仿宋" panose="02010600040101010101" pitchFamily="2" charset="-122"/>
              </a:defRPr>
            </a:lvl1pPr>
          </a:lstStyle>
          <a:p>
            <a:endParaRPr lang="zh-CN" altLang="en-US"/>
          </a:p>
        </p:txBody>
      </p:sp>
      <p:sp>
        <p:nvSpPr>
          <p:cNvPr id="6" name="Slide Number Placeholder 5"/>
          <p:cNvSpPr>
            <a:spLocks noGrp="1"/>
          </p:cNvSpPr>
          <p:nvPr>
            <p:ph type="sldNum" sz="quarter" idx="12"/>
          </p:nvPr>
        </p:nvSpPr>
        <p:spPr/>
        <p:txBody>
          <a:bodyPr/>
          <a:lstStyle>
            <a:lvl1pPr>
              <a:defRPr baseline="0">
                <a:latin typeface="Times New Roman" panose="02020603050405020304" pitchFamily="18" charset="0"/>
                <a:ea typeface="华文仿宋" panose="02010600040101010101" pitchFamily="2" charset="-122"/>
              </a:defRPr>
            </a:lvl1pPr>
          </a:lstStyle>
          <a:p>
            <a:fld id="{4A17DDEE-F12B-4FA7-A035-9E6F89C5A242}" type="slidenum">
              <a:rPr lang="zh-CN" altLang="en-US" smtClean="0"/>
              <a:pPr/>
              <a:t>‹#›</a:t>
            </a:fld>
            <a:endParaRPr lang="zh-CN" altLang="en-US"/>
          </a:p>
        </p:txBody>
      </p:sp>
    </p:spTree>
    <p:extLst>
      <p:ext uri="{BB962C8B-B14F-4D97-AF65-F5344CB8AC3E}">
        <p14:creationId xmlns:p14="http://schemas.microsoft.com/office/powerpoint/2010/main" val="3075650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rgbClr val="0070C0"/>
                </a:solidFill>
                <a:latin typeface="Times New Roman" panose="02020603050405020304" pitchFamily="18" charset="0"/>
                <a:ea typeface="华文仿宋" panose="02010600040101010101" pitchFamily="2" charset="-122"/>
              </a:defRPr>
            </a:lvl1pPr>
          </a:lstStyle>
          <a:p>
            <a:r>
              <a:rPr lang="zh-CN" altLang="en-US" dirty="0"/>
              <a:t>单击此处编辑母版标题样式</a:t>
            </a:r>
            <a:endParaRPr lang="en-US" dirty="0"/>
          </a:p>
        </p:txBody>
      </p:sp>
      <p:sp>
        <p:nvSpPr>
          <p:cNvPr id="3" name="Content Placeholder 2"/>
          <p:cNvSpPr>
            <a:spLocks noGrp="1"/>
          </p:cNvSpPr>
          <p:nvPr>
            <p:ph idx="1"/>
          </p:nvPr>
        </p:nvSpPr>
        <p:spPr/>
        <p:txBody>
          <a:bodyPr/>
          <a:lstStyle>
            <a:lvl1pPr>
              <a:defRPr baseline="0">
                <a:latin typeface="Times New Roman" panose="02020603050405020304" pitchFamily="18" charset="0"/>
                <a:ea typeface="华文仿宋" panose="02010600040101010101" pitchFamily="2" charset="-122"/>
              </a:defRPr>
            </a:lvl1pPr>
            <a:lvl2pPr>
              <a:defRPr baseline="0">
                <a:latin typeface="Times New Roman" panose="02020603050405020304" pitchFamily="18" charset="0"/>
                <a:ea typeface="华文仿宋" panose="02010600040101010101" pitchFamily="2" charset="-122"/>
              </a:defRPr>
            </a:lvl2pPr>
            <a:lvl3pPr>
              <a:defRPr baseline="0">
                <a:latin typeface="Times New Roman" panose="02020603050405020304" pitchFamily="18" charset="0"/>
                <a:ea typeface="华文仿宋" panose="02010600040101010101" pitchFamily="2" charset="-122"/>
              </a:defRPr>
            </a:lvl3pPr>
            <a:lvl4pPr>
              <a:defRPr baseline="0">
                <a:latin typeface="Times New Roman" panose="02020603050405020304" pitchFamily="18" charset="0"/>
                <a:ea typeface="华文仿宋" panose="02010600040101010101" pitchFamily="2" charset="-122"/>
              </a:defRPr>
            </a:lvl4pPr>
            <a:lvl5pPr>
              <a:defRPr baseline="0">
                <a:latin typeface="Times New Roman" panose="02020603050405020304" pitchFamily="18" charset="0"/>
                <a:ea typeface="华文仿宋" panose="02010600040101010101" pitchFamily="2" charset="-122"/>
              </a:defRPr>
            </a:lvl5p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Date Placeholder 3"/>
          <p:cNvSpPr>
            <a:spLocks noGrp="1"/>
          </p:cNvSpPr>
          <p:nvPr>
            <p:ph type="dt" sz="half" idx="10"/>
          </p:nvPr>
        </p:nvSpPr>
        <p:spPr/>
        <p:txBody>
          <a:bodyPr/>
          <a:lstStyle/>
          <a:p>
            <a:fld id="{AF35C1EE-70B7-451D-88A8-E507248D5926}" type="datetimeFigureOut">
              <a:rPr lang="zh-CN" altLang="en-US" smtClean="0"/>
              <a:t>2017/6/7</a:t>
            </a:fld>
            <a:endParaRPr lang="zh-CN" altLang="en-US"/>
          </a:p>
        </p:txBody>
      </p:sp>
      <p:sp>
        <p:nvSpPr>
          <p:cNvPr id="5" name="Footer Placeholder 4"/>
          <p:cNvSpPr>
            <a:spLocks noGrp="1"/>
          </p:cNvSpPr>
          <p:nvPr>
            <p:ph type="ftr" sz="quarter" idx="11"/>
          </p:nvPr>
        </p:nvSpPr>
        <p:spPr/>
        <p:txBody>
          <a:bodyPr vert="horz" lIns="91440" tIns="45720" rIns="91440" bIns="45720" rtlCol="0" anchor="ctr"/>
          <a:lstStyle>
            <a:lvl1pPr algn="ctr">
              <a:defRPr lang="zh-CN" altLang="en-US" dirty="0">
                <a:solidFill>
                  <a:schemeClr val="tx1">
                    <a:tint val="75000"/>
                  </a:schemeClr>
                </a:solidFill>
              </a:defRPr>
            </a:lvl1pPr>
          </a:lstStyle>
          <a:p>
            <a:endParaRPr lang="zh-CN" altLang="en-US"/>
          </a:p>
        </p:txBody>
      </p:sp>
      <p:sp>
        <p:nvSpPr>
          <p:cNvPr id="6" name="Slide Number Placeholder 5"/>
          <p:cNvSpPr>
            <a:spLocks noGrp="1"/>
          </p:cNvSpPr>
          <p:nvPr>
            <p:ph type="sldNum" sz="quarter" idx="12"/>
          </p:nvPr>
        </p:nvSpPr>
        <p:spPr/>
        <p:txBody>
          <a:bodyPr/>
          <a:lstStyle/>
          <a:p>
            <a:fld id="{4A17DDEE-F12B-4FA7-A035-9E6F89C5A242}" type="slidenum">
              <a:rPr lang="zh-CN" altLang="en-US" smtClean="0"/>
              <a:t>‹#›</a:t>
            </a:fld>
            <a:endParaRPr lang="zh-CN" altLang="en-US"/>
          </a:p>
        </p:txBody>
      </p:sp>
      <p:sp>
        <p:nvSpPr>
          <p:cNvPr id="7" name="右箭头 6"/>
          <p:cNvSpPr/>
          <p:nvPr userDrawn="1"/>
        </p:nvSpPr>
        <p:spPr>
          <a:xfrm>
            <a:off x="845127" y="1691322"/>
            <a:ext cx="10515600" cy="45719"/>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n>
                <a:solidFill>
                  <a:srgbClr val="FF0000"/>
                </a:solidFill>
              </a:ln>
              <a:solidFill>
                <a:srgbClr val="FF0000"/>
              </a:solidFill>
              <a:latin typeface="Times New Roman" panose="02020603050405020304" pitchFamily="18" charset="0"/>
              <a:ea typeface="华文仿宋" panose="02010600040101010101" pitchFamily="2" charset="-122"/>
            </a:endParaRPr>
          </a:p>
        </p:txBody>
      </p:sp>
    </p:spTree>
    <p:extLst>
      <p:ext uri="{BB962C8B-B14F-4D97-AF65-F5344CB8AC3E}">
        <p14:creationId xmlns:p14="http://schemas.microsoft.com/office/powerpoint/2010/main" val="2031513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solidFill>
                  <a:srgbClr val="0070C0"/>
                </a:solidFill>
              </a:defRPr>
            </a:lvl1pPr>
          </a:lstStyle>
          <a:p>
            <a:r>
              <a:rPr lang="zh-CN" altLang="en-US" dirty="0"/>
              <a:t>单击此处编辑母版标题样式</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lgn="ctr">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dirty="0"/>
              <a:t>编辑母版文本样式</a:t>
            </a:r>
          </a:p>
        </p:txBody>
      </p:sp>
      <p:sp>
        <p:nvSpPr>
          <p:cNvPr id="4" name="Date Placeholder 3"/>
          <p:cNvSpPr>
            <a:spLocks noGrp="1"/>
          </p:cNvSpPr>
          <p:nvPr>
            <p:ph type="dt" sz="half" idx="10"/>
          </p:nvPr>
        </p:nvSpPr>
        <p:spPr/>
        <p:txBody>
          <a:bodyPr/>
          <a:lstStyle/>
          <a:p>
            <a:fld id="{AF35C1EE-70B7-451D-88A8-E507248D5926}" type="datetimeFigureOut">
              <a:rPr lang="zh-CN" altLang="en-US" smtClean="0"/>
              <a:t>2017/6/7</a:t>
            </a:fld>
            <a:endParaRPr lang="zh-CN" altLang="en-US"/>
          </a:p>
        </p:txBody>
      </p:sp>
      <p:sp>
        <p:nvSpPr>
          <p:cNvPr id="5" name="Footer Placeholder 4"/>
          <p:cNvSpPr>
            <a:spLocks noGrp="1"/>
          </p:cNvSpPr>
          <p:nvPr>
            <p:ph type="ftr" sz="quarter" idx="11"/>
          </p:nvPr>
        </p:nvSpPr>
        <p:spPr/>
        <p:txBody>
          <a:bodyPr/>
          <a:lstStyle>
            <a:lvl1pPr>
              <a:defRPr>
                <a:solidFill>
                  <a:srgbClr val="0070C0"/>
                </a:solidFill>
                <a:latin typeface="华文新魏" panose="02010800040101010101" pitchFamily="2" charset="-122"/>
                <a:ea typeface="华文新魏" panose="02010800040101010101" pitchFamily="2" charset="-122"/>
              </a:defRPr>
            </a:lvl1pPr>
          </a:lstStyle>
          <a:p>
            <a:r>
              <a:rPr lang="zh-CN" altLang="en-US"/>
              <a:t>西北农林科技大学    物理实验教学示范中心</a:t>
            </a:r>
            <a:endParaRPr lang="en-US" altLang="zh-CN" dirty="0"/>
          </a:p>
        </p:txBody>
      </p:sp>
      <p:sp>
        <p:nvSpPr>
          <p:cNvPr id="6" name="Slide Number Placeholder 5"/>
          <p:cNvSpPr>
            <a:spLocks noGrp="1"/>
          </p:cNvSpPr>
          <p:nvPr>
            <p:ph type="sldNum" sz="quarter" idx="12"/>
          </p:nvPr>
        </p:nvSpPr>
        <p:spPr/>
        <p:txBody>
          <a:bodyPr/>
          <a:lstStyle/>
          <a:p>
            <a:fld id="{4A17DDEE-F12B-4FA7-A035-9E6F89C5A242}" type="slidenum">
              <a:rPr lang="zh-CN" altLang="en-US" smtClean="0"/>
              <a:t>‹#›</a:t>
            </a:fld>
            <a:endParaRPr lang="zh-CN" altLang="en-US"/>
          </a:p>
        </p:txBody>
      </p:sp>
    </p:spTree>
    <p:extLst>
      <p:ext uri="{BB962C8B-B14F-4D97-AF65-F5344CB8AC3E}">
        <p14:creationId xmlns:p14="http://schemas.microsoft.com/office/powerpoint/2010/main" val="567336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0C0"/>
                </a:solidFill>
              </a:defRPr>
            </a:lvl1pPr>
          </a:lstStyle>
          <a:p>
            <a:r>
              <a:rPr lang="zh-CN" altLang="en-US"/>
              <a:t>单击此处编辑母版标题样式</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AF35C1EE-70B7-451D-88A8-E507248D5926}" type="datetimeFigureOut">
              <a:rPr lang="zh-CN" altLang="en-US" smtClean="0"/>
              <a:t>2017/6/7</a:t>
            </a:fld>
            <a:endParaRPr lang="zh-CN" altLang="en-US"/>
          </a:p>
        </p:txBody>
      </p:sp>
      <p:sp>
        <p:nvSpPr>
          <p:cNvPr id="7" name="Slide Number Placeholder 6"/>
          <p:cNvSpPr>
            <a:spLocks noGrp="1"/>
          </p:cNvSpPr>
          <p:nvPr>
            <p:ph type="sldNum" sz="quarter" idx="12"/>
          </p:nvPr>
        </p:nvSpPr>
        <p:spPr/>
        <p:txBody>
          <a:bodyPr/>
          <a:lstStyle/>
          <a:p>
            <a:fld id="{4A17DDEE-F12B-4FA7-A035-9E6F89C5A242}" type="slidenum">
              <a:rPr lang="zh-CN" altLang="en-US" smtClean="0"/>
              <a:t>‹#›</a:t>
            </a:fld>
            <a:endParaRPr lang="zh-CN" altLang="en-US"/>
          </a:p>
        </p:txBody>
      </p:sp>
      <p:sp>
        <p:nvSpPr>
          <p:cNvPr id="8" name="右箭头 7"/>
          <p:cNvSpPr/>
          <p:nvPr userDrawn="1"/>
        </p:nvSpPr>
        <p:spPr>
          <a:xfrm>
            <a:off x="845127" y="1691322"/>
            <a:ext cx="10515600" cy="45719"/>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n>
                <a:solidFill>
                  <a:srgbClr val="FF0000"/>
                </a:solidFill>
              </a:ln>
              <a:solidFill>
                <a:srgbClr val="FF0000"/>
              </a:solidFill>
              <a:latin typeface="Times New Roman" panose="02020603050405020304" pitchFamily="18" charset="0"/>
              <a:ea typeface="华文仿宋" panose="02010600040101010101" pitchFamily="2" charset="-122"/>
            </a:endParaRPr>
          </a:p>
        </p:txBody>
      </p:sp>
      <p:sp>
        <p:nvSpPr>
          <p:cNvPr id="9" name="Footer Placeholder 4"/>
          <p:cNvSpPr>
            <a:spLocks noGrp="1"/>
          </p:cNvSpPr>
          <p:nvPr>
            <p:ph type="ftr" sz="quarter" idx="11"/>
          </p:nvPr>
        </p:nvSpPr>
        <p:spPr>
          <a:xfrm>
            <a:off x="4038600" y="6356350"/>
            <a:ext cx="4114800" cy="365125"/>
          </a:xfrm>
        </p:spPr>
        <p:txBody>
          <a:bodyPr vert="horz" lIns="91440" tIns="45720" rIns="91440" bIns="45720" rtlCol="0" anchor="ctr"/>
          <a:lstStyle>
            <a:lvl1pPr>
              <a:defRPr lang="zh-CN" altLang="en-US" smtClean="0">
                <a:solidFill>
                  <a:srgbClr val="0070C0"/>
                </a:solidFill>
                <a:latin typeface="华文新魏" panose="02010800040101010101" pitchFamily="2" charset="-122"/>
                <a:ea typeface="华文新魏" panose="02010800040101010101" pitchFamily="2" charset="-122"/>
              </a:defRPr>
            </a:lvl1pPr>
          </a:lstStyle>
          <a:p>
            <a:r>
              <a:rPr lang="zh-CN" altLang="en-US" dirty="0"/>
              <a:t>西北农林科技大学    物理实验教学示范中心</a:t>
            </a:r>
          </a:p>
        </p:txBody>
      </p:sp>
    </p:spTree>
    <p:extLst>
      <p:ext uri="{BB962C8B-B14F-4D97-AF65-F5344CB8AC3E}">
        <p14:creationId xmlns:p14="http://schemas.microsoft.com/office/powerpoint/2010/main" val="663616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编辑母版文本样式</a:t>
            </a:r>
          </a:p>
        </p:txBody>
      </p:sp>
      <p:sp>
        <p:nvSpPr>
          <p:cNvPr id="4" name="Content Placeholder 3"/>
          <p:cNvSpPr>
            <a:spLocks noGrp="1"/>
          </p:cNvSpPr>
          <p:nvPr>
            <p:ph sz="half" idx="2"/>
          </p:nvPr>
        </p:nvSpPr>
        <p:spPr>
          <a:xfrm>
            <a:off x="845127" y="2507550"/>
            <a:ext cx="5156200" cy="3680525"/>
          </a:xfrm>
        </p:spPr>
        <p:txBody>
          <a:body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172200" y="2507550"/>
            <a:ext cx="5181601" cy="3680525"/>
          </a:xfrm>
        </p:spPr>
        <p:txBody>
          <a:body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7" name="Date Placeholder 6"/>
          <p:cNvSpPr>
            <a:spLocks noGrp="1"/>
          </p:cNvSpPr>
          <p:nvPr>
            <p:ph type="dt" sz="half" idx="10"/>
          </p:nvPr>
        </p:nvSpPr>
        <p:spPr/>
        <p:txBody>
          <a:bodyPr/>
          <a:lstStyle/>
          <a:p>
            <a:fld id="{AF35C1EE-70B7-451D-88A8-E507248D5926}" type="datetimeFigureOut">
              <a:rPr lang="zh-CN" altLang="en-US" smtClean="0"/>
              <a:t>2017/6/7</a:t>
            </a:fld>
            <a:endParaRPr lang="zh-CN" altLang="en-US"/>
          </a:p>
        </p:txBody>
      </p:sp>
      <p:sp>
        <p:nvSpPr>
          <p:cNvPr id="8" name="Footer Placeholder 7"/>
          <p:cNvSpPr>
            <a:spLocks noGrp="1"/>
          </p:cNvSpPr>
          <p:nvPr>
            <p:ph type="ftr" sz="quarter" idx="11"/>
          </p:nvPr>
        </p:nvSpPr>
        <p:spPr/>
        <p:txBody>
          <a:bodyPr/>
          <a:lstStyle/>
          <a:p>
            <a:endParaRPr lang="zh-CN" altLang="en-US" dirty="0"/>
          </a:p>
        </p:txBody>
      </p:sp>
      <p:sp>
        <p:nvSpPr>
          <p:cNvPr id="9" name="Slide Number Placeholder 8"/>
          <p:cNvSpPr>
            <a:spLocks noGrp="1"/>
          </p:cNvSpPr>
          <p:nvPr>
            <p:ph type="sldNum" sz="quarter" idx="12"/>
          </p:nvPr>
        </p:nvSpPr>
        <p:spPr/>
        <p:txBody>
          <a:bodyPr/>
          <a:lstStyle/>
          <a:p>
            <a:fld id="{4A17DDEE-F12B-4FA7-A035-9E6F89C5A242}" type="slidenum">
              <a:rPr lang="zh-CN" altLang="en-US" smtClean="0"/>
              <a:t>‹#›</a:t>
            </a:fld>
            <a:endParaRPr lang="zh-CN" altLang="en-US"/>
          </a:p>
        </p:txBody>
      </p:sp>
      <p:sp>
        <p:nvSpPr>
          <p:cNvPr id="10" name="Title 9"/>
          <p:cNvSpPr>
            <a:spLocks noGrp="1"/>
          </p:cNvSpPr>
          <p:nvPr>
            <p:ph type="title"/>
          </p:nvPr>
        </p:nvSpPr>
        <p:spPr/>
        <p:txBody>
          <a:bodyPr vert="horz" lIns="91440" tIns="45720" rIns="91440" bIns="45720" rtlCol="0" anchor="ctr">
            <a:normAutofit/>
          </a:bodyPr>
          <a:lstStyle>
            <a:lvl1pPr>
              <a:defRPr lang="en-US" baseline="0" dirty="0">
                <a:solidFill>
                  <a:srgbClr val="0070C0"/>
                </a:solidFill>
                <a:latin typeface="Times New Roman" panose="02020603050405020304" pitchFamily="18" charset="0"/>
                <a:ea typeface="华文仿宋" panose="02010600040101010101" pitchFamily="2" charset="-122"/>
              </a:defRPr>
            </a:lvl1pPr>
          </a:lstStyle>
          <a:p>
            <a:pPr lvl="0"/>
            <a:r>
              <a:rPr lang="zh-CN" altLang="en-US" dirty="0"/>
              <a:t>单击此处编辑母版标题样式</a:t>
            </a:r>
            <a:endParaRPr lang="en-US" dirty="0"/>
          </a:p>
        </p:txBody>
      </p:sp>
      <p:sp>
        <p:nvSpPr>
          <p:cNvPr id="11" name="右箭头 10"/>
          <p:cNvSpPr/>
          <p:nvPr userDrawn="1"/>
        </p:nvSpPr>
        <p:spPr>
          <a:xfrm>
            <a:off x="845127" y="1691322"/>
            <a:ext cx="10515600" cy="45719"/>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n>
                <a:solidFill>
                  <a:srgbClr val="FF0000"/>
                </a:solidFill>
              </a:ln>
              <a:solidFill>
                <a:srgbClr val="FF0000"/>
              </a:solidFill>
              <a:latin typeface="Times New Roman" panose="02020603050405020304" pitchFamily="18" charset="0"/>
              <a:ea typeface="华文仿宋" panose="02010600040101010101" pitchFamily="2" charset="-122"/>
            </a:endParaRPr>
          </a:p>
        </p:txBody>
      </p:sp>
    </p:spTree>
    <p:extLst>
      <p:ext uri="{BB962C8B-B14F-4D97-AF65-F5344CB8AC3E}">
        <p14:creationId xmlns:p14="http://schemas.microsoft.com/office/powerpoint/2010/main" val="1320414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仅标题">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baseline="0">
                <a:ea typeface="华文仿宋" panose="02010600040101010101" pitchFamily="2" charset="-122"/>
              </a:defRPr>
            </a:lvl1pPr>
          </a:lstStyle>
          <a:p>
            <a:fld id="{AF35C1EE-70B7-451D-88A8-E507248D5926}" type="datetimeFigureOut">
              <a:rPr lang="zh-CN" altLang="en-US" smtClean="0"/>
              <a:pPr/>
              <a:t>2017/6/7</a:t>
            </a:fld>
            <a:endParaRPr lang="zh-CN" altLang="en-US"/>
          </a:p>
        </p:txBody>
      </p:sp>
      <p:sp>
        <p:nvSpPr>
          <p:cNvPr id="4" name="Footer Placeholder 3"/>
          <p:cNvSpPr>
            <a:spLocks noGrp="1"/>
          </p:cNvSpPr>
          <p:nvPr>
            <p:ph type="ftr" sz="quarter" idx="11"/>
          </p:nvPr>
        </p:nvSpPr>
        <p:spPr/>
        <p:txBody>
          <a:bodyPr/>
          <a:lstStyle>
            <a:lvl1pPr>
              <a:defRPr baseline="0">
                <a:ea typeface="华文仿宋" panose="02010600040101010101" pitchFamily="2" charset="-122"/>
              </a:defRPr>
            </a:lvl1pPr>
          </a:lstStyle>
          <a:p>
            <a:endParaRPr lang="zh-CN" altLang="en-US"/>
          </a:p>
        </p:txBody>
      </p:sp>
      <p:sp>
        <p:nvSpPr>
          <p:cNvPr id="5" name="Slide Number Placeholder 4"/>
          <p:cNvSpPr>
            <a:spLocks noGrp="1"/>
          </p:cNvSpPr>
          <p:nvPr>
            <p:ph type="sldNum" sz="quarter" idx="12"/>
          </p:nvPr>
        </p:nvSpPr>
        <p:spPr/>
        <p:txBody>
          <a:bodyPr/>
          <a:lstStyle>
            <a:lvl1pPr>
              <a:defRPr baseline="0">
                <a:ea typeface="华文仿宋" panose="02010600040101010101" pitchFamily="2" charset="-122"/>
              </a:defRPr>
            </a:lvl1pPr>
          </a:lstStyle>
          <a:p>
            <a:fld id="{4A17DDEE-F12B-4FA7-A035-9E6F89C5A242}" type="slidenum">
              <a:rPr lang="zh-CN" altLang="en-US" smtClean="0"/>
              <a:pPr/>
              <a:t>‹#›</a:t>
            </a:fld>
            <a:endParaRPr lang="zh-CN" altLang="en-US"/>
          </a:p>
        </p:txBody>
      </p:sp>
      <p:sp>
        <p:nvSpPr>
          <p:cNvPr id="6" name="Title 5"/>
          <p:cNvSpPr>
            <a:spLocks noGrp="1"/>
          </p:cNvSpPr>
          <p:nvPr>
            <p:ph type="title"/>
          </p:nvPr>
        </p:nvSpPr>
        <p:spPr/>
        <p:txBody>
          <a:bodyPr vert="horz" lIns="91440" tIns="45720" rIns="91440" bIns="45720" rtlCol="0" anchor="ctr">
            <a:normAutofit/>
          </a:bodyPr>
          <a:lstStyle>
            <a:lvl1pPr>
              <a:defRPr lang="en-US" baseline="0">
                <a:solidFill>
                  <a:srgbClr val="0070C0"/>
                </a:solidFill>
                <a:latin typeface="Times New Roman" panose="02020603050405020304" pitchFamily="18" charset="0"/>
                <a:ea typeface="华文仿宋" panose="02010600040101010101" pitchFamily="2" charset="-122"/>
              </a:defRPr>
            </a:lvl1pPr>
          </a:lstStyle>
          <a:p>
            <a:pPr lvl="0"/>
            <a:r>
              <a:rPr lang="zh-CN" altLang="en-US"/>
              <a:t>单击此处编辑母版标题样式</a:t>
            </a:r>
            <a:endParaRPr lang="en-US"/>
          </a:p>
        </p:txBody>
      </p:sp>
      <p:sp>
        <p:nvSpPr>
          <p:cNvPr id="7" name="右箭头 6"/>
          <p:cNvSpPr/>
          <p:nvPr userDrawn="1"/>
        </p:nvSpPr>
        <p:spPr>
          <a:xfrm>
            <a:off x="845127" y="1691322"/>
            <a:ext cx="10515600" cy="45719"/>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aseline="0" dirty="0">
              <a:ln>
                <a:solidFill>
                  <a:srgbClr val="FF0000"/>
                </a:solidFill>
              </a:ln>
              <a:solidFill>
                <a:srgbClr val="FF0000"/>
              </a:solidFill>
              <a:latin typeface="Times New Roman" panose="02020603050405020304" pitchFamily="18" charset="0"/>
              <a:ea typeface="华文仿宋" panose="02010600040101010101" pitchFamily="2" charset="-122"/>
            </a:endParaRPr>
          </a:p>
        </p:txBody>
      </p:sp>
    </p:spTree>
    <p:extLst>
      <p:ext uri="{BB962C8B-B14F-4D97-AF65-F5344CB8AC3E}">
        <p14:creationId xmlns:p14="http://schemas.microsoft.com/office/powerpoint/2010/main" val="2645472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baseline="0">
                <a:ea typeface="华文仿宋" panose="02010600040101010101" pitchFamily="2" charset="-122"/>
              </a:defRPr>
            </a:lvl1pPr>
          </a:lstStyle>
          <a:p>
            <a:fld id="{AF35C1EE-70B7-451D-88A8-E507248D5926}" type="datetimeFigureOut">
              <a:rPr lang="zh-CN" altLang="en-US" smtClean="0"/>
              <a:pPr/>
              <a:t>2017/6/7</a:t>
            </a:fld>
            <a:endParaRPr lang="zh-CN" altLang="en-US"/>
          </a:p>
        </p:txBody>
      </p:sp>
      <p:sp>
        <p:nvSpPr>
          <p:cNvPr id="3" name="Footer Placeholder 2"/>
          <p:cNvSpPr>
            <a:spLocks noGrp="1"/>
          </p:cNvSpPr>
          <p:nvPr>
            <p:ph type="ftr" sz="quarter" idx="11"/>
          </p:nvPr>
        </p:nvSpPr>
        <p:spPr/>
        <p:txBody>
          <a:bodyPr/>
          <a:lstStyle>
            <a:lvl1pPr>
              <a:defRPr baseline="0">
                <a:ea typeface="华文仿宋" panose="02010600040101010101" pitchFamily="2" charset="-122"/>
              </a:defRPr>
            </a:lvl1pPr>
          </a:lstStyle>
          <a:p>
            <a:endParaRPr lang="zh-CN" altLang="en-US"/>
          </a:p>
        </p:txBody>
      </p:sp>
      <p:sp>
        <p:nvSpPr>
          <p:cNvPr id="4" name="Slide Number Placeholder 3"/>
          <p:cNvSpPr>
            <a:spLocks noGrp="1"/>
          </p:cNvSpPr>
          <p:nvPr>
            <p:ph type="sldNum" sz="quarter" idx="12"/>
          </p:nvPr>
        </p:nvSpPr>
        <p:spPr/>
        <p:txBody>
          <a:bodyPr/>
          <a:lstStyle>
            <a:lvl1pPr>
              <a:defRPr baseline="0">
                <a:ea typeface="华文仿宋" panose="02010600040101010101" pitchFamily="2" charset="-122"/>
              </a:defRPr>
            </a:lvl1pPr>
          </a:lstStyle>
          <a:p>
            <a:fld id="{4A17DDEE-F12B-4FA7-A035-9E6F89C5A242}" type="slidenum">
              <a:rPr lang="zh-CN" altLang="en-US" smtClean="0"/>
              <a:pPr/>
              <a:t>‹#›</a:t>
            </a:fld>
            <a:endParaRPr lang="zh-CN" altLang="en-US"/>
          </a:p>
        </p:txBody>
      </p:sp>
    </p:spTree>
    <p:extLst>
      <p:ext uri="{BB962C8B-B14F-4D97-AF65-F5344CB8AC3E}">
        <p14:creationId xmlns:p14="http://schemas.microsoft.com/office/powerpoint/2010/main" val="4123581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baseline="0">
                <a:solidFill>
                  <a:srgbClr val="0070C0"/>
                </a:solidFill>
                <a:latin typeface="Times New Roman" panose="02020603050405020304" pitchFamily="18" charset="0"/>
                <a:ea typeface="华文仿宋" panose="02010600040101010101" pitchFamily="2" charset="-122"/>
              </a:defRPr>
            </a:lvl1pPr>
          </a:lstStyle>
          <a:p>
            <a:r>
              <a:rPr lang="zh-CN" altLang="en-US" dirty="0"/>
              <a:t>单击此处编辑母版标题样式</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baseline="0">
                <a:latin typeface="Times New Roman" panose="02020603050405020304" pitchFamily="18" charset="0"/>
                <a:ea typeface="华文仿宋" panose="02010600040101010101" pitchFamily="2" charset="-122"/>
              </a:defRPr>
            </a:lvl1pPr>
            <a:lvl2pPr>
              <a:defRPr sz="2800" baseline="0">
                <a:latin typeface="Times New Roman" panose="02020603050405020304" pitchFamily="18" charset="0"/>
                <a:ea typeface="华文仿宋" panose="02010600040101010101" pitchFamily="2" charset="-122"/>
              </a:defRPr>
            </a:lvl2pPr>
            <a:lvl3pPr>
              <a:defRPr sz="2400" baseline="0">
                <a:latin typeface="Times New Roman" panose="02020603050405020304" pitchFamily="18" charset="0"/>
                <a:ea typeface="华文仿宋" panose="02010600040101010101" pitchFamily="2" charset="-122"/>
              </a:defRPr>
            </a:lvl3pPr>
            <a:lvl4pPr>
              <a:defRPr sz="2000" baseline="0">
                <a:latin typeface="Times New Roman" panose="02020603050405020304" pitchFamily="18" charset="0"/>
                <a:ea typeface="华文仿宋" panose="02010600040101010101" pitchFamily="2" charset="-122"/>
              </a:defRPr>
            </a:lvl4pPr>
            <a:lvl5pPr>
              <a:defRPr sz="2000" baseline="0">
                <a:latin typeface="Times New Roman" panose="02020603050405020304" pitchFamily="18" charset="0"/>
                <a:ea typeface="华文仿宋" panose="02010600040101010101" pitchFamily="2" charset="-122"/>
              </a:defRPr>
            </a:lvl5pPr>
            <a:lvl6pPr>
              <a:defRPr sz="2000"/>
            </a:lvl6pPr>
            <a:lvl7pPr>
              <a:defRPr sz="2000"/>
            </a:lvl7pPr>
            <a:lvl8pPr>
              <a:defRPr sz="2000"/>
            </a:lvl8pPr>
            <a:lvl9pPr>
              <a:defRPr sz="2000"/>
            </a:lvl9p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baseline="0">
                <a:solidFill>
                  <a:schemeClr val="tx1"/>
                </a:solidFill>
                <a:latin typeface="Times New Roman" panose="02020603050405020304" pitchFamily="18" charset="0"/>
                <a:ea typeface="华文仿宋" panose="02010600040101010101" pitchFamily="2" charset="-12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dirty="0"/>
              <a:t>编辑母版文本样式</a:t>
            </a:r>
          </a:p>
        </p:txBody>
      </p:sp>
      <p:sp>
        <p:nvSpPr>
          <p:cNvPr id="5" name="Date Placeholder 4"/>
          <p:cNvSpPr>
            <a:spLocks noGrp="1"/>
          </p:cNvSpPr>
          <p:nvPr>
            <p:ph type="dt" sz="half" idx="10"/>
          </p:nvPr>
        </p:nvSpPr>
        <p:spPr/>
        <p:txBody>
          <a:bodyPr/>
          <a:lstStyle/>
          <a:p>
            <a:fld id="{AF35C1EE-70B7-451D-88A8-E507248D5926}" type="datetimeFigureOut">
              <a:rPr lang="zh-CN" altLang="en-US" smtClean="0"/>
              <a:t>2017/6/7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A17DDEE-F12B-4FA7-A035-9E6F89C5A242}" type="slidenum">
              <a:rPr lang="zh-CN" altLang="en-US" smtClean="0"/>
              <a:t>‹#›</a:t>
            </a:fld>
            <a:endParaRPr lang="zh-CN" altLang="en-US"/>
          </a:p>
        </p:txBody>
      </p:sp>
    </p:spTree>
    <p:extLst>
      <p:ext uri="{BB962C8B-B14F-4D97-AF65-F5344CB8AC3E}">
        <p14:creationId xmlns:p14="http://schemas.microsoft.com/office/powerpoint/2010/main" val="3540145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baseline="0">
                <a:solidFill>
                  <a:srgbClr val="0070C0"/>
                </a:solidFill>
                <a:latin typeface="Times New Roman" panose="02020603050405020304" pitchFamily="18" charset="0"/>
                <a:ea typeface="华文仿宋" panose="02010600040101010101" pitchFamily="2" charset="-122"/>
              </a:defRPr>
            </a:lvl1pPr>
          </a:lstStyle>
          <a:p>
            <a:r>
              <a:rPr lang="zh-CN" altLang="en-US"/>
              <a:t>单击此处编辑母版标题样式</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baseline="0">
                <a:latin typeface="Times New Roman" panose="02020603050405020304" pitchFamily="18" charset="0"/>
                <a:ea typeface="华文仿宋" panose="02010600040101010101" pitchFamily="2" charset="-12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dirty="0"/>
              <a:t>单击图标添加图片</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baseline="0">
                <a:solidFill>
                  <a:schemeClr val="tx1"/>
                </a:solidFill>
                <a:latin typeface="Times New Roman" panose="02020603050405020304" pitchFamily="18" charset="0"/>
                <a:ea typeface="华文仿宋" panose="02010600040101010101" pitchFamily="2" charset="-12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5" name="Date Placeholder 4"/>
          <p:cNvSpPr>
            <a:spLocks noGrp="1"/>
          </p:cNvSpPr>
          <p:nvPr>
            <p:ph type="dt" sz="half" idx="10"/>
          </p:nvPr>
        </p:nvSpPr>
        <p:spPr/>
        <p:txBody>
          <a:bodyPr/>
          <a:lstStyle>
            <a:lvl1pPr>
              <a:defRPr baseline="0">
                <a:latin typeface="Times New Roman" panose="02020603050405020304" pitchFamily="18" charset="0"/>
                <a:ea typeface="华文仿宋" panose="02010600040101010101" pitchFamily="2" charset="-122"/>
              </a:defRPr>
            </a:lvl1pPr>
          </a:lstStyle>
          <a:p>
            <a:fld id="{AF35C1EE-70B7-451D-88A8-E507248D5926}" type="datetimeFigureOut">
              <a:rPr lang="zh-CN" altLang="en-US" smtClean="0"/>
              <a:pPr/>
              <a:t>2017/6/7</a:t>
            </a:fld>
            <a:endParaRPr lang="zh-CN" altLang="en-US"/>
          </a:p>
        </p:txBody>
      </p:sp>
      <p:sp>
        <p:nvSpPr>
          <p:cNvPr id="6" name="Footer Placeholder 5"/>
          <p:cNvSpPr>
            <a:spLocks noGrp="1"/>
          </p:cNvSpPr>
          <p:nvPr>
            <p:ph type="ftr" sz="quarter" idx="11"/>
          </p:nvPr>
        </p:nvSpPr>
        <p:spPr/>
        <p:txBody>
          <a:bodyPr/>
          <a:lstStyle>
            <a:lvl1pPr>
              <a:defRPr baseline="0">
                <a:latin typeface="Times New Roman" panose="02020603050405020304" pitchFamily="18" charset="0"/>
                <a:ea typeface="华文仿宋" panose="02010600040101010101" pitchFamily="2" charset="-122"/>
              </a:defRPr>
            </a:lvl1pPr>
          </a:lstStyle>
          <a:p>
            <a:endParaRPr lang="zh-CN" altLang="en-US"/>
          </a:p>
        </p:txBody>
      </p:sp>
      <p:sp>
        <p:nvSpPr>
          <p:cNvPr id="7" name="Slide Number Placeholder 6"/>
          <p:cNvSpPr>
            <a:spLocks noGrp="1"/>
          </p:cNvSpPr>
          <p:nvPr>
            <p:ph type="sldNum" sz="quarter" idx="12"/>
          </p:nvPr>
        </p:nvSpPr>
        <p:spPr/>
        <p:txBody>
          <a:bodyPr/>
          <a:lstStyle>
            <a:lvl1pPr>
              <a:defRPr baseline="0">
                <a:latin typeface="Times New Roman" panose="02020603050405020304" pitchFamily="18" charset="0"/>
                <a:ea typeface="华文仿宋" panose="02010600040101010101" pitchFamily="2" charset="-122"/>
              </a:defRPr>
            </a:lvl1pPr>
          </a:lstStyle>
          <a:p>
            <a:fld id="{4A17DDEE-F12B-4FA7-A035-9E6F89C5A242}" type="slidenum">
              <a:rPr lang="zh-CN" altLang="en-US" smtClean="0"/>
              <a:pPr/>
              <a:t>‹#›</a:t>
            </a:fld>
            <a:endParaRPr lang="zh-CN" altLang="en-US"/>
          </a:p>
        </p:txBody>
      </p:sp>
    </p:spTree>
    <p:extLst>
      <p:ext uri="{BB962C8B-B14F-4D97-AF65-F5344CB8AC3E}">
        <p14:creationId xmlns:p14="http://schemas.microsoft.com/office/powerpoint/2010/main" val="2453666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tif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zh-CN" altLang="en-US" dirty="0"/>
              <a:t>单击此处编辑母版标题样式</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latin typeface="Times New Roman" panose="02020603050405020304" pitchFamily="18" charset="0"/>
                <a:ea typeface="华文仿宋" panose="02010600040101010101" pitchFamily="2" charset="-122"/>
              </a:defRPr>
            </a:lvl1pPr>
          </a:lstStyle>
          <a:p>
            <a:fld id="{AF35C1EE-70B7-451D-88A8-E507248D5926}" type="datetimeFigureOut">
              <a:rPr lang="zh-CN" altLang="en-US" smtClean="0"/>
              <a:pPr/>
              <a:t>2017/6/7</a:t>
            </a:fld>
            <a:endParaRPr lang="zh-CN" alt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latin typeface="Times New Roman" panose="02020603050405020304" pitchFamily="18" charset="0"/>
                <a:ea typeface="华文仿宋" panose="02010600040101010101" pitchFamily="2" charset="-122"/>
              </a:defRPr>
            </a:lvl1pPr>
          </a:lstStyle>
          <a:p>
            <a:endParaRPr lang="zh-CN" altLang="en-US" dirty="0"/>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latin typeface="Times New Roman" panose="02020603050405020304" pitchFamily="18" charset="0"/>
                <a:ea typeface="华文仿宋" panose="02010600040101010101" pitchFamily="2" charset="-122"/>
              </a:defRPr>
            </a:lvl1pPr>
          </a:lstStyle>
          <a:p>
            <a:fld id="{4A17DDEE-F12B-4FA7-A035-9E6F89C5A242}" type="slidenum">
              <a:rPr lang="zh-CN" altLang="en-US" smtClean="0"/>
              <a:pPr/>
              <a:t>‹#›</a:t>
            </a:fld>
            <a:endParaRPr lang="zh-CN" altLang="en-US" dirty="0"/>
          </a:p>
        </p:txBody>
      </p:sp>
      <p:sp>
        <p:nvSpPr>
          <p:cNvPr id="10" name="Footer Placeholder 4"/>
          <p:cNvSpPr txBox="1">
            <a:spLocks/>
          </p:cNvSpPr>
          <p:nvPr userDrawn="1"/>
        </p:nvSpPr>
        <p:spPr>
          <a:xfrm>
            <a:off x="4191000" y="6508750"/>
            <a:ext cx="4114800" cy="365125"/>
          </a:xfrm>
          <a:prstGeom prst="rect">
            <a:avLst/>
          </a:prstGeom>
        </p:spPr>
        <p:txBody>
          <a:bodyPr vert="horz" lIns="91440" tIns="45720" rIns="91440" bIns="45720" rtlCol="0" anchor="ctr"/>
          <a:lstStyle>
            <a:defPPr>
              <a:defRPr lang="zh-CN"/>
            </a:defPPr>
            <a:lvl1pPr marL="0" algn="l" defTabSz="914400" rtl="0" eaLnBrk="1" latinLnBrk="0" hangingPunct="1">
              <a:defRPr lang="zh-CN" altLang="en-US" sz="1800" kern="1200" smtClean="0">
                <a:solidFill>
                  <a:srgbClr val="0070C0"/>
                </a:solidFill>
                <a:latin typeface="华文新魏" panose="02010800040101010101" pitchFamily="2" charset="-122"/>
                <a:ea typeface="华文新魏" panose="0201080004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1100"/>
              <a:t>西北农林科技大学    物理实验教学示范中心</a:t>
            </a:r>
            <a:endParaRPr lang="zh-CN" altLang="en-US" sz="1100" dirty="0"/>
          </a:p>
        </p:txBody>
      </p:sp>
      <p:pic>
        <p:nvPicPr>
          <p:cNvPr id="7" name="图片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931873" y="7024"/>
            <a:ext cx="3240000" cy="605962"/>
          </a:xfrm>
          <a:prstGeom prst="rect">
            <a:avLst/>
          </a:prstGeom>
        </p:spPr>
      </p:pic>
    </p:spTree>
    <p:extLst>
      <p:ext uri="{BB962C8B-B14F-4D97-AF65-F5344CB8AC3E}">
        <p14:creationId xmlns:p14="http://schemas.microsoft.com/office/powerpoint/2010/main" val="173811717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rgbClr val="0070C0"/>
          </a:solidFill>
          <a:latin typeface="+mj-lt"/>
          <a:ea typeface="华文仿宋" panose="02010600040101010101" pitchFamily="2" charset="-122"/>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rgbClr val="0070C0"/>
          </a:solidFill>
          <a:latin typeface="Times New Roman" panose="02020603050405020304" pitchFamily="18" charset="0"/>
          <a:ea typeface="华文仿宋" panose="02010600040101010101" pitchFamily="2" charset="-122"/>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rgbClr val="0070C0"/>
          </a:solidFill>
          <a:latin typeface="Times New Roman" panose="02020603050405020304" pitchFamily="18" charset="0"/>
          <a:ea typeface="华文仿宋" panose="02010600040101010101" pitchFamily="2" charset="-122"/>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rgbClr val="0070C0"/>
          </a:solidFill>
          <a:latin typeface="Times New Roman" panose="02020603050405020304" pitchFamily="18" charset="0"/>
          <a:ea typeface="华文仿宋" panose="02010600040101010101" pitchFamily="2" charset="-122"/>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rgbClr val="0070C0"/>
          </a:solidFill>
          <a:latin typeface="Times New Roman" panose="02020603050405020304" pitchFamily="18" charset="0"/>
          <a:ea typeface="华文仿宋" panose="02010600040101010101" pitchFamily="2" charset="-122"/>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rgbClr val="0070C0"/>
          </a:solidFill>
          <a:latin typeface="Times New Roman" panose="02020603050405020304" pitchFamily="18" charset="0"/>
          <a:ea typeface="华文仿宋" panose="02010600040101010101" pitchFamily="2" charset="-122"/>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image" Target="../media/image6.png"/><Relationship Id="rId7" Type="http://schemas.openxmlformats.org/officeDocument/2006/relationships/image" Target="../media/image4.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wmf"/><Relationship Id="rId4" Type="http://schemas.openxmlformats.org/officeDocument/2006/relationships/oleObject" Target="../embeddings/oleObject1.bin"/><Relationship Id="rId9" Type="http://schemas.openxmlformats.org/officeDocument/2006/relationships/image" Target="../media/image5.wmf"/></Relationships>
</file>

<file path=ppt/slides/_rels/slide6.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8.wmf"/><Relationship Id="rId11" Type="http://schemas.openxmlformats.org/officeDocument/2006/relationships/image" Target="../media/image11.png"/><Relationship Id="rId5" Type="http://schemas.openxmlformats.org/officeDocument/2006/relationships/oleObject" Target="../embeddings/oleObject5.bin"/><Relationship Id="rId10" Type="http://schemas.openxmlformats.org/officeDocument/2006/relationships/image" Target="../media/image10.wmf"/><Relationship Id="rId4" Type="http://schemas.openxmlformats.org/officeDocument/2006/relationships/image" Target="../media/image7.wmf"/><Relationship Id="rId9" Type="http://schemas.openxmlformats.org/officeDocument/2006/relationships/oleObject" Target="../embeddings/oleObject7.bin"/></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13.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9.bin"/><Relationship Id="rId5" Type="http://schemas.openxmlformats.org/officeDocument/2006/relationships/image" Target="../media/image12.wmf"/><Relationship Id="rId4" Type="http://schemas.openxmlformats.org/officeDocument/2006/relationships/oleObject" Target="../embeddings/oleObject8.bin"/></Relationships>
</file>

<file path=ppt/slides/_rels/slide8.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oleObject" Target="../embeddings/oleObject10.bin"/><Relationship Id="rId7"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6.wmf"/><Relationship Id="rId11" Type="http://schemas.openxmlformats.org/officeDocument/2006/relationships/image" Target="../media/image19.png"/><Relationship Id="rId5" Type="http://schemas.openxmlformats.org/officeDocument/2006/relationships/oleObject" Target="../embeddings/oleObject11.bin"/><Relationship Id="rId10" Type="http://schemas.openxmlformats.org/officeDocument/2006/relationships/image" Target="../media/image18.wmf"/><Relationship Id="rId4" Type="http://schemas.openxmlformats.org/officeDocument/2006/relationships/image" Target="../media/image15.wmf"/><Relationship Id="rId9" Type="http://schemas.openxmlformats.org/officeDocument/2006/relationships/oleObject" Target="../embeddings/oleObject13.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a:t>声速的测定</a:t>
            </a:r>
          </a:p>
        </p:txBody>
      </p:sp>
      <p:sp>
        <p:nvSpPr>
          <p:cNvPr id="3" name="副标题 2"/>
          <p:cNvSpPr>
            <a:spLocks noGrp="1"/>
          </p:cNvSpPr>
          <p:nvPr>
            <p:ph type="subTitle" idx="1"/>
          </p:nvPr>
        </p:nvSpPr>
        <p:spPr/>
        <p:txBody>
          <a:bodyPr>
            <a:normAutofit/>
          </a:bodyPr>
          <a:lstStyle/>
          <a:p>
            <a:endParaRPr lang="en-US" altLang="zh-CN" b="1" dirty="0"/>
          </a:p>
          <a:p>
            <a:r>
              <a:rPr lang="zh-CN" altLang="en-US" b="1" dirty="0"/>
              <a:t>物理实验教学示范中心 </a:t>
            </a:r>
          </a:p>
        </p:txBody>
      </p:sp>
    </p:spTree>
    <p:extLst>
      <p:ext uri="{BB962C8B-B14F-4D97-AF65-F5344CB8AC3E}">
        <p14:creationId xmlns:p14="http://schemas.microsoft.com/office/powerpoint/2010/main" val="1598016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六、注意事项</a:t>
            </a:r>
          </a:p>
        </p:txBody>
      </p:sp>
      <p:sp>
        <p:nvSpPr>
          <p:cNvPr id="3" name="内容占位符 2"/>
          <p:cNvSpPr>
            <a:spLocks noGrp="1"/>
          </p:cNvSpPr>
          <p:nvPr>
            <p:ph idx="1"/>
          </p:nvPr>
        </p:nvSpPr>
        <p:spPr>
          <a:xfrm>
            <a:off x="845127" y="2090052"/>
            <a:ext cx="10515600" cy="2510971"/>
          </a:xfrm>
        </p:spPr>
        <p:txBody>
          <a:bodyPr/>
          <a:lstStyle/>
          <a:p>
            <a:pPr>
              <a:lnSpc>
                <a:spcPct val="150000"/>
              </a:lnSpc>
              <a:buFont typeface="Wingdings" panose="05000000000000000000" pitchFamily="2" charset="2"/>
              <a:buChar char="Ø"/>
            </a:pPr>
            <a:r>
              <a:rPr lang="en-US" altLang="zh-CN" dirty="0"/>
              <a:t>1. </a:t>
            </a:r>
            <a:r>
              <a:rPr lang="zh-CN" altLang="en-US" dirty="0"/>
              <a:t>测量时，旋转鼓轮应向同一方向旋转，以避免空程误差；</a:t>
            </a:r>
            <a:endParaRPr lang="en-US" altLang="zh-CN" dirty="0"/>
          </a:p>
          <a:p>
            <a:pPr>
              <a:lnSpc>
                <a:spcPct val="150000"/>
              </a:lnSpc>
              <a:buFont typeface="Wingdings" panose="05000000000000000000" pitchFamily="2" charset="2"/>
              <a:buChar char="Ø"/>
            </a:pPr>
            <a:r>
              <a:rPr lang="en-US" altLang="zh-CN" dirty="0"/>
              <a:t>2. </a:t>
            </a:r>
            <a:r>
              <a:rPr lang="zh-CN" altLang="en-US" dirty="0"/>
              <a:t>电源接通时，两换能器不得接触。</a:t>
            </a:r>
            <a:endParaRPr lang="en-US" altLang="zh-CN" dirty="0"/>
          </a:p>
          <a:p>
            <a:pPr>
              <a:buFont typeface="Wingdings" panose="05000000000000000000" pitchFamily="2" charset="2"/>
              <a:buChar char="Ø"/>
            </a:pPr>
            <a:endParaRPr lang="zh-CN" altLang="en-US" dirty="0"/>
          </a:p>
        </p:txBody>
      </p:sp>
    </p:spTree>
    <p:extLst>
      <p:ext uri="{BB962C8B-B14F-4D97-AF65-F5344CB8AC3E}">
        <p14:creationId xmlns:p14="http://schemas.microsoft.com/office/powerpoint/2010/main" val="3289192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一、实验简介</a:t>
            </a:r>
          </a:p>
        </p:txBody>
      </p:sp>
      <p:sp>
        <p:nvSpPr>
          <p:cNvPr id="3" name="内容占位符 2"/>
          <p:cNvSpPr>
            <a:spLocks noGrp="1"/>
          </p:cNvSpPr>
          <p:nvPr>
            <p:ph idx="1"/>
          </p:nvPr>
        </p:nvSpPr>
        <p:spPr>
          <a:xfrm>
            <a:off x="845127" y="1863968"/>
            <a:ext cx="10515600" cy="4299439"/>
          </a:xfrm>
        </p:spPr>
        <p:txBody>
          <a:bodyPr>
            <a:noAutofit/>
          </a:bodyPr>
          <a:lstStyle/>
          <a:p>
            <a:pPr marL="0" indent="0">
              <a:lnSpc>
                <a:spcPct val="150000"/>
              </a:lnSpc>
              <a:buNone/>
            </a:pPr>
            <a:r>
              <a:rPr lang="zh-CN" altLang="en-US" dirty="0">
                <a:cs typeface="Times New Roman" pitchFamily="18" charset="0"/>
              </a:rPr>
              <a:t>        声波是一种在弹性媒质中传播的机械纵波，其在媒质中的传播速度与媒质的特性及状态等因素有关。</a:t>
            </a:r>
            <a:endParaRPr lang="en-US" altLang="zh-CN" dirty="0">
              <a:cs typeface="Times New Roman" pitchFamily="18" charset="0"/>
            </a:endParaRPr>
          </a:p>
          <a:p>
            <a:pPr marL="0" indent="0">
              <a:lnSpc>
                <a:spcPct val="150000"/>
              </a:lnSpc>
              <a:buNone/>
            </a:pPr>
            <a:r>
              <a:rPr lang="en-US" altLang="zh-CN" dirty="0">
                <a:cs typeface="Times New Roman" pitchFamily="18" charset="0"/>
              </a:rPr>
              <a:t>        </a:t>
            </a:r>
            <a:r>
              <a:rPr lang="zh-CN" altLang="en-US" dirty="0">
                <a:cs typeface="Times New Roman" pitchFamily="18" charset="0"/>
              </a:rPr>
              <a:t>通过媒质中声速的测定，可了解媒质的特性或状态变化。如可进行气体成分的分析，测定溶液的浓度、液体的密度，确定固体材料的杨氏模量。所以对媒质中声速的测定，在工业生产中具有一定的实际意义。</a:t>
            </a:r>
          </a:p>
          <a:p>
            <a:pPr marL="0" indent="0">
              <a:buNone/>
            </a:pPr>
            <a:endParaRPr lang="zh-CN" altLang="en-US" dirty="0"/>
          </a:p>
        </p:txBody>
      </p:sp>
    </p:spTree>
    <p:extLst>
      <p:ext uri="{BB962C8B-B14F-4D97-AF65-F5344CB8AC3E}">
        <p14:creationId xmlns:p14="http://schemas.microsoft.com/office/powerpoint/2010/main" val="2965463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3"/>
          <p:cNvSpPr>
            <a:spLocks noGrp="1"/>
          </p:cNvSpPr>
          <p:nvPr>
            <p:ph sz="half" idx="2"/>
          </p:nvPr>
        </p:nvSpPr>
        <p:spPr>
          <a:xfrm>
            <a:off x="845127" y="1907932"/>
            <a:ext cx="10611250" cy="3490545"/>
          </a:xfrm>
        </p:spPr>
        <p:txBody>
          <a:bodyPr/>
          <a:lstStyle/>
          <a:p>
            <a:pPr>
              <a:lnSpc>
                <a:spcPct val="150000"/>
              </a:lnSpc>
              <a:buFont typeface="Wingdings" panose="05000000000000000000" pitchFamily="2" charset="2"/>
              <a:buChar char="Ø"/>
            </a:pPr>
            <a:r>
              <a:rPr lang="en-US" altLang="zh-CN" dirty="0"/>
              <a:t>1. </a:t>
            </a:r>
            <a:r>
              <a:rPr lang="zh-CN" altLang="en-US" dirty="0"/>
              <a:t>学习用相位比较法和振幅合成法测量声波在空气中的传播速度。</a:t>
            </a:r>
            <a:endParaRPr lang="en-US" altLang="zh-CN" dirty="0"/>
          </a:p>
          <a:p>
            <a:pPr>
              <a:lnSpc>
                <a:spcPct val="150000"/>
              </a:lnSpc>
              <a:buFont typeface="Wingdings" panose="05000000000000000000" pitchFamily="2" charset="2"/>
              <a:buChar char="Ø"/>
            </a:pPr>
            <a:r>
              <a:rPr lang="en-US" altLang="zh-CN" dirty="0"/>
              <a:t>2.</a:t>
            </a:r>
            <a:r>
              <a:rPr lang="zh-CN" altLang="en-US" dirty="0"/>
              <a:t>了解压电换陶瓷在电、声相互转换中的应用的功能，加深对共   </a:t>
            </a:r>
            <a:endParaRPr lang="en-US" altLang="zh-CN" dirty="0"/>
          </a:p>
          <a:p>
            <a:pPr marL="0" indent="0">
              <a:lnSpc>
                <a:spcPct val="150000"/>
              </a:lnSpc>
              <a:buNone/>
            </a:pPr>
            <a:r>
              <a:rPr lang="en-US" altLang="zh-CN" dirty="0"/>
              <a:t>       </a:t>
            </a:r>
            <a:r>
              <a:rPr lang="zh-CN" altLang="en-US" dirty="0"/>
              <a:t>振、振动合成、波的干涉、驻波等理论知识的理解。</a:t>
            </a:r>
            <a:endParaRPr lang="en-US" altLang="zh-CN" dirty="0"/>
          </a:p>
          <a:p>
            <a:pPr>
              <a:lnSpc>
                <a:spcPct val="150000"/>
              </a:lnSpc>
              <a:buFont typeface="Wingdings" panose="05000000000000000000" pitchFamily="2" charset="2"/>
              <a:buChar char="Ø"/>
            </a:pPr>
            <a:r>
              <a:rPr lang="en-US" altLang="zh-CN" dirty="0"/>
              <a:t>3. </a:t>
            </a:r>
            <a:r>
              <a:rPr lang="zh-CN" altLang="en-US" dirty="0"/>
              <a:t>检验学生对示波器使用的熟悉程度。</a:t>
            </a:r>
          </a:p>
        </p:txBody>
      </p:sp>
      <p:sp>
        <p:nvSpPr>
          <p:cNvPr id="2" name="标题 1"/>
          <p:cNvSpPr>
            <a:spLocks noGrp="1"/>
          </p:cNvSpPr>
          <p:nvPr>
            <p:ph type="title"/>
          </p:nvPr>
        </p:nvSpPr>
        <p:spPr/>
        <p:txBody>
          <a:bodyPr/>
          <a:lstStyle/>
          <a:p>
            <a:r>
              <a:rPr lang="zh-CN" altLang="en-US" dirty="0"/>
              <a:t>二、实验目的</a:t>
            </a:r>
          </a:p>
        </p:txBody>
      </p:sp>
    </p:spTree>
    <p:extLst>
      <p:ext uri="{BB962C8B-B14F-4D97-AF65-F5344CB8AC3E}">
        <p14:creationId xmlns:p14="http://schemas.microsoft.com/office/powerpoint/2010/main" val="3434339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三、实验仪器</a:t>
            </a:r>
          </a:p>
        </p:txBody>
      </p:sp>
      <p:sp>
        <p:nvSpPr>
          <p:cNvPr id="11" name="内容占位符 10"/>
          <p:cNvSpPr>
            <a:spLocks noGrp="1"/>
          </p:cNvSpPr>
          <p:nvPr>
            <p:ph idx="1"/>
          </p:nvPr>
        </p:nvSpPr>
        <p:spPr>
          <a:xfrm>
            <a:off x="774789" y="2171690"/>
            <a:ext cx="5731519" cy="2453054"/>
          </a:xfrm>
        </p:spPr>
        <p:txBody>
          <a:bodyPr/>
          <a:lstStyle/>
          <a:p>
            <a:pPr>
              <a:lnSpc>
                <a:spcPct val="150000"/>
              </a:lnSpc>
              <a:buFont typeface="Wingdings" panose="05000000000000000000" pitchFamily="2" charset="2"/>
              <a:buChar char="Ø"/>
            </a:pPr>
            <a:r>
              <a:rPr lang="en-US" altLang="zh-CN" dirty="0"/>
              <a:t>1. </a:t>
            </a:r>
            <a:r>
              <a:rPr lang="en-US" altLang="zh-CN" dirty="0" smtClean="0"/>
              <a:t>SV-DH-7A </a:t>
            </a:r>
            <a:r>
              <a:rPr lang="zh-CN" altLang="en-US" dirty="0" smtClean="0"/>
              <a:t>型</a:t>
            </a:r>
            <a:r>
              <a:rPr lang="zh-CN" altLang="en-US" dirty="0"/>
              <a:t>声速测定仪；</a:t>
            </a:r>
            <a:endParaRPr lang="en-US" altLang="zh-CN" dirty="0"/>
          </a:p>
          <a:p>
            <a:pPr>
              <a:lnSpc>
                <a:spcPct val="150000"/>
              </a:lnSpc>
              <a:buFont typeface="Wingdings" panose="05000000000000000000" pitchFamily="2" charset="2"/>
              <a:buChar char="Ø"/>
            </a:pPr>
            <a:r>
              <a:rPr lang="en-US" altLang="zh-CN" dirty="0"/>
              <a:t>2. </a:t>
            </a:r>
            <a:r>
              <a:rPr lang="en-US" altLang="zh-CN" dirty="0" smtClean="0"/>
              <a:t>SVX-7 </a:t>
            </a:r>
            <a:r>
              <a:rPr lang="zh-CN" altLang="en-US" dirty="0" smtClean="0"/>
              <a:t>型</a:t>
            </a:r>
            <a:r>
              <a:rPr lang="zh-CN" altLang="en-US" dirty="0"/>
              <a:t>声速测定仪信号源；</a:t>
            </a:r>
            <a:endParaRPr lang="en-US" altLang="zh-CN" dirty="0"/>
          </a:p>
          <a:p>
            <a:pPr>
              <a:lnSpc>
                <a:spcPct val="150000"/>
              </a:lnSpc>
              <a:buFont typeface="Wingdings" panose="05000000000000000000" pitchFamily="2" charset="2"/>
              <a:buChar char="Ø"/>
            </a:pPr>
            <a:r>
              <a:rPr lang="en-US" altLang="zh-CN" dirty="0"/>
              <a:t>3. </a:t>
            </a:r>
            <a:r>
              <a:rPr lang="en-US" altLang="zh-CN" dirty="0" smtClean="0"/>
              <a:t>UTD2072CEX </a:t>
            </a:r>
            <a:r>
              <a:rPr lang="zh-CN" altLang="en-US" dirty="0" smtClean="0"/>
              <a:t>型</a:t>
            </a:r>
            <a:r>
              <a:rPr lang="zh-CN" altLang="en-US" dirty="0"/>
              <a:t>示波器。</a:t>
            </a:r>
            <a:endParaRPr lang="en-US" altLang="zh-CN" dirty="0"/>
          </a:p>
        </p:txBody>
      </p:sp>
      <p:pic>
        <p:nvPicPr>
          <p:cNvPr id="1027" name="Picture 3" descr="E:\我的教学\教材编写出版\大物实验PPT\实验仪器照片\IMG_0157.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 b="787"/>
          <a:stretch/>
        </p:blipFill>
        <p:spPr bwMode="auto">
          <a:xfrm>
            <a:off x="6754044" y="2065499"/>
            <a:ext cx="4114800" cy="2720429"/>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1745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7"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56249" y="3111951"/>
            <a:ext cx="4499238" cy="1814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标题 1"/>
          <p:cNvSpPr>
            <a:spLocks noGrp="1"/>
          </p:cNvSpPr>
          <p:nvPr>
            <p:ph type="title"/>
          </p:nvPr>
        </p:nvSpPr>
        <p:spPr/>
        <p:txBody>
          <a:bodyPr/>
          <a:lstStyle/>
          <a:p>
            <a:r>
              <a:rPr lang="zh-CN" altLang="en-US" dirty="0"/>
              <a:t>四、实验原理</a:t>
            </a:r>
          </a:p>
        </p:txBody>
      </p:sp>
      <p:sp>
        <p:nvSpPr>
          <p:cNvPr id="3" name="内容占位符 2"/>
          <p:cNvSpPr>
            <a:spLocks noGrp="1"/>
          </p:cNvSpPr>
          <p:nvPr>
            <p:ph idx="1"/>
          </p:nvPr>
        </p:nvSpPr>
        <p:spPr/>
        <p:txBody>
          <a:bodyPr>
            <a:normAutofit/>
          </a:bodyPr>
          <a:lstStyle/>
          <a:p>
            <a:pPr marL="0" indent="0">
              <a:buNone/>
            </a:pPr>
            <a:r>
              <a:rPr lang="zh-CN" altLang="en-US" dirty="0"/>
              <a:t>        </a:t>
            </a:r>
            <a:r>
              <a:rPr lang="zh-CN" altLang="en-US" sz="1800" dirty="0">
                <a:solidFill>
                  <a:schemeClr val="tx1"/>
                </a:solidFill>
              </a:rPr>
              <a:t>在波动过程中波速 </a:t>
            </a:r>
            <a:r>
              <a:rPr lang="en-US" altLang="zh-CN" sz="1800" i="1" dirty="0">
                <a:solidFill>
                  <a:schemeClr val="tx1"/>
                </a:solidFill>
              </a:rPr>
              <a:t>v </a:t>
            </a:r>
            <a:r>
              <a:rPr lang="zh-CN" altLang="en-US" sz="1800" dirty="0">
                <a:solidFill>
                  <a:schemeClr val="tx1"/>
                </a:solidFill>
              </a:rPr>
              <a:t>，波长 </a:t>
            </a:r>
            <a:r>
              <a:rPr lang="en-US" altLang="zh-CN" sz="1800" i="1" dirty="0">
                <a:solidFill>
                  <a:schemeClr val="tx1"/>
                </a:solidFill>
              </a:rPr>
              <a:t>λ</a:t>
            </a:r>
            <a:r>
              <a:rPr lang="en-US" altLang="zh-CN" sz="1800" dirty="0">
                <a:solidFill>
                  <a:schemeClr val="tx1"/>
                </a:solidFill>
              </a:rPr>
              <a:t> </a:t>
            </a:r>
            <a:r>
              <a:rPr lang="zh-CN" altLang="en-US" sz="1800" dirty="0">
                <a:solidFill>
                  <a:schemeClr val="tx1"/>
                </a:solidFill>
              </a:rPr>
              <a:t>和频率 </a:t>
            </a:r>
            <a:r>
              <a:rPr lang="en-US" altLang="zh-CN" sz="1800" i="1" dirty="0">
                <a:solidFill>
                  <a:schemeClr val="tx1"/>
                </a:solidFill>
              </a:rPr>
              <a:t>f</a:t>
            </a:r>
            <a:r>
              <a:rPr lang="en-US" altLang="zh-CN" sz="1800" dirty="0">
                <a:solidFill>
                  <a:schemeClr val="tx1"/>
                </a:solidFill>
              </a:rPr>
              <a:t> </a:t>
            </a:r>
            <a:r>
              <a:rPr lang="zh-CN" altLang="en-US" sz="1800" dirty="0">
                <a:solidFill>
                  <a:schemeClr val="tx1"/>
                </a:solidFill>
              </a:rPr>
              <a:t>之间存在着下列关系：</a:t>
            </a:r>
            <a:endParaRPr lang="en-US" altLang="zh-CN" sz="1800" dirty="0">
              <a:solidFill>
                <a:schemeClr val="tx1"/>
              </a:solidFill>
            </a:endParaRPr>
          </a:p>
          <a:p>
            <a:pPr marL="0" indent="0">
              <a:buNone/>
            </a:pPr>
            <a:endParaRPr lang="en-US" altLang="zh-CN" dirty="0"/>
          </a:p>
          <a:p>
            <a:pPr marL="0" indent="0">
              <a:buNone/>
            </a:pPr>
            <a:r>
              <a:rPr lang="zh-CN" altLang="en-US" sz="2000" dirty="0"/>
              <a:t>    </a:t>
            </a:r>
            <a:endParaRPr lang="en-US" altLang="zh-CN" sz="2000" dirty="0"/>
          </a:p>
          <a:p>
            <a:pPr>
              <a:buFont typeface="Wingdings" panose="05000000000000000000" pitchFamily="2" charset="2"/>
              <a:buChar char="Ø"/>
            </a:pPr>
            <a:r>
              <a:rPr lang="en-US" altLang="zh-CN" dirty="0"/>
              <a:t>1. </a:t>
            </a:r>
            <a:r>
              <a:rPr lang="zh-CN" altLang="en-US" dirty="0"/>
              <a:t>超声波的发射与接收</a:t>
            </a:r>
            <a:r>
              <a:rPr lang="en-US" altLang="zh-CN" dirty="0"/>
              <a:t>——</a:t>
            </a:r>
            <a:r>
              <a:rPr lang="zh-CN" altLang="en-US" dirty="0"/>
              <a:t>压电换能器</a:t>
            </a:r>
            <a:endParaRPr lang="en-US" altLang="zh-CN" dirty="0"/>
          </a:p>
          <a:p>
            <a:pPr marL="0" indent="0">
              <a:lnSpc>
                <a:spcPct val="150000"/>
              </a:lnSpc>
              <a:buNone/>
            </a:pPr>
            <a:r>
              <a:rPr lang="zh-CN" altLang="en-US" sz="1800" dirty="0">
                <a:solidFill>
                  <a:schemeClr val="tx1"/>
                </a:solidFill>
              </a:rPr>
              <a:t>    （</a:t>
            </a:r>
            <a:r>
              <a:rPr lang="en-US" altLang="zh-CN" sz="1800" dirty="0">
                <a:solidFill>
                  <a:schemeClr val="tx1"/>
                </a:solidFill>
              </a:rPr>
              <a:t>1</a:t>
            </a:r>
            <a:r>
              <a:rPr lang="zh-CN" altLang="en-US" sz="1800" dirty="0">
                <a:solidFill>
                  <a:schemeClr val="tx1"/>
                </a:solidFill>
              </a:rPr>
              <a:t>）压电陶瓷具有正压电效应和逆压电效应。</a:t>
            </a:r>
            <a:endParaRPr lang="en-US" altLang="zh-CN" sz="1800" dirty="0">
              <a:solidFill>
                <a:schemeClr val="tx1"/>
              </a:solidFill>
            </a:endParaRPr>
          </a:p>
          <a:p>
            <a:pPr marL="0" indent="0">
              <a:lnSpc>
                <a:spcPct val="150000"/>
              </a:lnSpc>
              <a:buNone/>
            </a:pPr>
            <a:r>
              <a:rPr lang="en-US" altLang="zh-CN" sz="1800" dirty="0">
                <a:solidFill>
                  <a:schemeClr val="tx1"/>
                </a:solidFill>
              </a:rPr>
              <a:t>    </a:t>
            </a:r>
            <a:r>
              <a:rPr lang="zh-CN" altLang="en-US" sz="1800" dirty="0">
                <a:solidFill>
                  <a:schemeClr val="tx1"/>
                </a:solidFill>
              </a:rPr>
              <a:t>（</a:t>
            </a:r>
            <a:r>
              <a:rPr lang="en-US" altLang="zh-CN" sz="1800" dirty="0">
                <a:solidFill>
                  <a:schemeClr val="tx1"/>
                </a:solidFill>
              </a:rPr>
              <a:t>2</a:t>
            </a:r>
            <a:r>
              <a:rPr lang="zh-CN" altLang="en-US" sz="1800" dirty="0">
                <a:solidFill>
                  <a:schemeClr val="tx1"/>
                </a:solidFill>
              </a:rPr>
              <a:t>）在发射压电陶瓷上加交变电压，则产生纵向机械振动，</a:t>
            </a:r>
            <a:endParaRPr lang="en-US" altLang="zh-CN" sz="1800" dirty="0">
              <a:solidFill>
                <a:schemeClr val="tx1"/>
              </a:solidFill>
            </a:endParaRPr>
          </a:p>
          <a:p>
            <a:pPr marL="0" indent="0">
              <a:lnSpc>
                <a:spcPct val="150000"/>
              </a:lnSpc>
              <a:buNone/>
            </a:pPr>
            <a:r>
              <a:rPr lang="zh-CN" altLang="en-US" sz="1800" dirty="0">
                <a:solidFill>
                  <a:schemeClr val="tx1"/>
                </a:solidFill>
              </a:rPr>
              <a:t>产生超声波（逆压电效应）。</a:t>
            </a:r>
            <a:endParaRPr lang="en-US" altLang="zh-CN" sz="1800" dirty="0">
              <a:solidFill>
                <a:schemeClr val="tx1"/>
              </a:solidFill>
            </a:endParaRPr>
          </a:p>
          <a:p>
            <a:pPr marL="0" indent="0">
              <a:lnSpc>
                <a:spcPct val="150000"/>
              </a:lnSpc>
              <a:buNone/>
            </a:pPr>
            <a:r>
              <a:rPr lang="en-US" altLang="zh-CN" sz="1800" dirty="0">
                <a:solidFill>
                  <a:schemeClr val="tx1"/>
                </a:solidFill>
              </a:rPr>
              <a:t>    </a:t>
            </a:r>
            <a:r>
              <a:rPr lang="zh-CN" altLang="en-US" sz="1800" dirty="0">
                <a:solidFill>
                  <a:schemeClr val="tx1"/>
                </a:solidFill>
              </a:rPr>
              <a:t>（</a:t>
            </a:r>
            <a:r>
              <a:rPr lang="en-US" altLang="zh-CN" sz="1800" dirty="0">
                <a:solidFill>
                  <a:schemeClr val="tx1"/>
                </a:solidFill>
              </a:rPr>
              <a:t>3</a:t>
            </a:r>
            <a:r>
              <a:rPr lang="zh-CN" altLang="en-US" sz="1800" dirty="0">
                <a:solidFill>
                  <a:schemeClr val="tx1"/>
                </a:solidFill>
              </a:rPr>
              <a:t>）接收压电陶瓷接收到超声波后，产生电信号（正压电效应）。</a:t>
            </a:r>
          </a:p>
        </p:txBody>
      </p:sp>
      <p:graphicFrame>
        <p:nvGraphicFramePr>
          <p:cNvPr id="5" name="对象 4"/>
          <p:cNvGraphicFramePr>
            <a:graphicFrameLocks noChangeAspect="1"/>
          </p:cNvGraphicFramePr>
          <p:nvPr>
            <p:extLst>
              <p:ext uri="{D42A27DB-BD31-4B8C-83A1-F6EECF244321}">
                <p14:modId xmlns:p14="http://schemas.microsoft.com/office/powerpoint/2010/main" val="1760851542"/>
              </p:ext>
            </p:extLst>
          </p:nvPr>
        </p:nvGraphicFramePr>
        <p:xfrm>
          <a:off x="5316977" y="2536737"/>
          <a:ext cx="1061280" cy="446688"/>
        </p:xfrm>
        <a:graphic>
          <a:graphicData uri="http://schemas.openxmlformats.org/presentationml/2006/ole">
            <mc:AlternateContent xmlns:mc="http://schemas.openxmlformats.org/markup-compatibility/2006">
              <mc:Choice xmlns:v="urn:schemas-microsoft-com:vml" Requires="v">
                <p:oleObj spid="_x0000_s2127" name="Equation" r:id="rId4" imgW="482400" imgH="203040" progId="Equation.DSMT4">
                  <p:embed/>
                </p:oleObj>
              </mc:Choice>
              <mc:Fallback>
                <p:oleObj name="Equation" r:id="rId4" imgW="482400" imgH="203040" progId="Equation.DSMT4">
                  <p:embed/>
                  <p:pic>
                    <p:nvPicPr>
                      <p:cNvPr id="0" name=""/>
                      <p:cNvPicPr/>
                      <p:nvPr/>
                    </p:nvPicPr>
                    <p:blipFill>
                      <a:blip r:embed="rId5"/>
                      <a:stretch>
                        <a:fillRect/>
                      </a:stretch>
                    </p:blipFill>
                    <p:spPr>
                      <a:xfrm>
                        <a:off x="5316977" y="2536737"/>
                        <a:ext cx="1061280" cy="446688"/>
                      </a:xfrm>
                      <a:prstGeom prst="rect">
                        <a:avLst/>
                      </a:prstGeom>
                      <a:solidFill>
                        <a:srgbClr val="CCFFFF"/>
                      </a:solidFill>
                      <a:ln>
                        <a:solidFill>
                          <a:schemeClr val="accent1"/>
                        </a:solidFill>
                      </a:ln>
                    </p:spPr>
                  </p:pic>
                </p:oleObj>
              </mc:Fallback>
            </mc:AlternateContent>
          </a:graphicData>
        </a:graphic>
      </p:graphicFrame>
      <p:sp>
        <p:nvSpPr>
          <p:cNvPr id="7" name="文本框 2"/>
          <p:cNvSpPr txBox="1"/>
          <p:nvPr/>
        </p:nvSpPr>
        <p:spPr>
          <a:xfrm>
            <a:off x="7736115" y="4601295"/>
            <a:ext cx="3497943" cy="50482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US" sz="1600" b="1" kern="100" dirty="0">
                <a:effectLst/>
                <a:latin typeface="Times New Roman"/>
                <a:ea typeface="华文仿宋"/>
                <a:cs typeface="Times New Roman"/>
              </a:rPr>
              <a:t>S</a:t>
            </a:r>
            <a:r>
              <a:rPr lang="en-US" sz="1600" b="1" kern="100" baseline="-25000" dirty="0">
                <a:effectLst/>
                <a:latin typeface="Times New Roman"/>
                <a:ea typeface="华文仿宋"/>
                <a:cs typeface="Times New Roman"/>
              </a:rPr>
              <a:t>1</a:t>
            </a:r>
            <a:r>
              <a:rPr lang="zh-CN" sz="1600" b="1" kern="100" dirty="0">
                <a:effectLst/>
                <a:latin typeface="Times New Roman"/>
                <a:ea typeface="华文仿宋"/>
                <a:cs typeface="Times New Roman"/>
              </a:rPr>
              <a:t>：发射换能器；</a:t>
            </a:r>
            <a:r>
              <a:rPr lang="en-US" sz="1600" b="1" kern="100" dirty="0">
                <a:effectLst/>
                <a:latin typeface="Times New Roman"/>
                <a:ea typeface="华文仿宋"/>
                <a:cs typeface="Times New Roman"/>
              </a:rPr>
              <a:t>S</a:t>
            </a:r>
            <a:r>
              <a:rPr lang="en-US" sz="1600" b="1" kern="100" baseline="-25000" dirty="0">
                <a:effectLst/>
                <a:latin typeface="Times New Roman"/>
                <a:ea typeface="华文仿宋"/>
                <a:cs typeface="Times New Roman"/>
              </a:rPr>
              <a:t>2</a:t>
            </a:r>
            <a:r>
              <a:rPr lang="zh-CN" sz="1600" b="1" kern="100" dirty="0">
                <a:effectLst/>
                <a:latin typeface="Times New Roman"/>
                <a:ea typeface="华文仿宋"/>
                <a:cs typeface="Times New Roman"/>
              </a:rPr>
              <a:t>：接收换能器</a:t>
            </a:r>
            <a:endParaRPr lang="zh-CN" sz="1600" kern="100" dirty="0">
              <a:effectLst/>
              <a:ea typeface="宋体"/>
              <a:cs typeface="Times New Roman"/>
            </a:endParaRPr>
          </a:p>
        </p:txBody>
      </p:sp>
      <p:graphicFrame>
        <p:nvGraphicFramePr>
          <p:cNvPr id="4" name="对象 3"/>
          <p:cNvGraphicFramePr>
            <a:graphicFrameLocks noChangeAspect="1"/>
          </p:cNvGraphicFramePr>
          <p:nvPr>
            <p:extLst>
              <p:ext uri="{D42A27DB-BD31-4B8C-83A1-F6EECF244321}">
                <p14:modId xmlns:p14="http://schemas.microsoft.com/office/powerpoint/2010/main" val="256626260"/>
              </p:ext>
            </p:extLst>
          </p:nvPr>
        </p:nvGraphicFramePr>
        <p:xfrm>
          <a:off x="4026805" y="4940791"/>
          <a:ext cx="873216" cy="324864"/>
        </p:xfrm>
        <a:graphic>
          <a:graphicData uri="http://schemas.openxmlformats.org/presentationml/2006/ole">
            <mc:AlternateContent xmlns:mc="http://schemas.openxmlformats.org/markup-compatibility/2006">
              <mc:Choice xmlns:v="urn:schemas-microsoft-com:vml" Requires="v">
                <p:oleObj spid="_x0000_s2128" name="Equation" r:id="rId6" imgW="545760" imgH="203040" progId="Equation.DSMT4">
                  <p:embed/>
                </p:oleObj>
              </mc:Choice>
              <mc:Fallback>
                <p:oleObj name="Equation" r:id="rId6" imgW="545760" imgH="203040" progId="Equation.DSMT4">
                  <p:embed/>
                  <p:pic>
                    <p:nvPicPr>
                      <p:cNvPr id="0" name=""/>
                      <p:cNvPicPr/>
                      <p:nvPr/>
                    </p:nvPicPr>
                    <p:blipFill>
                      <a:blip r:embed="rId7"/>
                      <a:stretch>
                        <a:fillRect/>
                      </a:stretch>
                    </p:blipFill>
                    <p:spPr>
                      <a:xfrm>
                        <a:off x="4026805" y="4940791"/>
                        <a:ext cx="873216" cy="324864"/>
                      </a:xfrm>
                      <a:prstGeom prst="rect">
                        <a:avLst/>
                      </a:prstGeom>
                      <a:solidFill>
                        <a:srgbClr val="CCFFFF"/>
                      </a:solidFill>
                      <a:ln>
                        <a:solidFill>
                          <a:schemeClr val="accent1"/>
                        </a:solidFill>
                      </a:ln>
                    </p:spPr>
                  </p:pic>
                </p:oleObj>
              </mc:Fallback>
            </mc:AlternateContent>
          </a:graphicData>
        </a:graphic>
      </p:graphicFrame>
      <p:graphicFrame>
        <p:nvGraphicFramePr>
          <p:cNvPr id="6" name="对象 5"/>
          <p:cNvGraphicFramePr>
            <a:graphicFrameLocks noChangeAspect="1"/>
          </p:cNvGraphicFramePr>
          <p:nvPr>
            <p:extLst>
              <p:ext uri="{D42A27DB-BD31-4B8C-83A1-F6EECF244321}">
                <p14:modId xmlns:p14="http://schemas.microsoft.com/office/powerpoint/2010/main" val="141673641"/>
              </p:ext>
            </p:extLst>
          </p:nvPr>
        </p:nvGraphicFramePr>
        <p:xfrm>
          <a:off x="8011659" y="5499098"/>
          <a:ext cx="873125" cy="325438"/>
        </p:xfrm>
        <a:graphic>
          <a:graphicData uri="http://schemas.openxmlformats.org/presentationml/2006/ole">
            <mc:AlternateContent xmlns:mc="http://schemas.openxmlformats.org/markup-compatibility/2006">
              <mc:Choice xmlns:v="urn:schemas-microsoft-com:vml" Requires="v">
                <p:oleObj spid="_x0000_s2129" name="Equation" r:id="rId8" imgW="545760" imgH="203040" progId="Equation.DSMT4">
                  <p:embed/>
                </p:oleObj>
              </mc:Choice>
              <mc:Fallback>
                <p:oleObj name="Equation" r:id="rId8" imgW="545760" imgH="203040" progId="Equation.DSMT4">
                  <p:embed/>
                  <p:pic>
                    <p:nvPicPr>
                      <p:cNvPr id="0" name="对象 3"/>
                      <p:cNvPicPr>
                        <a:picLocks noChangeAspect="1" noChangeArrowheads="1"/>
                      </p:cNvPicPr>
                      <p:nvPr/>
                    </p:nvPicPr>
                    <p:blipFill>
                      <a:blip r:embed="rId9"/>
                      <a:srcRect/>
                      <a:stretch>
                        <a:fillRect/>
                      </a:stretch>
                    </p:blipFill>
                    <p:spPr bwMode="auto">
                      <a:xfrm>
                        <a:off x="8011659" y="5499098"/>
                        <a:ext cx="873125" cy="325438"/>
                      </a:xfrm>
                      <a:prstGeom prst="rect">
                        <a:avLst/>
                      </a:prstGeom>
                      <a:solidFill>
                        <a:srgbClr val="CCFFFF"/>
                      </a:solidFill>
                      <a:ln w="9525">
                        <a:solidFill>
                          <a:schemeClr val="accent1"/>
                        </a:solidFill>
                        <a:miter lim="800000"/>
                        <a:headEnd/>
                        <a:tailEnd/>
                      </a:ln>
                    </p:spPr>
                  </p:pic>
                </p:oleObj>
              </mc:Fallback>
            </mc:AlternateContent>
          </a:graphicData>
        </a:graphic>
      </p:graphicFrame>
    </p:spTree>
    <p:extLst>
      <p:ext uri="{BB962C8B-B14F-4D97-AF65-F5344CB8AC3E}">
        <p14:creationId xmlns:p14="http://schemas.microsoft.com/office/powerpoint/2010/main" val="2177757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四、实验原理</a:t>
            </a:r>
          </a:p>
        </p:txBody>
      </p:sp>
      <p:sp>
        <p:nvSpPr>
          <p:cNvPr id="3" name="内容占位符 2"/>
          <p:cNvSpPr>
            <a:spLocks noGrp="1"/>
          </p:cNvSpPr>
          <p:nvPr>
            <p:ph idx="1"/>
          </p:nvPr>
        </p:nvSpPr>
        <p:spPr>
          <a:xfrm>
            <a:off x="845127" y="1799768"/>
            <a:ext cx="10515600" cy="4934861"/>
          </a:xfrm>
        </p:spPr>
        <p:txBody>
          <a:bodyPr>
            <a:normAutofit/>
          </a:bodyPr>
          <a:lstStyle/>
          <a:p>
            <a:pPr>
              <a:buFont typeface="Wingdings" panose="05000000000000000000" pitchFamily="2" charset="2"/>
              <a:buChar char="Ø"/>
            </a:pPr>
            <a:r>
              <a:rPr lang="en-US" altLang="zh-CN" dirty="0"/>
              <a:t>2. </a:t>
            </a:r>
            <a:r>
              <a:rPr lang="zh-CN" altLang="en-US" dirty="0"/>
              <a:t>相位比较法（行波法</a:t>
            </a:r>
            <a:r>
              <a:rPr lang="zh-CN" altLang="en-US" sz="3000" dirty="0"/>
              <a:t>）</a:t>
            </a:r>
            <a:endParaRPr lang="en-US" altLang="zh-CN" sz="3000" dirty="0"/>
          </a:p>
          <a:p>
            <a:pPr marL="0" indent="0">
              <a:lnSpc>
                <a:spcPct val="150000"/>
              </a:lnSpc>
              <a:buNone/>
            </a:pPr>
            <a:r>
              <a:rPr lang="zh-CN" altLang="en-US" sz="1800" dirty="0">
                <a:solidFill>
                  <a:schemeClr val="tx1"/>
                </a:solidFill>
              </a:rPr>
              <a:t>        由 </a:t>
            </a:r>
            <a:r>
              <a:rPr lang="en-US" altLang="zh-CN" sz="1800" dirty="0">
                <a:solidFill>
                  <a:schemeClr val="tx1"/>
                </a:solidFill>
              </a:rPr>
              <a:t>S</a:t>
            </a:r>
            <a:r>
              <a:rPr lang="en-US" altLang="zh-CN" sz="1800" baseline="-25000" dirty="0">
                <a:solidFill>
                  <a:schemeClr val="tx1"/>
                </a:solidFill>
              </a:rPr>
              <a:t>1 </a:t>
            </a:r>
            <a:r>
              <a:rPr lang="zh-CN" altLang="en-US" sz="1800" dirty="0">
                <a:solidFill>
                  <a:schemeClr val="tx1"/>
                </a:solidFill>
              </a:rPr>
              <a:t>输入 </a:t>
            </a:r>
            <a:r>
              <a:rPr lang="en-US" altLang="zh-CN" sz="1800" dirty="0">
                <a:solidFill>
                  <a:schemeClr val="tx1"/>
                </a:solidFill>
              </a:rPr>
              <a:t>X </a:t>
            </a:r>
            <a:r>
              <a:rPr lang="zh-CN" altLang="en-US" sz="1800" dirty="0">
                <a:solidFill>
                  <a:schemeClr val="tx1"/>
                </a:solidFill>
              </a:rPr>
              <a:t>轴的入射波的振动方程为</a:t>
            </a:r>
            <a:r>
              <a:rPr lang="en-US" altLang="zh-CN" sz="1800" dirty="0">
                <a:solidFill>
                  <a:schemeClr val="tx1"/>
                </a:solidFill>
              </a:rPr>
              <a:t>: </a:t>
            </a:r>
          </a:p>
          <a:p>
            <a:pPr marL="0" indent="0">
              <a:lnSpc>
                <a:spcPct val="150000"/>
              </a:lnSpc>
              <a:buNone/>
            </a:pPr>
            <a:endParaRPr lang="en-US" altLang="zh-CN" sz="1800" dirty="0">
              <a:solidFill>
                <a:schemeClr val="tx1"/>
              </a:solidFill>
            </a:endParaRPr>
          </a:p>
          <a:p>
            <a:pPr marL="0" indent="0">
              <a:lnSpc>
                <a:spcPct val="150000"/>
              </a:lnSpc>
              <a:buNone/>
            </a:pPr>
            <a:r>
              <a:rPr lang="zh-CN" altLang="en-US" sz="1800" dirty="0">
                <a:solidFill>
                  <a:schemeClr val="tx1"/>
                </a:solidFill>
              </a:rPr>
              <a:t>        由 </a:t>
            </a:r>
            <a:r>
              <a:rPr lang="en-US" altLang="zh-CN" sz="1800" dirty="0">
                <a:solidFill>
                  <a:schemeClr val="tx1"/>
                </a:solidFill>
              </a:rPr>
              <a:t>S</a:t>
            </a:r>
            <a:r>
              <a:rPr lang="en-US" altLang="zh-CN" sz="1800" baseline="-25000" dirty="0">
                <a:solidFill>
                  <a:schemeClr val="tx1"/>
                </a:solidFill>
              </a:rPr>
              <a:t>2 </a:t>
            </a:r>
            <a:r>
              <a:rPr lang="zh-CN" altLang="en-US" sz="1800" dirty="0">
                <a:solidFill>
                  <a:schemeClr val="tx1"/>
                </a:solidFill>
              </a:rPr>
              <a:t>接收输入 </a:t>
            </a:r>
            <a:r>
              <a:rPr lang="en-US" altLang="zh-CN" sz="1800" dirty="0">
                <a:solidFill>
                  <a:schemeClr val="tx1"/>
                </a:solidFill>
              </a:rPr>
              <a:t>Y </a:t>
            </a:r>
            <a:r>
              <a:rPr lang="zh-CN" altLang="en-US" sz="1800" dirty="0">
                <a:solidFill>
                  <a:schemeClr val="tx1"/>
                </a:solidFill>
              </a:rPr>
              <a:t>轴的波振动方程为</a:t>
            </a:r>
            <a:r>
              <a:rPr lang="en-US" altLang="zh-CN" sz="1800" dirty="0">
                <a:solidFill>
                  <a:schemeClr val="tx1"/>
                </a:solidFill>
              </a:rPr>
              <a:t>:</a:t>
            </a:r>
          </a:p>
          <a:p>
            <a:pPr marL="0" indent="0">
              <a:lnSpc>
                <a:spcPct val="150000"/>
              </a:lnSpc>
              <a:buNone/>
            </a:pPr>
            <a:endParaRPr lang="en-US" altLang="zh-CN" sz="1800" dirty="0">
              <a:solidFill>
                <a:schemeClr val="tx1"/>
              </a:solidFill>
            </a:endParaRPr>
          </a:p>
          <a:p>
            <a:pPr marL="0" indent="0">
              <a:lnSpc>
                <a:spcPct val="150000"/>
              </a:lnSpc>
              <a:buNone/>
            </a:pPr>
            <a:r>
              <a:rPr lang="zh-CN" altLang="en-US" sz="1800" dirty="0">
                <a:solidFill>
                  <a:schemeClr val="tx1"/>
                </a:solidFill>
              </a:rPr>
              <a:t>        合成振动方程为：</a:t>
            </a:r>
            <a:endParaRPr lang="en-US" altLang="zh-CN" sz="1800" dirty="0">
              <a:solidFill>
                <a:schemeClr val="tx1"/>
              </a:solidFill>
            </a:endParaRPr>
          </a:p>
          <a:p>
            <a:pPr marL="0" indent="0">
              <a:lnSpc>
                <a:spcPct val="150000"/>
              </a:lnSpc>
              <a:buNone/>
            </a:pPr>
            <a:endParaRPr lang="en-US" altLang="zh-CN" sz="1800" dirty="0">
              <a:solidFill>
                <a:schemeClr val="tx1"/>
              </a:solidFill>
            </a:endParaRPr>
          </a:p>
          <a:p>
            <a:pPr marL="0" indent="0">
              <a:lnSpc>
                <a:spcPct val="150000"/>
              </a:lnSpc>
              <a:buNone/>
            </a:pPr>
            <a:r>
              <a:rPr lang="zh-CN" altLang="en-US" sz="1800" dirty="0">
                <a:solidFill>
                  <a:schemeClr val="tx1"/>
                </a:solidFill>
              </a:rPr>
              <a:t>        发射波和接收波之间的相位差：</a:t>
            </a:r>
            <a:endParaRPr lang="en-US" altLang="zh-CN" sz="1800" dirty="0">
              <a:solidFill>
                <a:schemeClr val="tx1"/>
              </a:solidFill>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3700839458"/>
              </p:ext>
            </p:extLst>
          </p:nvPr>
        </p:nvGraphicFramePr>
        <p:xfrm>
          <a:off x="1996939" y="2915555"/>
          <a:ext cx="2194128" cy="411480"/>
        </p:xfrm>
        <a:graphic>
          <a:graphicData uri="http://schemas.openxmlformats.org/presentationml/2006/ole">
            <mc:AlternateContent xmlns:mc="http://schemas.openxmlformats.org/markup-compatibility/2006">
              <mc:Choice xmlns:v="urn:schemas-microsoft-com:vml" Requires="v">
                <p:oleObj spid="_x0000_s3147" name="Equation" r:id="rId3" imgW="1218960" imgH="228600" progId="Equation.DSMT4">
                  <p:embed/>
                </p:oleObj>
              </mc:Choice>
              <mc:Fallback>
                <p:oleObj name="Equation" r:id="rId3" imgW="1218960" imgH="228600" progId="Equation.DSMT4">
                  <p:embed/>
                  <p:pic>
                    <p:nvPicPr>
                      <p:cNvPr id="0" name=""/>
                      <p:cNvPicPr/>
                      <p:nvPr/>
                    </p:nvPicPr>
                    <p:blipFill>
                      <a:blip r:embed="rId4"/>
                      <a:stretch>
                        <a:fillRect/>
                      </a:stretch>
                    </p:blipFill>
                    <p:spPr>
                      <a:xfrm>
                        <a:off x="1996939" y="2915555"/>
                        <a:ext cx="2194128" cy="411480"/>
                      </a:xfrm>
                      <a:prstGeom prst="rect">
                        <a:avLst/>
                      </a:prstGeom>
                      <a:solidFill>
                        <a:srgbClr val="CCFFFF"/>
                      </a:solidFill>
                      <a:ln>
                        <a:solidFill>
                          <a:schemeClr val="accent1"/>
                        </a:solidFill>
                      </a:ln>
                    </p:spPr>
                  </p:pic>
                </p:oleObj>
              </mc:Fallback>
            </mc:AlternateContent>
          </a:graphicData>
        </a:graphic>
      </p:graphicFrame>
      <p:graphicFrame>
        <p:nvGraphicFramePr>
          <p:cNvPr id="6" name="对象 5"/>
          <p:cNvGraphicFramePr>
            <a:graphicFrameLocks noChangeAspect="1"/>
          </p:cNvGraphicFramePr>
          <p:nvPr>
            <p:extLst>
              <p:ext uri="{D42A27DB-BD31-4B8C-83A1-F6EECF244321}">
                <p14:modId xmlns:p14="http://schemas.microsoft.com/office/powerpoint/2010/main" val="1482946134"/>
              </p:ext>
            </p:extLst>
          </p:nvPr>
        </p:nvGraphicFramePr>
        <p:xfrm>
          <a:off x="1994125" y="3952422"/>
          <a:ext cx="2217737" cy="411163"/>
        </p:xfrm>
        <a:graphic>
          <a:graphicData uri="http://schemas.openxmlformats.org/presentationml/2006/ole">
            <mc:AlternateContent xmlns:mc="http://schemas.openxmlformats.org/markup-compatibility/2006">
              <mc:Choice xmlns:v="urn:schemas-microsoft-com:vml" Requires="v">
                <p:oleObj spid="_x0000_s3148" name="Equation" r:id="rId5" imgW="1231560" imgH="228600" progId="Equation.DSMT4">
                  <p:embed/>
                </p:oleObj>
              </mc:Choice>
              <mc:Fallback>
                <p:oleObj name="Equation" r:id="rId5" imgW="1231560" imgH="228600" progId="Equation.DSMT4">
                  <p:embed/>
                  <p:pic>
                    <p:nvPicPr>
                      <p:cNvPr id="0" name="对象 4"/>
                      <p:cNvPicPr>
                        <a:picLocks noChangeAspect="1" noChangeArrowheads="1"/>
                      </p:cNvPicPr>
                      <p:nvPr/>
                    </p:nvPicPr>
                    <p:blipFill>
                      <a:blip r:embed="rId6"/>
                      <a:srcRect/>
                      <a:stretch>
                        <a:fillRect/>
                      </a:stretch>
                    </p:blipFill>
                    <p:spPr bwMode="auto">
                      <a:xfrm>
                        <a:off x="1994125" y="3952422"/>
                        <a:ext cx="2217737" cy="411163"/>
                      </a:xfrm>
                      <a:prstGeom prst="rect">
                        <a:avLst/>
                      </a:prstGeom>
                      <a:solidFill>
                        <a:srgbClr val="CCFFFF"/>
                      </a:solidFill>
                      <a:ln w="9525">
                        <a:solidFill>
                          <a:schemeClr val="accent1"/>
                        </a:solidFill>
                        <a:miter lim="800000"/>
                        <a:headEnd/>
                        <a:tailEnd/>
                      </a:ln>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1520254602"/>
              </p:ext>
            </p:extLst>
          </p:nvPr>
        </p:nvGraphicFramePr>
        <p:xfrm>
          <a:off x="3326491" y="4586290"/>
          <a:ext cx="4914432" cy="822960"/>
        </p:xfrm>
        <a:graphic>
          <a:graphicData uri="http://schemas.openxmlformats.org/presentationml/2006/ole">
            <mc:AlternateContent xmlns:mc="http://schemas.openxmlformats.org/markup-compatibility/2006">
              <mc:Choice xmlns:v="urn:schemas-microsoft-com:vml" Requires="v">
                <p:oleObj spid="_x0000_s3149" name="Equation" r:id="rId7" imgW="2730240" imgH="457200" progId="Equation.DSMT4">
                  <p:embed/>
                </p:oleObj>
              </mc:Choice>
              <mc:Fallback>
                <p:oleObj name="Equation" r:id="rId7" imgW="2730240" imgH="457200" progId="Equation.DSMT4">
                  <p:embed/>
                  <p:pic>
                    <p:nvPicPr>
                      <p:cNvPr id="0" name=""/>
                      <p:cNvPicPr/>
                      <p:nvPr/>
                    </p:nvPicPr>
                    <p:blipFill>
                      <a:blip r:embed="rId8"/>
                      <a:stretch>
                        <a:fillRect/>
                      </a:stretch>
                    </p:blipFill>
                    <p:spPr>
                      <a:xfrm>
                        <a:off x="3326491" y="4586290"/>
                        <a:ext cx="4914432" cy="822960"/>
                      </a:xfrm>
                      <a:prstGeom prst="rect">
                        <a:avLst/>
                      </a:prstGeom>
                      <a:solidFill>
                        <a:srgbClr val="CCFFFF"/>
                      </a:solidFill>
                      <a:ln>
                        <a:solidFill>
                          <a:schemeClr val="accent1"/>
                        </a:solidFill>
                      </a:ln>
                    </p:spPr>
                  </p:pic>
                </p:oleObj>
              </mc:Fallback>
            </mc:AlternateContent>
          </a:graphicData>
        </a:graphic>
      </p:graphicFrame>
      <p:graphicFrame>
        <p:nvGraphicFramePr>
          <p:cNvPr id="8" name="对象 7"/>
          <p:cNvGraphicFramePr>
            <a:graphicFrameLocks noChangeAspect="1"/>
          </p:cNvGraphicFramePr>
          <p:nvPr>
            <p:extLst>
              <p:ext uri="{D42A27DB-BD31-4B8C-83A1-F6EECF244321}">
                <p14:modId xmlns:p14="http://schemas.microsoft.com/office/powerpoint/2010/main" val="3211058008"/>
              </p:ext>
            </p:extLst>
          </p:nvPr>
        </p:nvGraphicFramePr>
        <p:xfrm>
          <a:off x="4722581" y="5671458"/>
          <a:ext cx="2240136" cy="730944"/>
        </p:xfrm>
        <a:graphic>
          <a:graphicData uri="http://schemas.openxmlformats.org/presentationml/2006/ole">
            <mc:AlternateContent xmlns:mc="http://schemas.openxmlformats.org/markup-compatibility/2006">
              <mc:Choice xmlns:v="urn:schemas-microsoft-com:vml" Requires="v">
                <p:oleObj spid="_x0000_s3150" name="Equation" r:id="rId9" imgW="1244520" imgH="406080" progId="Equation.DSMT4">
                  <p:embed/>
                </p:oleObj>
              </mc:Choice>
              <mc:Fallback>
                <p:oleObj name="Equation" r:id="rId9" imgW="1244520" imgH="406080" progId="Equation.DSMT4">
                  <p:embed/>
                  <p:pic>
                    <p:nvPicPr>
                      <p:cNvPr id="0" name=""/>
                      <p:cNvPicPr/>
                      <p:nvPr/>
                    </p:nvPicPr>
                    <p:blipFill>
                      <a:blip r:embed="rId10"/>
                      <a:stretch>
                        <a:fillRect/>
                      </a:stretch>
                    </p:blipFill>
                    <p:spPr>
                      <a:xfrm>
                        <a:off x="4722581" y="5671458"/>
                        <a:ext cx="2240136" cy="730944"/>
                      </a:xfrm>
                      <a:prstGeom prst="rect">
                        <a:avLst/>
                      </a:prstGeom>
                      <a:solidFill>
                        <a:srgbClr val="CCFFFF"/>
                      </a:solidFill>
                      <a:ln>
                        <a:solidFill>
                          <a:schemeClr val="accent1"/>
                        </a:solidFill>
                      </a:ln>
                    </p:spPr>
                  </p:pic>
                </p:oleObj>
              </mc:Fallback>
            </mc:AlternateContent>
          </a:graphicData>
        </a:graphic>
      </p:graphicFrame>
      <p:pic>
        <p:nvPicPr>
          <p:cNvPr id="3146" name="Picture 7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302188" y="1919153"/>
            <a:ext cx="5271849" cy="2446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62381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四、实验原理</a:t>
            </a:r>
          </a:p>
        </p:txBody>
      </p:sp>
      <p:sp>
        <p:nvSpPr>
          <p:cNvPr id="3" name="内容占位符 2"/>
          <p:cNvSpPr>
            <a:spLocks noGrp="1"/>
          </p:cNvSpPr>
          <p:nvPr>
            <p:ph idx="1"/>
          </p:nvPr>
        </p:nvSpPr>
        <p:spPr>
          <a:xfrm>
            <a:off x="845127" y="1799769"/>
            <a:ext cx="10515600" cy="4702632"/>
          </a:xfrm>
        </p:spPr>
        <p:txBody>
          <a:bodyPr>
            <a:normAutofit lnSpcReduction="10000"/>
          </a:bodyPr>
          <a:lstStyle/>
          <a:p>
            <a:pPr>
              <a:buFont typeface="Wingdings" panose="05000000000000000000" pitchFamily="2" charset="2"/>
              <a:buChar char="Ø"/>
            </a:pPr>
            <a:r>
              <a:rPr lang="en-US" altLang="zh-CN" dirty="0"/>
              <a:t>2. </a:t>
            </a:r>
            <a:r>
              <a:rPr lang="zh-CN" altLang="en-US" dirty="0"/>
              <a:t>相位比较法（行波法</a:t>
            </a:r>
            <a:r>
              <a:rPr lang="zh-CN" altLang="en-US" sz="3000" dirty="0"/>
              <a:t>）</a:t>
            </a:r>
            <a:endParaRPr lang="en-US" altLang="zh-CN" sz="3000" dirty="0"/>
          </a:p>
          <a:p>
            <a:pPr marL="0" indent="0">
              <a:lnSpc>
                <a:spcPct val="150000"/>
              </a:lnSpc>
              <a:buNone/>
            </a:pPr>
            <a:r>
              <a:rPr lang="zh-CN" altLang="en-US" sz="1800" dirty="0">
                <a:solidFill>
                  <a:schemeClr val="tx1"/>
                </a:solidFill>
              </a:rPr>
              <a:t>        移动 </a:t>
            </a:r>
            <a:r>
              <a:rPr lang="en-US" altLang="zh-CN" sz="1800" dirty="0">
                <a:solidFill>
                  <a:schemeClr val="tx1"/>
                </a:solidFill>
              </a:rPr>
              <a:t>S</a:t>
            </a:r>
            <a:r>
              <a:rPr lang="en-US" altLang="zh-CN" sz="1800" baseline="-25000" dirty="0">
                <a:solidFill>
                  <a:schemeClr val="tx1"/>
                </a:solidFill>
              </a:rPr>
              <a:t>2</a:t>
            </a:r>
            <a:r>
              <a:rPr lang="en-US" altLang="zh-CN" sz="1800" dirty="0">
                <a:solidFill>
                  <a:schemeClr val="tx1"/>
                </a:solidFill>
              </a:rPr>
              <a:t> </a:t>
            </a:r>
            <a:r>
              <a:rPr lang="zh-CN" altLang="en-US" sz="1800" dirty="0">
                <a:solidFill>
                  <a:schemeClr val="tx1"/>
                </a:solidFill>
              </a:rPr>
              <a:t>得李萨如图形如下：</a:t>
            </a:r>
            <a:endParaRPr lang="en-US" altLang="zh-CN" sz="1800" dirty="0">
              <a:solidFill>
                <a:schemeClr val="tx1"/>
              </a:solidFill>
            </a:endParaRPr>
          </a:p>
          <a:p>
            <a:pPr marL="0" indent="0">
              <a:lnSpc>
                <a:spcPct val="150000"/>
              </a:lnSpc>
              <a:buNone/>
            </a:pPr>
            <a:endParaRPr lang="en-US" altLang="zh-CN" sz="1800" dirty="0">
              <a:solidFill>
                <a:schemeClr val="tx1"/>
              </a:solidFill>
            </a:endParaRPr>
          </a:p>
          <a:p>
            <a:pPr marL="0" indent="0">
              <a:lnSpc>
                <a:spcPct val="150000"/>
              </a:lnSpc>
              <a:buNone/>
            </a:pPr>
            <a:endParaRPr lang="en-US" altLang="zh-CN" sz="1800" dirty="0">
              <a:solidFill>
                <a:schemeClr val="tx1"/>
              </a:solidFill>
            </a:endParaRPr>
          </a:p>
          <a:p>
            <a:pPr marL="0" indent="0">
              <a:lnSpc>
                <a:spcPct val="150000"/>
              </a:lnSpc>
              <a:buNone/>
            </a:pPr>
            <a:endParaRPr lang="en-US" altLang="zh-CN" sz="1800" dirty="0">
              <a:solidFill>
                <a:schemeClr val="tx1"/>
              </a:solidFill>
            </a:endParaRPr>
          </a:p>
          <a:p>
            <a:pPr marL="0" indent="0">
              <a:lnSpc>
                <a:spcPct val="150000"/>
              </a:lnSpc>
              <a:buNone/>
            </a:pPr>
            <a:endParaRPr lang="en-US" altLang="zh-CN" sz="1800" dirty="0">
              <a:solidFill>
                <a:schemeClr val="tx1"/>
              </a:solidFill>
            </a:endParaRPr>
          </a:p>
          <a:p>
            <a:pPr marL="0" indent="0">
              <a:lnSpc>
                <a:spcPct val="150000"/>
              </a:lnSpc>
              <a:buNone/>
            </a:pPr>
            <a:r>
              <a:rPr lang="zh-CN" altLang="en-US" sz="1800" dirty="0">
                <a:solidFill>
                  <a:schemeClr val="tx1"/>
                </a:solidFill>
              </a:rPr>
              <a:t>    </a:t>
            </a:r>
            <a:endParaRPr lang="en-US" altLang="zh-CN" sz="1800" dirty="0">
              <a:solidFill>
                <a:schemeClr val="tx1"/>
              </a:solidFill>
            </a:endParaRPr>
          </a:p>
          <a:p>
            <a:pPr marL="0" indent="0">
              <a:lnSpc>
                <a:spcPct val="150000"/>
              </a:lnSpc>
              <a:buNone/>
            </a:pPr>
            <a:r>
              <a:rPr lang="en-US" altLang="zh-CN" sz="1800" b="1" dirty="0">
                <a:solidFill>
                  <a:schemeClr val="tx1"/>
                </a:solidFill>
              </a:rPr>
              <a:t>        </a:t>
            </a:r>
            <a:r>
              <a:rPr lang="zh-CN" altLang="en-US" sz="1800" b="1" dirty="0">
                <a:solidFill>
                  <a:schemeClr val="tx1"/>
                </a:solidFill>
              </a:rPr>
              <a:t>结论：</a:t>
            </a:r>
            <a:r>
              <a:rPr lang="zh-CN" altLang="en-US" sz="1800" dirty="0">
                <a:solidFill>
                  <a:schemeClr val="tx1"/>
                </a:solidFill>
              </a:rPr>
              <a:t>当 </a:t>
            </a:r>
            <a:r>
              <a:rPr lang="en-US" altLang="zh-CN" sz="1800" dirty="0">
                <a:solidFill>
                  <a:schemeClr val="tx1"/>
                </a:solidFill>
              </a:rPr>
              <a:t>S</a:t>
            </a:r>
            <a:r>
              <a:rPr lang="en-US" altLang="zh-CN" sz="1800" baseline="-25000" dirty="0">
                <a:solidFill>
                  <a:schemeClr val="tx1"/>
                </a:solidFill>
              </a:rPr>
              <a:t>1 </a:t>
            </a:r>
            <a:r>
              <a:rPr lang="zh-CN" altLang="en-US" sz="1800" dirty="0">
                <a:solidFill>
                  <a:schemeClr val="tx1"/>
                </a:solidFill>
              </a:rPr>
              <a:t>、 </a:t>
            </a:r>
            <a:r>
              <a:rPr lang="en-US" altLang="zh-CN" sz="1800" dirty="0">
                <a:solidFill>
                  <a:schemeClr val="tx1"/>
                </a:solidFill>
              </a:rPr>
              <a:t>S</a:t>
            </a:r>
            <a:r>
              <a:rPr lang="en-US" altLang="zh-CN" sz="1800" baseline="-25000" dirty="0">
                <a:solidFill>
                  <a:schemeClr val="tx1"/>
                </a:solidFill>
              </a:rPr>
              <a:t>2 </a:t>
            </a:r>
            <a:r>
              <a:rPr lang="zh-CN" altLang="en-US" sz="1800" dirty="0">
                <a:solidFill>
                  <a:schemeClr val="tx1"/>
                </a:solidFill>
              </a:rPr>
              <a:t>之间距离改变半个波长            ，则             。</a:t>
            </a:r>
            <a:endParaRPr lang="en-US" altLang="zh-CN" sz="1800" dirty="0">
              <a:solidFill>
                <a:schemeClr val="tx1"/>
              </a:solidFill>
            </a:endParaRPr>
          </a:p>
          <a:p>
            <a:pPr marL="0" indent="0">
              <a:lnSpc>
                <a:spcPct val="150000"/>
              </a:lnSpc>
              <a:buNone/>
            </a:pPr>
            <a:r>
              <a:rPr lang="en-US" altLang="zh-CN" sz="1800" dirty="0">
                <a:solidFill>
                  <a:schemeClr val="tx1"/>
                </a:solidFill>
              </a:rPr>
              <a:t>    </a:t>
            </a: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4851" y="2971106"/>
            <a:ext cx="7418255" cy="2216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4" name="对象 3"/>
          <p:cNvGraphicFramePr>
            <a:graphicFrameLocks noChangeAspect="1"/>
          </p:cNvGraphicFramePr>
          <p:nvPr>
            <p:extLst>
              <p:ext uri="{D42A27DB-BD31-4B8C-83A1-F6EECF244321}">
                <p14:modId xmlns:p14="http://schemas.microsoft.com/office/powerpoint/2010/main" val="2496989158"/>
              </p:ext>
            </p:extLst>
          </p:nvPr>
        </p:nvGraphicFramePr>
        <p:xfrm>
          <a:off x="5537190" y="5361971"/>
          <a:ext cx="594360" cy="527904"/>
        </p:xfrm>
        <a:graphic>
          <a:graphicData uri="http://schemas.openxmlformats.org/presentationml/2006/ole">
            <mc:AlternateContent xmlns:mc="http://schemas.openxmlformats.org/markup-compatibility/2006">
              <mc:Choice xmlns:v="urn:schemas-microsoft-com:vml" Requires="v">
                <p:oleObj spid="_x0000_s4130" name="Equation" r:id="rId4" imgW="457200" imgH="406080" progId="Equation.DSMT4">
                  <p:embed/>
                </p:oleObj>
              </mc:Choice>
              <mc:Fallback>
                <p:oleObj name="Equation" r:id="rId4" imgW="457200" imgH="406080" progId="Equation.DSMT4">
                  <p:embed/>
                  <p:pic>
                    <p:nvPicPr>
                      <p:cNvPr id="0" name=""/>
                      <p:cNvPicPr/>
                      <p:nvPr/>
                    </p:nvPicPr>
                    <p:blipFill>
                      <a:blip r:embed="rId5"/>
                      <a:stretch>
                        <a:fillRect/>
                      </a:stretch>
                    </p:blipFill>
                    <p:spPr>
                      <a:xfrm>
                        <a:off x="5537190" y="5361971"/>
                        <a:ext cx="594360" cy="527904"/>
                      </a:xfrm>
                      <a:prstGeom prst="rect">
                        <a:avLst/>
                      </a:prstGeom>
                    </p:spPr>
                  </p:pic>
                </p:oleObj>
              </mc:Fallback>
            </mc:AlternateContent>
          </a:graphicData>
        </a:graphic>
      </p:graphicFrame>
      <p:graphicFrame>
        <p:nvGraphicFramePr>
          <p:cNvPr id="34" name="对象 33"/>
          <p:cNvGraphicFramePr>
            <a:graphicFrameLocks noChangeAspect="1"/>
          </p:cNvGraphicFramePr>
          <p:nvPr>
            <p:extLst>
              <p:ext uri="{D42A27DB-BD31-4B8C-83A1-F6EECF244321}">
                <p14:modId xmlns:p14="http://schemas.microsoft.com/office/powerpoint/2010/main" val="648218811"/>
              </p:ext>
            </p:extLst>
          </p:nvPr>
        </p:nvGraphicFramePr>
        <p:xfrm>
          <a:off x="6561358" y="5500908"/>
          <a:ext cx="704700" cy="304560"/>
        </p:xfrm>
        <a:graphic>
          <a:graphicData uri="http://schemas.openxmlformats.org/presentationml/2006/ole">
            <mc:AlternateContent xmlns:mc="http://schemas.openxmlformats.org/markup-compatibility/2006">
              <mc:Choice xmlns:v="urn:schemas-microsoft-com:vml" Requires="v">
                <p:oleObj spid="_x0000_s4131" name="Equation" r:id="rId6" imgW="469800" imgH="203040" progId="Equation.DSMT4">
                  <p:embed/>
                </p:oleObj>
              </mc:Choice>
              <mc:Fallback>
                <p:oleObj name="Equation" r:id="rId6" imgW="469800" imgH="203040" progId="Equation.DSMT4">
                  <p:embed/>
                  <p:pic>
                    <p:nvPicPr>
                      <p:cNvPr id="0" name=""/>
                      <p:cNvPicPr/>
                      <p:nvPr/>
                    </p:nvPicPr>
                    <p:blipFill>
                      <a:blip r:embed="rId7"/>
                      <a:stretch>
                        <a:fillRect/>
                      </a:stretch>
                    </p:blipFill>
                    <p:spPr>
                      <a:xfrm>
                        <a:off x="6561358" y="5500908"/>
                        <a:ext cx="704700" cy="304560"/>
                      </a:xfrm>
                      <a:prstGeom prst="rect">
                        <a:avLst/>
                      </a:prstGeom>
                    </p:spPr>
                  </p:pic>
                </p:oleObj>
              </mc:Fallback>
            </mc:AlternateContent>
          </a:graphicData>
        </a:graphic>
      </p:graphicFrame>
    </p:spTree>
    <p:extLst>
      <p:ext uri="{BB962C8B-B14F-4D97-AF65-F5344CB8AC3E}">
        <p14:creationId xmlns:p14="http://schemas.microsoft.com/office/powerpoint/2010/main" val="3406317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四、实验原理</a:t>
            </a:r>
          </a:p>
        </p:txBody>
      </p:sp>
      <p:sp>
        <p:nvSpPr>
          <p:cNvPr id="3" name="内容占位符 2"/>
          <p:cNvSpPr>
            <a:spLocks noGrp="1"/>
          </p:cNvSpPr>
          <p:nvPr>
            <p:ph idx="1"/>
          </p:nvPr>
        </p:nvSpPr>
        <p:spPr>
          <a:xfrm>
            <a:off x="845127" y="1828800"/>
            <a:ext cx="10515600" cy="4789714"/>
          </a:xfrm>
        </p:spPr>
        <p:txBody>
          <a:bodyPr>
            <a:normAutofit/>
          </a:bodyPr>
          <a:lstStyle/>
          <a:p>
            <a:pPr>
              <a:buFont typeface="Wingdings" panose="05000000000000000000" pitchFamily="2" charset="2"/>
              <a:buChar char="Ø"/>
            </a:pPr>
            <a:r>
              <a:rPr lang="en-US" altLang="zh-CN" dirty="0"/>
              <a:t>3. </a:t>
            </a:r>
            <a:r>
              <a:rPr lang="zh-CN" altLang="en-US" dirty="0"/>
              <a:t>振幅合成法（驻波法）</a:t>
            </a:r>
            <a:endParaRPr lang="en-US" altLang="zh-CN" dirty="0"/>
          </a:p>
          <a:p>
            <a:pPr marL="0" indent="0">
              <a:lnSpc>
                <a:spcPct val="150000"/>
              </a:lnSpc>
              <a:buNone/>
            </a:pPr>
            <a:r>
              <a:rPr lang="en-US" altLang="zh-CN" sz="1800" dirty="0">
                <a:solidFill>
                  <a:schemeClr val="tx1"/>
                </a:solidFill>
              </a:rPr>
              <a:t>        S</a:t>
            </a:r>
            <a:r>
              <a:rPr lang="en-US" altLang="zh-CN" sz="1800" baseline="-25000" dirty="0">
                <a:solidFill>
                  <a:schemeClr val="tx1"/>
                </a:solidFill>
              </a:rPr>
              <a:t>1 </a:t>
            </a:r>
            <a:r>
              <a:rPr lang="zh-CN" altLang="en-US" sz="1800" dirty="0">
                <a:solidFill>
                  <a:schemeClr val="tx1"/>
                </a:solidFill>
              </a:rPr>
              <a:t>发出的超声波和 </a:t>
            </a:r>
            <a:r>
              <a:rPr lang="en-US" altLang="zh-CN" sz="1800" dirty="0">
                <a:solidFill>
                  <a:schemeClr val="tx1"/>
                </a:solidFill>
              </a:rPr>
              <a:t>S</a:t>
            </a:r>
            <a:r>
              <a:rPr lang="en-US" altLang="zh-CN" sz="1800" baseline="-25000" dirty="0">
                <a:solidFill>
                  <a:schemeClr val="tx1"/>
                </a:solidFill>
              </a:rPr>
              <a:t>2 </a:t>
            </a:r>
            <a:r>
              <a:rPr lang="zh-CN" altLang="en-US" sz="1800" dirty="0">
                <a:solidFill>
                  <a:schemeClr val="tx1"/>
                </a:solidFill>
              </a:rPr>
              <a:t>反射的超声波，在</a:t>
            </a:r>
            <a:r>
              <a:rPr lang="en-US" altLang="zh-CN" sz="1800" dirty="0">
                <a:solidFill>
                  <a:schemeClr val="tx1"/>
                </a:solidFill>
              </a:rPr>
              <a:t>S</a:t>
            </a:r>
            <a:r>
              <a:rPr lang="en-US" altLang="zh-CN" sz="1800" baseline="-25000" dirty="0">
                <a:solidFill>
                  <a:schemeClr val="tx1"/>
                </a:solidFill>
              </a:rPr>
              <a:t>1</a:t>
            </a:r>
            <a:r>
              <a:rPr lang="zh-CN" altLang="en-US" sz="1800" dirty="0">
                <a:solidFill>
                  <a:schemeClr val="tx1"/>
                </a:solidFill>
              </a:rPr>
              <a:t>，</a:t>
            </a:r>
            <a:endParaRPr lang="en-US" altLang="zh-CN" sz="1800" dirty="0">
              <a:solidFill>
                <a:schemeClr val="tx1"/>
              </a:solidFill>
            </a:endParaRPr>
          </a:p>
          <a:p>
            <a:pPr marL="0" indent="0">
              <a:lnSpc>
                <a:spcPct val="150000"/>
              </a:lnSpc>
              <a:buNone/>
            </a:pPr>
            <a:r>
              <a:rPr lang="en-US" altLang="zh-CN" sz="1800" dirty="0">
                <a:solidFill>
                  <a:schemeClr val="tx1"/>
                </a:solidFill>
              </a:rPr>
              <a:t>S</a:t>
            </a:r>
            <a:r>
              <a:rPr lang="en-US" altLang="zh-CN" sz="1800" baseline="-25000" dirty="0">
                <a:solidFill>
                  <a:schemeClr val="tx1"/>
                </a:solidFill>
              </a:rPr>
              <a:t>2</a:t>
            </a:r>
            <a:r>
              <a:rPr lang="zh-CN" altLang="en-US" sz="1800" dirty="0">
                <a:solidFill>
                  <a:schemeClr val="tx1"/>
                </a:solidFill>
              </a:rPr>
              <a:t>间的距离是半波长的倍数时，干涉结果形成驻波。</a:t>
            </a:r>
            <a:endParaRPr lang="en-US" altLang="zh-CN" sz="1800" dirty="0">
              <a:solidFill>
                <a:schemeClr val="tx1"/>
              </a:solidFill>
            </a:endParaRPr>
          </a:p>
          <a:p>
            <a:pPr marL="0" indent="0">
              <a:lnSpc>
                <a:spcPct val="150000"/>
              </a:lnSpc>
              <a:buNone/>
            </a:pPr>
            <a:r>
              <a:rPr lang="zh-CN" altLang="en-US" sz="1800" dirty="0">
                <a:solidFill>
                  <a:schemeClr val="tx1"/>
                </a:solidFill>
              </a:rPr>
              <a:t>        沿 </a:t>
            </a:r>
            <a:r>
              <a:rPr lang="en-US" altLang="zh-CN" sz="1800" dirty="0">
                <a:solidFill>
                  <a:schemeClr val="tx1"/>
                </a:solidFill>
              </a:rPr>
              <a:t>CH</a:t>
            </a:r>
            <a:r>
              <a:rPr lang="en-US" altLang="zh-CN" sz="1800" baseline="-25000" dirty="0">
                <a:solidFill>
                  <a:schemeClr val="tx1"/>
                </a:solidFill>
              </a:rPr>
              <a:t>1</a:t>
            </a:r>
            <a:r>
              <a:rPr lang="en-US" altLang="zh-CN" sz="1800" dirty="0">
                <a:solidFill>
                  <a:schemeClr val="tx1"/>
                </a:solidFill>
              </a:rPr>
              <a:t> </a:t>
            </a:r>
            <a:r>
              <a:rPr lang="zh-CN" altLang="en-US" sz="1800" dirty="0">
                <a:solidFill>
                  <a:schemeClr val="tx1"/>
                </a:solidFill>
              </a:rPr>
              <a:t>方向的入射波方程为：</a:t>
            </a:r>
            <a:endParaRPr lang="en-US" altLang="zh-CN" sz="1800" dirty="0">
              <a:solidFill>
                <a:schemeClr val="tx1"/>
              </a:solidFill>
            </a:endParaRPr>
          </a:p>
          <a:p>
            <a:pPr marL="0" indent="0">
              <a:lnSpc>
                <a:spcPct val="150000"/>
              </a:lnSpc>
              <a:buNone/>
            </a:pPr>
            <a:endParaRPr lang="en-US" altLang="zh-CN" sz="1800" dirty="0">
              <a:solidFill>
                <a:schemeClr val="tx1"/>
              </a:solidFill>
            </a:endParaRPr>
          </a:p>
          <a:p>
            <a:pPr marL="0" indent="0">
              <a:lnSpc>
                <a:spcPct val="150000"/>
              </a:lnSpc>
              <a:buNone/>
            </a:pPr>
            <a:endParaRPr lang="en-US" altLang="zh-CN" sz="1800" dirty="0">
              <a:solidFill>
                <a:schemeClr val="tx1"/>
              </a:solidFill>
            </a:endParaRPr>
          </a:p>
          <a:p>
            <a:pPr marL="0" indent="0">
              <a:lnSpc>
                <a:spcPct val="150000"/>
              </a:lnSpc>
              <a:buNone/>
            </a:pPr>
            <a:r>
              <a:rPr lang="zh-CN" altLang="en-US" sz="1800" dirty="0">
                <a:solidFill>
                  <a:schemeClr val="tx1"/>
                </a:solidFill>
              </a:rPr>
              <a:t>        反射波方程为：</a:t>
            </a:r>
            <a:r>
              <a:rPr lang="en-US" altLang="zh-CN" sz="1800" dirty="0">
                <a:solidFill>
                  <a:schemeClr val="tx1"/>
                </a:solidFill>
              </a:rPr>
              <a:t>                                                        </a:t>
            </a:r>
            <a:r>
              <a:rPr lang="zh-CN" altLang="en-US" sz="1800" dirty="0">
                <a:solidFill>
                  <a:schemeClr val="tx1"/>
                </a:solidFill>
              </a:rPr>
              <a:t>驻波方程为：</a:t>
            </a:r>
          </a:p>
          <a:p>
            <a:pPr marL="0" indent="0">
              <a:lnSpc>
                <a:spcPct val="150000"/>
              </a:lnSpc>
              <a:buNone/>
            </a:pPr>
            <a:endParaRPr lang="en-US" altLang="zh-CN" sz="1800" dirty="0">
              <a:solidFill>
                <a:schemeClr val="tx1"/>
              </a:solidFill>
            </a:endParaRPr>
          </a:p>
          <a:p>
            <a:pPr marL="0" indent="0">
              <a:lnSpc>
                <a:spcPct val="150000"/>
              </a:lnSpc>
              <a:buNone/>
            </a:pPr>
            <a:r>
              <a:rPr lang="en-US" altLang="zh-CN" sz="1800" b="1" dirty="0">
                <a:solidFill>
                  <a:schemeClr val="tx1"/>
                </a:solidFill>
              </a:rPr>
              <a:t>        </a:t>
            </a:r>
            <a:r>
              <a:rPr lang="zh-CN" altLang="en-US" sz="1800" b="1" dirty="0">
                <a:solidFill>
                  <a:schemeClr val="tx1"/>
                </a:solidFill>
              </a:rPr>
              <a:t>结论：</a:t>
            </a:r>
            <a:r>
              <a:rPr lang="zh-CN" altLang="en-US" sz="1800" dirty="0">
                <a:solidFill>
                  <a:schemeClr val="tx1"/>
                </a:solidFill>
              </a:rPr>
              <a:t>每两个相临波腹（波节）间的距离为        。</a:t>
            </a:r>
          </a:p>
          <a:p>
            <a:pPr marL="0" indent="0">
              <a:lnSpc>
                <a:spcPct val="150000"/>
              </a:lnSpc>
              <a:buNone/>
            </a:pPr>
            <a:endParaRPr lang="en-US" altLang="zh-CN" sz="1800" dirty="0">
              <a:solidFill>
                <a:schemeClr val="tx1"/>
              </a:solidFill>
            </a:endParaRPr>
          </a:p>
          <a:p>
            <a:pPr marL="0" indent="0">
              <a:lnSpc>
                <a:spcPct val="150000"/>
              </a:lnSpc>
              <a:buNone/>
            </a:pPr>
            <a:endParaRPr lang="en-US" altLang="zh-CN" sz="1800" dirty="0">
              <a:solidFill>
                <a:schemeClr val="tx1"/>
              </a:solidFill>
            </a:endParaRPr>
          </a:p>
          <a:p>
            <a:pPr marL="0" indent="0">
              <a:lnSpc>
                <a:spcPct val="150000"/>
              </a:lnSpc>
              <a:buNone/>
            </a:pPr>
            <a:endParaRPr lang="zh-CN" altLang="en-US" sz="1800" dirty="0">
              <a:solidFill>
                <a:schemeClr val="tx1"/>
              </a:solidFill>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292948919"/>
              </p:ext>
            </p:extLst>
          </p:nvPr>
        </p:nvGraphicFramePr>
        <p:xfrm>
          <a:off x="2117271" y="4033733"/>
          <a:ext cx="2422872" cy="730944"/>
        </p:xfrm>
        <a:graphic>
          <a:graphicData uri="http://schemas.openxmlformats.org/presentationml/2006/ole">
            <mc:AlternateContent xmlns:mc="http://schemas.openxmlformats.org/markup-compatibility/2006">
              <mc:Choice xmlns:v="urn:schemas-microsoft-com:vml" Requires="v">
                <p:oleObj spid="_x0000_s5170" name="Equation" r:id="rId3" imgW="1346040" imgH="406080" progId="Equation.DSMT4">
                  <p:embed/>
                </p:oleObj>
              </mc:Choice>
              <mc:Fallback>
                <p:oleObj name="Equation" r:id="rId3" imgW="1346040" imgH="406080" progId="Equation.DSMT4">
                  <p:embed/>
                  <p:pic>
                    <p:nvPicPr>
                      <p:cNvPr id="0" name=""/>
                      <p:cNvPicPr/>
                      <p:nvPr/>
                    </p:nvPicPr>
                    <p:blipFill>
                      <a:blip r:embed="rId4"/>
                      <a:stretch>
                        <a:fillRect/>
                      </a:stretch>
                    </p:blipFill>
                    <p:spPr>
                      <a:xfrm>
                        <a:off x="2117271" y="4033733"/>
                        <a:ext cx="2422872" cy="730944"/>
                      </a:xfrm>
                      <a:prstGeom prst="rect">
                        <a:avLst/>
                      </a:prstGeom>
                      <a:solidFill>
                        <a:srgbClr val="CCFFFF"/>
                      </a:solidFill>
                      <a:ln>
                        <a:solidFill>
                          <a:schemeClr val="accent1"/>
                        </a:solidFill>
                      </a:ln>
                    </p:spPr>
                  </p:pic>
                </p:oleObj>
              </mc:Fallback>
            </mc:AlternateContent>
          </a:graphicData>
        </a:graphic>
      </p:graphicFrame>
      <p:graphicFrame>
        <p:nvGraphicFramePr>
          <p:cNvPr id="6" name="对象 5"/>
          <p:cNvGraphicFramePr>
            <a:graphicFrameLocks noChangeAspect="1"/>
          </p:cNvGraphicFramePr>
          <p:nvPr>
            <p:extLst>
              <p:ext uri="{D42A27DB-BD31-4B8C-83A1-F6EECF244321}">
                <p14:modId xmlns:p14="http://schemas.microsoft.com/office/powerpoint/2010/main" val="142908750"/>
              </p:ext>
            </p:extLst>
          </p:nvPr>
        </p:nvGraphicFramePr>
        <p:xfrm>
          <a:off x="3100388" y="4984750"/>
          <a:ext cx="2446337" cy="730250"/>
        </p:xfrm>
        <a:graphic>
          <a:graphicData uri="http://schemas.openxmlformats.org/presentationml/2006/ole">
            <mc:AlternateContent xmlns:mc="http://schemas.openxmlformats.org/markup-compatibility/2006">
              <mc:Choice xmlns:v="urn:schemas-microsoft-com:vml" Requires="v">
                <p:oleObj spid="_x0000_s5171" name="Equation" r:id="rId5" imgW="1358640" imgH="406080" progId="Equation.DSMT4">
                  <p:embed/>
                </p:oleObj>
              </mc:Choice>
              <mc:Fallback>
                <p:oleObj name="Equation" r:id="rId5" imgW="1358640" imgH="406080" progId="Equation.DSMT4">
                  <p:embed/>
                  <p:pic>
                    <p:nvPicPr>
                      <p:cNvPr id="0" name="对象 4"/>
                      <p:cNvPicPr>
                        <a:picLocks noChangeAspect="1" noChangeArrowheads="1"/>
                      </p:cNvPicPr>
                      <p:nvPr/>
                    </p:nvPicPr>
                    <p:blipFill>
                      <a:blip r:embed="rId6"/>
                      <a:srcRect/>
                      <a:stretch>
                        <a:fillRect/>
                      </a:stretch>
                    </p:blipFill>
                    <p:spPr bwMode="auto">
                      <a:xfrm>
                        <a:off x="3100388" y="4984750"/>
                        <a:ext cx="2446337" cy="730250"/>
                      </a:xfrm>
                      <a:prstGeom prst="rect">
                        <a:avLst/>
                      </a:prstGeom>
                      <a:solidFill>
                        <a:srgbClr val="CCFFFF"/>
                      </a:solidFill>
                      <a:ln w="9525">
                        <a:solidFill>
                          <a:schemeClr val="accent1"/>
                        </a:solidFill>
                        <a:miter lim="800000"/>
                        <a:headEnd/>
                        <a:tailEnd/>
                      </a:ln>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1203298640"/>
              </p:ext>
            </p:extLst>
          </p:nvPr>
        </p:nvGraphicFramePr>
        <p:xfrm>
          <a:off x="7707980" y="4948238"/>
          <a:ext cx="3725863" cy="730250"/>
        </p:xfrm>
        <a:graphic>
          <a:graphicData uri="http://schemas.openxmlformats.org/presentationml/2006/ole">
            <mc:AlternateContent xmlns:mc="http://schemas.openxmlformats.org/markup-compatibility/2006">
              <mc:Choice xmlns:v="urn:schemas-microsoft-com:vml" Requires="v">
                <p:oleObj spid="_x0000_s5172" name="Equation" r:id="rId7" imgW="2070000" imgH="406080" progId="Equation.DSMT4">
                  <p:embed/>
                </p:oleObj>
              </mc:Choice>
              <mc:Fallback>
                <p:oleObj name="Equation" r:id="rId7" imgW="2070000" imgH="406080" progId="Equation.DSMT4">
                  <p:embed/>
                  <p:pic>
                    <p:nvPicPr>
                      <p:cNvPr id="0" name="对象 5"/>
                      <p:cNvPicPr>
                        <a:picLocks noChangeAspect="1" noChangeArrowheads="1"/>
                      </p:cNvPicPr>
                      <p:nvPr/>
                    </p:nvPicPr>
                    <p:blipFill>
                      <a:blip r:embed="rId8"/>
                      <a:srcRect/>
                      <a:stretch>
                        <a:fillRect/>
                      </a:stretch>
                    </p:blipFill>
                    <p:spPr bwMode="auto">
                      <a:xfrm>
                        <a:off x="7707980" y="4948238"/>
                        <a:ext cx="3725863" cy="730250"/>
                      </a:xfrm>
                      <a:prstGeom prst="rect">
                        <a:avLst/>
                      </a:prstGeom>
                      <a:solidFill>
                        <a:srgbClr val="CCFFFF"/>
                      </a:solidFill>
                      <a:ln w="9525">
                        <a:solidFill>
                          <a:schemeClr val="accent1"/>
                        </a:solidFill>
                        <a:miter lim="800000"/>
                        <a:headEnd/>
                        <a:tailEnd/>
                      </a:ln>
                    </p:spPr>
                  </p:pic>
                </p:oleObj>
              </mc:Fallback>
            </mc:AlternateContent>
          </a:graphicData>
        </a:graphic>
      </p:graphicFrame>
      <p:graphicFrame>
        <p:nvGraphicFramePr>
          <p:cNvPr id="8" name="对象 7"/>
          <p:cNvGraphicFramePr>
            <a:graphicFrameLocks noChangeAspect="1"/>
          </p:cNvGraphicFramePr>
          <p:nvPr>
            <p:extLst>
              <p:ext uri="{D42A27DB-BD31-4B8C-83A1-F6EECF244321}">
                <p14:modId xmlns:p14="http://schemas.microsoft.com/office/powerpoint/2010/main" val="890343633"/>
              </p:ext>
            </p:extLst>
          </p:nvPr>
        </p:nvGraphicFramePr>
        <p:xfrm>
          <a:off x="5888946" y="6102350"/>
          <a:ext cx="198437" cy="527050"/>
        </p:xfrm>
        <a:graphic>
          <a:graphicData uri="http://schemas.openxmlformats.org/presentationml/2006/ole">
            <mc:AlternateContent xmlns:mc="http://schemas.openxmlformats.org/markup-compatibility/2006">
              <mc:Choice xmlns:v="urn:schemas-microsoft-com:vml" Requires="v">
                <p:oleObj spid="_x0000_s5173" name="Equation" r:id="rId9" imgW="152280" imgH="406080" progId="Equation.DSMT4">
                  <p:embed/>
                </p:oleObj>
              </mc:Choice>
              <mc:Fallback>
                <p:oleObj name="Equation" r:id="rId9" imgW="152280" imgH="406080" progId="Equation.DSMT4">
                  <p:embed/>
                  <p:pic>
                    <p:nvPicPr>
                      <p:cNvPr id="0" name="对象 3"/>
                      <p:cNvPicPr>
                        <a:picLocks noChangeAspect="1" noChangeArrowheads="1"/>
                      </p:cNvPicPr>
                      <p:nvPr/>
                    </p:nvPicPr>
                    <p:blipFill>
                      <a:blip r:embed="rId10"/>
                      <a:srcRect/>
                      <a:stretch>
                        <a:fillRect/>
                      </a:stretch>
                    </p:blipFill>
                    <p:spPr bwMode="auto">
                      <a:xfrm>
                        <a:off x="5888946" y="6102350"/>
                        <a:ext cx="198437"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5169" name="Picture 4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218243" y="1909183"/>
            <a:ext cx="5322269" cy="24471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05708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五、实验步骤</a:t>
            </a:r>
          </a:p>
        </p:txBody>
      </p:sp>
      <p:sp>
        <p:nvSpPr>
          <p:cNvPr id="3" name="内容占位符 2"/>
          <p:cNvSpPr>
            <a:spLocks noGrp="1"/>
          </p:cNvSpPr>
          <p:nvPr>
            <p:ph idx="1"/>
          </p:nvPr>
        </p:nvSpPr>
        <p:spPr/>
        <p:txBody>
          <a:bodyPr>
            <a:normAutofit/>
          </a:bodyPr>
          <a:lstStyle/>
          <a:p>
            <a:pPr>
              <a:lnSpc>
                <a:spcPct val="110000"/>
              </a:lnSpc>
              <a:buFont typeface="Wingdings" panose="05000000000000000000" pitchFamily="2" charset="2"/>
              <a:buChar char="Ø"/>
            </a:pPr>
            <a:r>
              <a:rPr lang="en-US" altLang="zh-CN" dirty="0"/>
              <a:t>1. </a:t>
            </a:r>
            <a:r>
              <a:rPr lang="zh-CN" altLang="en-US" dirty="0"/>
              <a:t>按实验装置图接线，使发射端面和接收端面尽量平行</a:t>
            </a:r>
            <a:endParaRPr lang="en-US" altLang="zh-CN" dirty="0"/>
          </a:p>
          <a:p>
            <a:pPr>
              <a:lnSpc>
                <a:spcPct val="110000"/>
              </a:lnSpc>
              <a:buFont typeface="Wingdings" panose="05000000000000000000" pitchFamily="2" charset="2"/>
              <a:buChar char="Ø"/>
            </a:pPr>
            <a:r>
              <a:rPr lang="en-US" altLang="zh-CN" dirty="0"/>
              <a:t>2. </a:t>
            </a:r>
            <a:r>
              <a:rPr lang="zh-CN" altLang="en-US" dirty="0"/>
              <a:t>调整测定系统的谐振频率</a:t>
            </a:r>
            <a:endParaRPr lang="en-US" altLang="zh-CN" dirty="0"/>
          </a:p>
          <a:p>
            <a:pPr marL="0" indent="0">
              <a:lnSpc>
                <a:spcPct val="110000"/>
              </a:lnSpc>
              <a:buNone/>
            </a:pPr>
            <a:r>
              <a:rPr lang="zh-CN" altLang="en-US" sz="1800" dirty="0">
                <a:solidFill>
                  <a:schemeClr val="tx1"/>
                </a:solidFill>
              </a:rPr>
              <a:t>        调节发射强度旋钮，使声速测试仪信号源输出适合的电压，再调整信号频率（选</a:t>
            </a:r>
            <a:r>
              <a:rPr lang="en-US" altLang="zh-CN" sz="1800" dirty="0">
                <a:solidFill>
                  <a:schemeClr val="tx1"/>
                </a:solidFill>
              </a:rPr>
              <a:t>5k~50kHz</a:t>
            </a:r>
            <a:r>
              <a:rPr lang="zh-CN" altLang="en-US" sz="1800" dirty="0">
                <a:solidFill>
                  <a:schemeClr val="tx1"/>
                </a:solidFill>
              </a:rPr>
              <a:t>），观察频率调整时 </a:t>
            </a:r>
            <a:r>
              <a:rPr lang="en-US" altLang="zh-CN" sz="1800" dirty="0">
                <a:solidFill>
                  <a:schemeClr val="tx1"/>
                </a:solidFill>
              </a:rPr>
              <a:t>CH</a:t>
            </a:r>
            <a:r>
              <a:rPr lang="en-US" altLang="zh-CN" sz="1800" baseline="-25000" dirty="0">
                <a:solidFill>
                  <a:schemeClr val="tx1"/>
                </a:solidFill>
              </a:rPr>
              <a:t>2 </a:t>
            </a:r>
            <a:r>
              <a:rPr lang="zh-CN" altLang="en-US" sz="1800" dirty="0">
                <a:solidFill>
                  <a:schemeClr val="tx1"/>
                </a:solidFill>
              </a:rPr>
              <a:t>通道的电压幅度变化。细调频率，使该电压幅度为最大值。</a:t>
            </a:r>
            <a:endParaRPr lang="en-US" altLang="zh-CN" sz="1800" dirty="0">
              <a:solidFill>
                <a:schemeClr val="tx1"/>
              </a:solidFill>
            </a:endParaRPr>
          </a:p>
          <a:p>
            <a:pPr>
              <a:lnSpc>
                <a:spcPct val="110000"/>
              </a:lnSpc>
              <a:buFont typeface="Wingdings" panose="05000000000000000000" pitchFamily="2" charset="2"/>
              <a:buChar char="Ø"/>
            </a:pPr>
            <a:r>
              <a:rPr lang="en-US" altLang="zh-CN" dirty="0"/>
              <a:t>3. </a:t>
            </a:r>
            <a:r>
              <a:rPr lang="zh-CN" altLang="en-US" dirty="0"/>
              <a:t>相位比较法测波长</a:t>
            </a:r>
            <a:endParaRPr lang="en-US" altLang="zh-CN" dirty="0"/>
          </a:p>
          <a:p>
            <a:pPr marL="0" indent="0">
              <a:lnSpc>
                <a:spcPct val="110000"/>
              </a:lnSpc>
              <a:buNone/>
            </a:pPr>
            <a:r>
              <a:rPr lang="zh-CN" altLang="en-US" sz="1800" dirty="0">
                <a:solidFill>
                  <a:schemeClr val="tx1"/>
                </a:solidFill>
              </a:rPr>
              <a:t>       记录示波器上图形相继出现斜率相反两条直线李萨如图形时所对应的接收端的坐标，相继记录</a:t>
            </a:r>
            <a:r>
              <a:rPr lang="en-US" altLang="zh-CN" sz="1800" dirty="0">
                <a:solidFill>
                  <a:schemeClr val="tx1"/>
                </a:solidFill>
              </a:rPr>
              <a:t>12</a:t>
            </a:r>
            <a:r>
              <a:rPr lang="zh-CN" altLang="en-US" sz="1800" dirty="0">
                <a:solidFill>
                  <a:schemeClr val="tx1"/>
                </a:solidFill>
              </a:rPr>
              <a:t>个坐标点。</a:t>
            </a:r>
            <a:endParaRPr lang="en-US" altLang="zh-CN" sz="1800" dirty="0">
              <a:solidFill>
                <a:schemeClr val="tx1"/>
              </a:solidFill>
            </a:endParaRPr>
          </a:p>
          <a:p>
            <a:pPr>
              <a:lnSpc>
                <a:spcPct val="110000"/>
              </a:lnSpc>
              <a:buFont typeface="Wingdings" panose="05000000000000000000" pitchFamily="2" charset="2"/>
              <a:buChar char="Ø"/>
            </a:pPr>
            <a:r>
              <a:rPr lang="en-US" altLang="zh-CN" dirty="0"/>
              <a:t>4. </a:t>
            </a:r>
            <a:r>
              <a:rPr lang="zh-CN" altLang="en-US" dirty="0"/>
              <a:t>共振干涉法测波长</a:t>
            </a:r>
            <a:endParaRPr lang="en-US" altLang="zh-CN" dirty="0"/>
          </a:p>
          <a:p>
            <a:pPr marL="0" indent="0">
              <a:lnSpc>
                <a:spcPct val="110000"/>
              </a:lnSpc>
              <a:buNone/>
            </a:pPr>
            <a:r>
              <a:rPr lang="zh-CN" altLang="en-US" sz="1800" dirty="0">
                <a:solidFill>
                  <a:schemeClr val="tx1"/>
                </a:solidFill>
              </a:rPr>
              <a:t>        记录示波器上波形相继出现</a:t>
            </a:r>
            <a:r>
              <a:rPr lang="en-US" altLang="zh-CN" sz="1800" dirty="0">
                <a:solidFill>
                  <a:schemeClr val="tx1"/>
                </a:solidFill>
              </a:rPr>
              <a:t>12</a:t>
            </a:r>
            <a:r>
              <a:rPr lang="zh-CN" altLang="en-US" sz="1800" dirty="0">
                <a:solidFill>
                  <a:schemeClr val="tx1"/>
                </a:solidFill>
              </a:rPr>
              <a:t>个极大值所对应的接收端的坐标。</a:t>
            </a:r>
            <a:endParaRPr lang="en-US" altLang="zh-CN" sz="1800" dirty="0">
              <a:solidFill>
                <a:schemeClr val="tx1"/>
              </a:solidFill>
            </a:endParaRPr>
          </a:p>
          <a:p>
            <a:pPr marL="0" indent="0">
              <a:lnSpc>
                <a:spcPct val="110000"/>
              </a:lnSpc>
              <a:buNone/>
            </a:pPr>
            <a:endParaRPr lang="zh-CN" altLang="en-US" sz="1800" dirty="0">
              <a:solidFill>
                <a:schemeClr val="tx1"/>
              </a:solidFill>
            </a:endParaRPr>
          </a:p>
          <a:p>
            <a:pPr marL="0" indent="0">
              <a:lnSpc>
                <a:spcPct val="110000"/>
              </a:lnSpc>
              <a:buNone/>
            </a:pPr>
            <a:endParaRPr lang="zh-CN" altLang="en-US" dirty="0"/>
          </a:p>
        </p:txBody>
      </p:sp>
    </p:spTree>
    <p:extLst>
      <p:ext uri="{BB962C8B-B14F-4D97-AF65-F5344CB8AC3E}">
        <p14:creationId xmlns:p14="http://schemas.microsoft.com/office/powerpoint/2010/main" val="3902372312"/>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TM02900688[[fn=平面]]</Template>
  <TotalTime>1763</TotalTime>
  <Words>662</Words>
  <Application>Microsoft Office PowerPoint</Application>
  <PresentationFormat>自定义</PresentationFormat>
  <Paragraphs>71</Paragraphs>
  <Slides>10</Slides>
  <Notes>3</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10</vt:i4>
      </vt:variant>
    </vt:vector>
  </HeadingPairs>
  <TitlesOfParts>
    <vt:vector size="12" baseType="lpstr">
      <vt:lpstr>HDOfficeLightV0</vt:lpstr>
      <vt:lpstr>Equation</vt:lpstr>
      <vt:lpstr>声速的测定</vt:lpstr>
      <vt:lpstr>一、实验简介</vt:lpstr>
      <vt:lpstr>二、实验目的</vt:lpstr>
      <vt:lpstr>三、实验仪器</vt:lpstr>
      <vt:lpstr>四、实验原理</vt:lpstr>
      <vt:lpstr>四、实验原理</vt:lpstr>
      <vt:lpstr>四、实验原理</vt:lpstr>
      <vt:lpstr>四、实验原理</vt:lpstr>
      <vt:lpstr>五、实验步骤</vt:lpstr>
      <vt:lpstr>六、注意事项</vt:lpstr>
    </vt:vector>
  </TitlesOfParts>
  <Company>Win10NeT.COM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XiaZaiMa.COM</dc:creator>
  <cp:lastModifiedBy>user</cp:lastModifiedBy>
  <cp:revision>64</cp:revision>
  <dcterms:created xsi:type="dcterms:W3CDTF">2017-05-19T00:45:05Z</dcterms:created>
  <dcterms:modified xsi:type="dcterms:W3CDTF">2017-06-07T07:55:52Z</dcterms:modified>
</cp:coreProperties>
</file>