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70" r:id="rId4"/>
    <p:sldId id="260" r:id="rId5"/>
    <p:sldId id="261" r:id="rId6"/>
    <p:sldId id="265" r:id="rId7"/>
    <p:sldId id="268" r:id="rId8"/>
    <p:sldId id="269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38" autoAdjust="0"/>
  </p:normalViewPr>
  <p:slideViewPr>
    <p:cSldViewPr snapToGrid="0">
      <p:cViewPr varScale="1">
        <p:scale>
          <a:sx n="64" d="100"/>
          <a:sy n="64" d="100"/>
        </p:scale>
        <p:origin x="9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notesViewPr>
    <p:cSldViewPr snapToGrid="0">
      <p:cViewPr varScale="1">
        <p:scale>
          <a:sx n="87" d="100"/>
          <a:sy n="87" d="100"/>
        </p:scale>
        <p:origin x="38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265EF-831B-483C-8F92-7AF378F8F218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52093-151C-471B-86DC-FC9AD5C04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5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A225A-B432-4EB7-BD26-27E51ECAA5B1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88DCC-0D81-44F7-A7A3-D98494380B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57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8DCC-0D81-44F7-A7A3-D98494380B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以照片、示意图、视频为主，对教材进行改进的部分着重强调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8DCC-0D81-44F7-A7A3-D98494380BC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48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以照片、示意图、视频为主，对教材进行改进的部分着重强调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8DCC-0D81-44F7-A7A3-D98494380B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52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1EE-70B7-451D-88A8-E507248D592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48037"/>
            <a:ext cx="41148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altLang="zh-CN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DDEE-F12B-4FA7-A035-9E6F89C5A2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右箭头 7"/>
          <p:cNvSpPr/>
          <p:nvPr userDrawn="1"/>
        </p:nvSpPr>
        <p:spPr>
          <a:xfrm>
            <a:off x="1524000" y="3534224"/>
            <a:ext cx="9144000" cy="678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294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AF35C1EE-70B7-451D-88A8-E507248D5926}" type="datetimeFigureOut">
              <a:rPr lang="zh-CN" altLang="en-US" smtClean="0"/>
              <a:pPr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4A17DDEE-F12B-4FA7-A035-9E6F89C5A24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右箭头 6"/>
          <p:cNvSpPr/>
          <p:nvPr userDrawn="1"/>
        </p:nvSpPr>
        <p:spPr>
          <a:xfrm>
            <a:off x="845127" y="1691322"/>
            <a:ext cx="10515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10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>
            <a:lvl1pPr>
              <a:defRPr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AF35C1EE-70B7-451D-88A8-E507248D5926}" type="datetimeFigureOut">
              <a:rPr lang="zh-CN" altLang="en-US" smtClean="0"/>
              <a:pPr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4A17DDEE-F12B-4FA7-A035-9E6F89C5A2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65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2pPr>
            <a:lvl3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3pPr>
            <a:lvl4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4pPr>
            <a:lvl5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1EE-70B7-451D-88A8-E507248D592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algn="ctr">
              <a:defRPr lang="zh-CN" altLang="en-US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DDEE-F12B-4FA7-A035-9E6F89C5A2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右箭头 6"/>
          <p:cNvSpPr/>
          <p:nvPr userDrawn="1"/>
        </p:nvSpPr>
        <p:spPr>
          <a:xfrm>
            <a:off x="845127" y="1691322"/>
            <a:ext cx="10515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151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1EE-70B7-451D-88A8-E507248D592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/>
              <a:t>西北农林科技大学    物理实验教学示范中心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DDEE-F12B-4FA7-A035-9E6F89C5A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33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1EE-70B7-451D-88A8-E507248D592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DDEE-F12B-4FA7-A035-9E6F89C5A2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右箭头 7"/>
          <p:cNvSpPr/>
          <p:nvPr userDrawn="1"/>
        </p:nvSpPr>
        <p:spPr>
          <a:xfrm>
            <a:off x="845127" y="1691322"/>
            <a:ext cx="10515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/>
          <a:lstStyle>
            <a:lvl1pPr>
              <a:defRPr lang="zh-CN" altLang="en-US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西北农林科技大学    物理实验教学示范中心</a:t>
            </a:r>
          </a:p>
        </p:txBody>
      </p:sp>
    </p:spTree>
    <p:extLst>
      <p:ext uri="{BB962C8B-B14F-4D97-AF65-F5344CB8AC3E}">
        <p14:creationId xmlns:p14="http://schemas.microsoft.com/office/powerpoint/2010/main" val="66361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1EE-70B7-451D-88A8-E507248D592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DDEE-F12B-4FA7-A035-9E6F89C5A24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aseline="0" dirty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1" name="右箭头 10"/>
          <p:cNvSpPr/>
          <p:nvPr userDrawn="1"/>
        </p:nvSpPr>
        <p:spPr>
          <a:xfrm>
            <a:off x="845127" y="1691322"/>
            <a:ext cx="10515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041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fld id="{AF35C1EE-70B7-451D-88A8-E507248D5926}" type="datetimeFigureOut">
              <a:rPr lang="zh-CN" altLang="en-US" smtClean="0"/>
              <a:pPr/>
              <a:t>2017/6/6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fld id="{4A17DDEE-F12B-4FA7-A035-9E6F89C5A24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7" name="右箭头 6"/>
          <p:cNvSpPr/>
          <p:nvPr userDrawn="1"/>
        </p:nvSpPr>
        <p:spPr>
          <a:xfrm>
            <a:off x="845127" y="1691322"/>
            <a:ext cx="105156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547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fld id="{AF35C1EE-70B7-451D-88A8-E507248D5926}" type="datetimeFigureOut">
              <a:rPr lang="zh-CN" altLang="en-US" smtClean="0"/>
              <a:pPr/>
              <a:t>2017/6/6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ea typeface="华文仿宋" panose="02010600040101010101" pitchFamily="2" charset="-122"/>
              </a:defRPr>
            </a:lvl1pPr>
          </a:lstStyle>
          <a:p>
            <a:fld id="{4A17DDEE-F12B-4FA7-A035-9E6F89C5A2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58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>
              <a:defRPr sz="28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2pPr>
            <a:lvl3pPr>
              <a:defRPr sz="24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3pPr>
            <a:lvl4pPr>
              <a:defRPr sz="20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4pPr>
            <a:lvl5pPr>
              <a:defRPr sz="20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1EE-70B7-451D-88A8-E507248D5926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DDEE-F12B-4FA7-A035-9E6F89C5A2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14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 baseline="0">
                <a:solidFill>
                  <a:srgbClr val="0070C0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>
                <a:solidFill>
                  <a:schemeClr val="tx1"/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AF35C1EE-70B7-451D-88A8-E507248D5926}" type="datetimeFigureOut">
              <a:rPr lang="zh-CN" altLang="en-US" smtClean="0"/>
              <a:pPr/>
              <a:t>2017/6/6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4A17DDEE-F12B-4FA7-A035-9E6F89C5A2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66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AF35C1EE-70B7-451D-88A8-E507248D5926}" type="datetimeFigureOut">
              <a:rPr lang="zh-CN" altLang="en-US" smtClean="0"/>
              <a:pPr/>
              <a:t>2017/6/6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华文仿宋" panose="02010600040101010101" pitchFamily="2" charset="-122"/>
              </a:defRPr>
            </a:lvl1pPr>
          </a:lstStyle>
          <a:p>
            <a:fld id="{4A17DDEE-F12B-4FA7-A035-9E6F89C5A24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lang="zh-CN" altLang="en-US" sz="1800" kern="1200" smtClean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/>
              <a:t>西北农林科技大学              物理实验教学示范中心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46" y="51215"/>
            <a:ext cx="3233782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1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华文仿宋" panose="0201060004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rgbClr val="0070C0"/>
          </a:solidFill>
          <a:latin typeface="Times New Roman" panose="02020603050405020304" pitchFamily="18" charset="0"/>
          <a:ea typeface="华文仿宋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用拉伸法测金属丝的杨氏模量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  <a:p>
            <a:r>
              <a:rPr lang="zh-CN" altLang="en-US" b="1" dirty="0"/>
              <a:t>物理实验教学示范中心 </a:t>
            </a:r>
          </a:p>
        </p:txBody>
      </p:sp>
    </p:spTree>
    <p:extLst>
      <p:ext uri="{BB962C8B-B14F-4D97-AF65-F5344CB8AC3E}">
        <p14:creationId xmlns:p14="http://schemas.microsoft.com/office/powerpoint/2010/main" val="159801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3"/>
          <p:cNvSpPr>
            <a:spLocks noGrp="1"/>
          </p:cNvSpPr>
          <p:nvPr>
            <p:ph sz="half" idx="2"/>
          </p:nvPr>
        </p:nvSpPr>
        <p:spPr>
          <a:xfrm>
            <a:off x="845128" y="2075607"/>
            <a:ext cx="8007928" cy="296744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rgbClr val="FF0000"/>
                </a:solidFill>
                <a:cs typeface="Times New Roman" pitchFamily="18" charset="0"/>
              </a:rPr>
              <a:t>        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1986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年美国“挑战者号”的航天灾难震惊世界，而罪魁祸首竟然只是一个小小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型密封环。费曼在一场电视直播中将材料浸泡在一杯冰水之后，展示了</a:t>
            </a:r>
            <a:r>
              <a:rPr lang="en-US" altLang="zh-CN" sz="1800" dirty="0">
                <a:solidFill>
                  <a:schemeClr val="tx1"/>
                </a:solidFill>
                <a:cs typeface="Times New Roman" pitchFamily="18" charset="0"/>
              </a:rPr>
              <a:t>O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型环如何在低温下失去韧性而丧失密封的功能。可见，</a:t>
            </a:r>
            <a:r>
              <a:rPr lang="zh-CN" altLang="en-US" sz="1800" dirty="0">
                <a:solidFill>
                  <a:srgbClr val="FF0000"/>
                </a:solidFill>
                <a:cs typeface="Times New Roman" pitchFamily="18" charset="0"/>
              </a:rPr>
              <a:t>材料的力学参数是工程设计的重要依据之一</a:t>
            </a:r>
            <a:r>
              <a:rPr lang="zh-CN" altLang="en-US" sz="1800" dirty="0">
                <a:solidFill>
                  <a:schemeClr val="tx1"/>
                </a:solidFill>
                <a:cs typeface="Times New Roman" pitchFamily="18" charset="0"/>
              </a:rPr>
              <a:t>。</a:t>
            </a:r>
            <a:endParaRPr lang="en-US" altLang="zh-CN" sz="18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        </a:t>
            </a:r>
            <a:r>
              <a:rPr lang="zh-CN" altLang="en-US" sz="1800" dirty="0">
                <a:solidFill>
                  <a:srgbClr val="FF0000"/>
                </a:solidFill>
                <a:latin typeface="华文仿宋" panose="02010600040101010101" pitchFamily="2" charset="-122"/>
              </a:rPr>
              <a:t>杨氏模量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：材料在</a:t>
            </a:r>
            <a:r>
              <a:rPr lang="zh-CN" altLang="en-US" sz="1800" dirty="0">
                <a:solidFill>
                  <a:srgbClr val="FF0000"/>
                </a:solidFill>
                <a:latin typeface="华文仿宋" panose="02010600040101010101" pitchFamily="2" charset="-122"/>
              </a:rPr>
              <a:t>弹性形变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阶段，其</a:t>
            </a:r>
            <a:r>
              <a:rPr lang="zh-CN" altLang="en-US" sz="1800" dirty="0">
                <a:solidFill>
                  <a:srgbClr val="FF0000"/>
                </a:solidFill>
                <a:latin typeface="华文仿宋" panose="02010600040101010101" pitchFamily="2" charset="-122"/>
              </a:rPr>
              <a:t>应力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和</a:t>
            </a:r>
            <a:r>
              <a:rPr lang="zh-CN" altLang="en-US" sz="1800" dirty="0">
                <a:solidFill>
                  <a:srgbClr val="FF0000"/>
                </a:solidFill>
                <a:latin typeface="华文仿宋" panose="02010600040101010101" pitchFamily="2" charset="-122"/>
              </a:rPr>
              <a:t>应变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成</a:t>
            </a:r>
            <a:r>
              <a:rPr lang="zh-CN" altLang="en-US" sz="1800" dirty="0">
                <a:solidFill>
                  <a:srgbClr val="FF0000"/>
                </a:solidFill>
                <a:latin typeface="华文仿宋" panose="02010600040101010101" pitchFamily="2" charset="-122"/>
              </a:rPr>
              <a:t>正比例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关系（即符合胡克定律），其比例系数称为</a:t>
            </a:r>
            <a:r>
              <a:rPr lang="zh-CN" altLang="en-US" sz="1800" dirty="0">
                <a:solidFill>
                  <a:srgbClr val="FF0000"/>
                </a:solidFill>
                <a:latin typeface="华文仿宋" panose="02010600040101010101" pitchFamily="2" charset="-122"/>
              </a:rPr>
              <a:t>杨氏模量</a:t>
            </a:r>
            <a:r>
              <a:rPr lang="zh-CN" altLang="en-US" sz="1800" dirty="0">
                <a:solidFill>
                  <a:schemeClr val="tx1"/>
                </a:solidFill>
                <a:latin typeface="华文仿宋" panose="02010600040101010101" pitchFamily="2" charset="-122"/>
              </a:rPr>
              <a:t>。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一、实验简介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086028" y="4732132"/>
            <a:ext cx="2143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rgbClr val="00FF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800" b="1">
                <a:solidFill>
                  <a:srgbClr val="00FF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800" b="1">
                <a:solidFill>
                  <a:srgbClr val="00FF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800" b="1">
                <a:solidFill>
                  <a:srgbClr val="00FF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800" b="1">
                <a:solidFill>
                  <a:srgbClr val="00FF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FF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FF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FF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FF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800" dirty="0">
                <a:solidFill>
                  <a:srgbClr val="0033CC"/>
                </a:solidFill>
              </a:rPr>
              <a:t>Thomas Young </a:t>
            </a:r>
            <a:r>
              <a:rPr lang="zh-CN" altLang="en-US" sz="1800" dirty="0">
                <a:solidFill>
                  <a:srgbClr val="0033CC"/>
                </a:solidFill>
              </a:rPr>
              <a:t>（</a:t>
            </a:r>
            <a:r>
              <a:rPr lang="en-US" altLang="zh-CN" sz="1800" dirty="0">
                <a:solidFill>
                  <a:srgbClr val="0033CC"/>
                </a:solidFill>
              </a:rPr>
              <a:t> 1773 ―1829 </a:t>
            </a:r>
            <a:r>
              <a:rPr lang="zh-CN" altLang="en-US" sz="1800" dirty="0">
                <a:solidFill>
                  <a:srgbClr val="0033CC"/>
                </a:solidFill>
              </a:rPr>
              <a:t>）</a:t>
            </a:r>
            <a:endParaRPr lang="en-US" altLang="zh-CN" sz="1800" dirty="0">
              <a:solidFill>
                <a:srgbClr val="0033CC"/>
              </a:solidFill>
            </a:endParaRPr>
          </a:p>
        </p:txBody>
      </p:sp>
      <p:pic>
        <p:nvPicPr>
          <p:cNvPr id="8" name="图片 13" descr="473px-Thomas_Young_(scientist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0709" y="2075607"/>
            <a:ext cx="2073764" cy="262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88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13"/>
          <p:cNvSpPr>
            <a:spLocks noGrp="1"/>
          </p:cNvSpPr>
          <p:nvPr>
            <p:ph sz="half" idx="2"/>
          </p:nvPr>
        </p:nvSpPr>
        <p:spPr>
          <a:xfrm>
            <a:off x="845127" y="2074413"/>
            <a:ext cx="10705189" cy="36805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altLang="zh-CN" dirty="0"/>
              <a:t>1. </a:t>
            </a:r>
            <a:r>
              <a:rPr lang="zh-CN" altLang="en-US" dirty="0"/>
              <a:t>了解光杠杆测量微小长度变化的原理</a:t>
            </a:r>
            <a:endParaRPr lang="en-US" altLang="zh-CN" dirty="0"/>
          </a:p>
          <a:p>
            <a:pPr indent="-2880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2. </a:t>
            </a:r>
            <a:r>
              <a:rPr lang="zh-CN" altLang="en-US" dirty="0"/>
              <a:t>掌握调整光杠杆和望远镜的基本要领以及用拉伸法测金属丝杨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/>
              <a:t>       氏模量的方法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3. </a:t>
            </a:r>
            <a:r>
              <a:rPr lang="zh-CN" altLang="en-US" dirty="0"/>
              <a:t>练习使用逐差法处理实验数据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二、实验目的</a:t>
            </a:r>
          </a:p>
        </p:txBody>
      </p:sp>
    </p:spTree>
    <p:extLst>
      <p:ext uri="{BB962C8B-B14F-4D97-AF65-F5344CB8AC3E}">
        <p14:creationId xmlns:p14="http://schemas.microsoft.com/office/powerpoint/2010/main" val="230268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三、实验仪器</a:t>
            </a:r>
          </a:p>
        </p:txBody>
      </p:sp>
      <p:sp>
        <p:nvSpPr>
          <p:cNvPr id="15" name="内容占位符 10"/>
          <p:cNvSpPr>
            <a:spLocks noGrp="1"/>
          </p:cNvSpPr>
          <p:nvPr>
            <p:ph idx="1"/>
          </p:nvPr>
        </p:nvSpPr>
        <p:spPr>
          <a:xfrm>
            <a:off x="845126" y="1939640"/>
            <a:ext cx="4093085" cy="43513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1. </a:t>
            </a:r>
            <a:r>
              <a:rPr lang="zh-CN" altLang="en-US" dirty="0"/>
              <a:t>杨氏模量测定仪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    </a:t>
            </a:r>
            <a:r>
              <a:rPr lang="zh-CN" altLang="en-US" sz="1800" dirty="0">
                <a:solidFill>
                  <a:schemeClr val="tx1"/>
                </a:solidFill>
              </a:rPr>
              <a:t>含光杠杆系统（包括光杠杆、望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远镜、标尺）、砝码钩和砝码</a:t>
            </a:r>
            <a:endParaRPr lang="en-US" altLang="zh-CN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2. </a:t>
            </a:r>
            <a:r>
              <a:rPr lang="zh-CN" altLang="en-US" dirty="0"/>
              <a:t>长度测量工具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/>
                </a:solidFill>
              </a:rPr>
              <a:t>        含游标卡尺、螺旋测微器、米尺</a:t>
            </a:r>
            <a:endParaRPr lang="en-US" altLang="zh-CN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3. </a:t>
            </a:r>
            <a:r>
              <a:rPr lang="zh-CN" altLang="en-US" dirty="0"/>
              <a:t>待测金属丝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7" b="16091"/>
          <a:stretch/>
        </p:blipFill>
        <p:spPr>
          <a:xfrm rot="5400000">
            <a:off x="3055286" y="2900304"/>
            <a:ext cx="5151552" cy="17561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/>
          <a:stretch/>
        </p:blipFill>
        <p:spPr>
          <a:xfrm>
            <a:off x="8681456" y="1202619"/>
            <a:ext cx="3229296" cy="2331123"/>
          </a:xfrm>
          <a:prstGeom prst="rect">
            <a:avLst/>
          </a:prstGeom>
        </p:spPr>
      </p:pic>
      <p:sp>
        <p:nvSpPr>
          <p:cNvPr id="19" name="对话气泡: 圆角矩形 18"/>
          <p:cNvSpPr/>
          <p:nvPr/>
        </p:nvSpPr>
        <p:spPr>
          <a:xfrm>
            <a:off x="9639375" y="1734195"/>
            <a:ext cx="696686" cy="250371"/>
          </a:xfrm>
          <a:prstGeom prst="wedgeRoundRectCallout">
            <a:avLst>
              <a:gd name="adj1" fmla="val -50757"/>
              <a:gd name="adj2" fmla="val 10398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光杠杆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21904" r="4691" b="25860"/>
          <a:stretch/>
        </p:blipFill>
        <p:spPr>
          <a:xfrm rot="5400000">
            <a:off x="5040463" y="2903572"/>
            <a:ext cx="5146848" cy="17449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r="21305"/>
          <a:stretch/>
        </p:blipFill>
        <p:spPr>
          <a:xfrm>
            <a:off x="8681456" y="3678063"/>
            <a:ext cx="3229296" cy="2671404"/>
          </a:xfrm>
          <a:prstGeom prst="rect">
            <a:avLst/>
          </a:prstGeom>
        </p:spPr>
      </p:pic>
      <p:sp>
        <p:nvSpPr>
          <p:cNvPr id="7" name="对话气泡: 圆角矩形 6"/>
          <p:cNvSpPr/>
          <p:nvPr/>
        </p:nvSpPr>
        <p:spPr>
          <a:xfrm>
            <a:off x="10523965" y="4534502"/>
            <a:ext cx="696686" cy="250371"/>
          </a:xfrm>
          <a:prstGeom prst="wedgeRoundRectCallout">
            <a:avLst>
              <a:gd name="adj1" fmla="val 63479"/>
              <a:gd name="adj2" fmla="val 4987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光杠杆</a:t>
            </a:r>
          </a:p>
        </p:txBody>
      </p:sp>
      <p:sp>
        <p:nvSpPr>
          <p:cNvPr id="9" name="对话气泡: 圆角矩形 8"/>
          <p:cNvSpPr/>
          <p:nvPr/>
        </p:nvSpPr>
        <p:spPr>
          <a:xfrm>
            <a:off x="9410862" y="4527851"/>
            <a:ext cx="696686" cy="250371"/>
          </a:xfrm>
          <a:prstGeom prst="wedgeRoundRectCallout">
            <a:avLst>
              <a:gd name="adj1" fmla="val -39880"/>
              <a:gd name="adj2" fmla="val 10922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望远镜</a:t>
            </a:r>
          </a:p>
        </p:txBody>
      </p:sp>
      <p:sp>
        <p:nvSpPr>
          <p:cNvPr id="10" name="对话气泡: 圆角矩形 9"/>
          <p:cNvSpPr/>
          <p:nvPr/>
        </p:nvSpPr>
        <p:spPr>
          <a:xfrm>
            <a:off x="8228071" y="4402666"/>
            <a:ext cx="544286" cy="250371"/>
          </a:xfrm>
          <a:prstGeom prst="wedgeRoundRectCallout">
            <a:avLst>
              <a:gd name="adj1" fmla="val 75779"/>
              <a:gd name="adj2" fmla="val 3485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标尺</a:t>
            </a:r>
          </a:p>
        </p:txBody>
      </p:sp>
      <p:sp>
        <p:nvSpPr>
          <p:cNvPr id="13" name="对话气泡: 圆角矩形 12"/>
          <p:cNvSpPr/>
          <p:nvPr/>
        </p:nvSpPr>
        <p:spPr>
          <a:xfrm>
            <a:off x="7881950" y="1930240"/>
            <a:ext cx="879421" cy="419628"/>
          </a:xfrm>
          <a:prstGeom prst="wedgeRoundRectCallout">
            <a:avLst>
              <a:gd name="adj1" fmla="val -55216"/>
              <a:gd name="adj2" fmla="val 10337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杨氏模量测定仪</a:t>
            </a:r>
          </a:p>
        </p:txBody>
      </p:sp>
      <p:sp>
        <p:nvSpPr>
          <p:cNvPr id="22" name="对话气泡: 圆角矩形 21"/>
          <p:cNvSpPr/>
          <p:nvPr/>
        </p:nvSpPr>
        <p:spPr>
          <a:xfrm>
            <a:off x="6741415" y="2528181"/>
            <a:ext cx="795433" cy="436027"/>
          </a:xfrm>
          <a:prstGeom prst="wedgeRoundRectCallout">
            <a:avLst>
              <a:gd name="adj1" fmla="val 60168"/>
              <a:gd name="adj2" fmla="val 877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待测</a:t>
            </a:r>
            <a:endParaRPr lang="en-US" altLang="zh-CN" sz="12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金属丝</a:t>
            </a:r>
          </a:p>
        </p:txBody>
      </p:sp>
      <p:sp>
        <p:nvSpPr>
          <p:cNvPr id="23" name="对话气泡: 圆角矩形 22"/>
          <p:cNvSpPr/>
          <p:nvPr/>
        </p:nvSpPr>
        <p:spPr>
          <a:xfrm>
            <a:off x="6741415" y="5013765"/>
            <a:ext cx="696686" cy="250371"/>
          </a:xfrm>
          <a:prstGeom prst="wedgeRoundRectCallout">
            <a:avLst>
              <a:gd name="adj1" fmla="val 70445"/>
              <a:gd name="adj2" fmla="val 5971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砝码钩</a:t>
            </a:r>
          </a:p>
        </p:txBody>
      </p:sp>
      <p:sp>
        <p:nvSpPr>
          <p:cNvPr id="16" name="对话气泡: 圆角矩形 15"/>
          <p:cNvSpPr/>
          <p:nvPr/>
        </p:nvSpPr>
        <p:spPr>
          <a:xfrm>
            <a:off x="10872308" y="2480096"/>
            <a:ext cx="696686" cy="250371"/>
          </a:xfrm>
          <a:prstGeom prst="wedgeRoundRectCallout">
            <a:avLst>
              <a:gd name="adj1" fmla="val -50757"/>
              <a:gd name="adj2" fmla="val 10398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平台</a:t>
            </a:r>
            <a:r>
              <a:rPr lang="en-US" altLang="zh-CN" sz="1200" b="1" dirty="0">
                <a:solidFill>
                  <a:schemeClr val="tx1"/>
                </a:solidFill>
              </a:rPr>
              <a:t>C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对话气泡: 圆角矩形 16"/>
          <p:cNvSpPr/>
          <p:nvPr/>
        </p:nvSpPr>
        <p:spPr>
          <a:xfrm>
            <a:off x="10294483" y="2242248"/>
            <a:ext cx="504000" cy="250371"/>
          </a:xfrm>
          <a:prstGeom prst="wedgeRoundRectCallout">
            <a:avLst>
              <a:gd name="adj1" fmla="val -50757"/>
              <a:gd name="adj2" fmla="val 10398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tx1"/>
                </a:solidFill>
              </a:rPr>
              <a:t>R</a:t>
            </a:r>
            <a:r>
              <a:rPr lang="zh-CN" altLang="en-US" sz="1200" b="1" dirty="0">
                <a:solidFill>
                  <a:schemeClr val="tx1"/>
                </a:solidFill>
              </a:rPr>
              <a:t>夹</a:t>
            </a:r>
          </a:p>
        </p:txBody>
      </p:sp>
    </p:spTree>
    <p:extLst>
      <p:ext uri="{BB962C8B-B14F-4D97-AF65-F5344CB8AC3E}">
        <p14:creationId xmlns:p14="http://schemas.microsoft.com/office/powerpoint/2010/main" val="204174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四、实验原理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127" y="1967350"/>
            <a:ext cx="10515600" cy="4351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1. </a:t>
            </a:r>
            <a:r>
              <a:rPr lang="zh-CN" altLang="en-US" dirty="0"/>
              <a:t>拉伸法测金属丝的杨氏模量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2000" dirty="0"/>
              <a:t>    </a:t>
            </a:r>
            <a:endParaRPr lang="en-US" altLang="zh-CN" sz="20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</a:t>
            </a:r>
          </a:p>
          <a:p>
            <a:pPr marL="0" indent="0">
              <a:buNone/>
            </a:pPr>
            <a:r>
              <a:rPr lang="en-US" altLang="zh-CN" dirty="0"/>
              <a:t>       </a:t>
            </a:r>
          </a:p>
          <a:p>
            <a:pPr marL="0" indent="0">
              <a:buNone/>
            </a:pPr>
            <a:endParaRPr lang="zh-CN" altLang="en-US" sz="19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617785" y="3029780"/>
            <a:ext cx="25920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617785" y="3753681"/>
            <a:ext cx="29160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617785" y="4539492"/>
            <a:ext cx="30600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617785" y="2670835"/>
            <a:ext cx="0" cy="216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203824" y="2670835"/>
            <a:ext cx="0" cy="216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497785" y="3538489"/>
            <a:ext cx="0" cy="129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678760" y="4299446"/>
            <a:ext cx="0" cy="57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497784" y="3753681"/>
            <a:ext cx="720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669087" y="4541554"/>
            <a:ext cx="1008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 flipH="1">
            <a:off x="2378663" y="2628341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 flipH="1">
            <a:off x="2392311" y="3326323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2394583" y="4118223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>
            <a:cxnSpLocks/>
          </p:cNvCxnSpPr>
          <p:nvPr/>
        </p:nvCxnSpPr>
        <p:spPr>
          <a:xfrm>
            <a:off x="3854355" y="2840529"/>
            <a:ext cx="0" cy="180000"/>
          </a:xfrm>
          <a:prstGeom prst="straightConnector1">
            <a:avLst/>
          </a:prstGeom>
          <a:ln w="12700">
            <a:solidFill>
              <a:schemeClr val="accent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cxnSpLocks/>
          </p:cNvCxnSpPr>
          <p:nvPr/>
        </p:nvCxnSpPr>
        <p:spPr>
          <a:xfrm>
            <a:off x="3854355" y="3037947"/>
            <a:ext cx="0" cy="180000"/>
          </a:xfrm>
          <a:prstGeom prst="straightConnector1">
            <a:avLst/>
          </a:prstGeom>
          <a:ln w="12700">
            <a:solidFill>
              <a:schemeClr val="accent1"/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 flipH="1">
            <a:off x="3868592" y="2712541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5758571" y="4354826"/>
            <a:ext cx="128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F+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5272310" y="3566169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4029223" y="3266707"/>
            <a:ext cx="64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4344806" y="4047756"/>
            <a:ext cx="64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箭头连接符 28"/>
          <p:cNvCxnSpPr>
            <a:cxnSpLocks/>
          </p:cNvCxnSpPr>
          <p:nvPr/>
        </p:nvCxnSpPr>
        <p:spPr>
          <a:xfrm flipH="1">
            <a:off x="4203220" y="3636039"/>
            <a:ext cx="2952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cxnSpLocks/>
          </p:cNvCxnSpPr>
          <p:nvPr/>
        </p:nvCxnSpPr>
        <p:spPr>
          <a:xfrm flipH="1">
            <a:off x="4491220" y="4417088"/>
            <a:ext cx="2016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91802"/>
              </p:ext>
            </p:extLst>
          </p:nvPr>
        </p:nvGraphicFramePr>
        <p:xfrm>
          <a:off x="7069676" y="2603973"/>
          <a:ext cx="127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Equation" r:id="rId3" imgW="634680" imgH="393480" progId="Equation.DSMT4">
                  <p:embed/>
                </p:oleObj>
              </mc:Choice>
              <mc:Fallback>
                <p:oleObj name="Equation" r:id="rId3" imgW="634680" imgH="393480" progId="Equation.DSMT4">
                  <p:embed/>
                  <p:pic>
                    <p:nvPicPr>
                      <p:cNvPr id="136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676" y="2603973"/>
                        <a:ext cx="1270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457674"/>
              </p:ext>
            </p:extLst>
          </p:nvPr>
        </p:nvGraphicFramePr>
        <p:xfrm>
          <a:off x="7051092" y="3356413"/>
          <a:ext cx="459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Equation" r:id="rId5" imgW="2298600" imgH="393480" progId="Equation.DSMT4">
                  <p:embed/>
                </p:oleObj>
              </mc:Choice>
              <mc:Fallback>
                <p:oleObj name="Equation" r:id="rId5" imgW="2298600" imgH="393480" progId="Equation.DSMT4">
                  <p:embed/>
                  <p:pic>
                    <p:nvPicPr>
                      <p:cNvPr id="31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092" y="3356413"/>
                        <a:ext cx="4597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460671"/>
              </p:ext>
            </p:extLst>
          </p:nvPr>
        </p:nvGraphicFramePr>
        <p:xfrm>
          <a:off x="6974652" y="4113592"/>
          <a:ext cx="254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Equation" r:id="rId7" imgW="1269720" imgH="393480" progId="Equation.DSMT4">
                  <p:embed/>
                </p:oleObj>
              </mc:Choice>
              <mc:Fallback>
                <p:oleObj name="Equation" r:id="rId7" imgW="1269720" imgH="393480" progId="Equation.DSMT4">
                  <p:embed/>
                  <p:pic>
                    <p:nvPicPr>
                      <p:cNvPr id="32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4652" y="4113592"/>
                        <a:ext cx="2540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924225"/>
              </p:ext>
            </p:extLst>
          </p:nvPr>
        </p:nvGraphicFramePr>
        <p:xfrm>
          <a:off x="1797050" y="5123300"/>
          <a:ext cx="205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Equation" r:id="rId9" imgW="1028520" imgH="393480" progId="Equation.DSMT4">
                  <p:embed/>
                </p:oleObj>
              </mc:Choice>
              <mc:Fallback>
                <p:oleObj name="Equation" r:id="rId9" imgW="1028520" imgH="393480" progId="Equation.DSMT4">
                  <p:embed/>
                  <p:pic>
                    <p:nvPicPr>
                      <p:cNvPr id="33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5123300"/>
                        <a:ext cx="2057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箭头: 右 20"/>
          <p:cNvSpPr/>
          <p:nvPr/>
        </p:nvSpPr>
        <p:spPr>
          <a:xfrm>
            <a:off x="4101021" y="5345141"/>
            <a:ext cx="1188561" cy="342943"/>
          </a:xfrm>
          <a:prstGeom prst="rightArrow">
            <a:avLst>
              <a:gd name="adj1" fmla="val 36134"/>
              <a:gd name="adj2" fmla="val 46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15772"/>
              </p:ext>
            </p:extLst>
          </p:nvPr>
        </p:nvGraphicFramePr>
        <p:xfrm>
          <a:off x="5613504" y="5122913"/>
          <a:ext cx="152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Equation" r:id="rId11" imgW="761760" imgH="393480" progId="Equation.DSMT4">
                  <p:embed/>
                </p:oleObj>
              </mc:Choice>
              <mc:Fallback>
                <p:oleObj name="Equation" r:id="rId11" imgW="761760" imgH="393480" progId="Equation.DSMT4">
                  <p:embed/>
                  <p:pic>
                    <p:nvPicPr>
                      <p:cNvPr id="34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504" y="5122913"/>
                        <a:ext cx="1524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040630"/>
              </p:ext>
            </p:extLst>
          </p:nvPr>
        </p:nvGraphicFramePr>
        <p:xfrm>
          <a:off x="7475472" y="5300713"/>
          <a:ext cx="3454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Equation" r:id="rId13" imgW="1726920" imgH="215640" progId="Equation.DSMT4">
                  <p:embed/>
                </p:oleObj>
              </mc:Choice>
              <mc:Fallback>
                <p:oleObj name="Equation" r:id="rId13" imgW="1726920" imgH="215640" progId="Equation.DSMT4">
                  <p:embed/>
                  <p:pic>
                    <p:nvPicPr>
                      <p:cNvPr id="32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472" y="5300713"/>
                        <a:ext cx="3454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75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 flipH="1">
            <a:off x="876343" y="4674181"/>
            <a:ext cx="64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1524516" y="4942586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四、实验原理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127" y="1967350"/>
            <a:ext cx="10515600" cy="43513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/>
              <a:t>2. </a:t>
            </a:r>
            <a:r>
              <a:rPr lang="zh-CN" altLang="en-US" dirty="0"/>
              <a:t>光杠杆放大原理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1430709" y="3714362"/>
            <a:ext cx="0" cy="1748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1430709" y="4272556"/>
            <a:ext cx="545431" cy="656712"/>
            <a:chOff x="1604211" y="3381605"/>
            <a:chExt cx="545431" cy="65671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604211" y="3930316"/>
              <a:ext cx="5454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直角三角形 7"/>
            <p:cNvSpPr/>
            <p:nvPr/>
          </p:nvSpPr>
          <p:spPr>
            <a:xfrm rot="5400000">
              <a:off x="1596810" y="3948317"/>
              <a:ext cx="108000" cy="72000"/>
            </a:xfrm>
            <a:prstGeom prst="rt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直角三角形 8"/>
            <p:cNvSpPr/>
            <p:nvPr/>
          </p:nvSpPr>
          <p:spPr>
            <a:xfrm rot="10800000">
              <a:off x="2068132" y="3929242"/>
              <a:ext cx="72000" cy="108000"/>
            </a:xfrm>
            <a:prstGeom prst="rt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直接连接符 10"/>
            <p:cNvCxnSpPr>
              <a:cxnSpLocks/>
            </p:cNvCxnSpPr>
            <p:nvPr/>
          </p:nvCxnSpPr>
          <p:spPr>
            <a:xfrm flipH="1">
              <a:off x="2136843" y="3383697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cxnSpLocks/>
            </p:cNvCxnSpPr>
            <p:nvPr/>
          </p:nvCxnSpPr>
          <p:spPr>
            <a:xfrm flipH="1">
              <a:off x="2061788" y="3381605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cxnSpLocks/>
            </p:cNvCxnSpPr>
            <p:nvPr/>
          </p:nvCxnSpPr>
          <p:spPr>
            <a:xfrm flipH="1">
              <a:off x="2062553" y="3446700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cxnSpLocks/>
            </p:cNvCxnSpPr>
            <p:nvPr/>
          </p:nvCxnSpPr>
          <p:spPr>
            <a:xfrm flipH="1">
              <a:off x="2062553" y="3511030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cxnSpLocks/>
            </p:cNvCxnSpPr>
            <p:nvPr/>
          </p:nvCxnSpPr>
          <p:spPr>
            <a:xfrm flipH="1">
              <a:off x="2063318" y="3576125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cxnSpLocks/>
            </p:cNvCxnSpPr>
            <p:nvPr/>
          </p:nvCxnSpPr>
          <p:spPr>
            <a:xfrm flipH="1">
              <a:off x="2067148" y="3635095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cxnSpLocks/>
            </p:cNvCxnSpPr>
            <p:nvPr/>
          </p:nvCxnSpPr>
          <p:spPr>
            <a:xfrm flipH="1">
              <a:off x="2067913" y="3700190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cxnSpLocks/>
            </p:cNvCxnSpPr>
            <p:nvPr/>
          </p:nvCxnSpPr>
          <p:spPr>
            <a:xfrm flipH="1">
              <a:off x="2067913" y="3764520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cxnSpLocks/>
            </p:cNvCxnSpPr>
            <p:nvPr/>
          </p:nvCxnSpPr>
          <p:spPr>
            <a:xfrm flipH="1">
              <a:off x="2064083" y="3829615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/>
          <p:cNvCxnSpPr/>
          <p:nvPr/>
        </p:nvCxnSpPr>
        <p:spPr>
          <a:xfrm>
            <a:off x="1976140" y="4821267"/>
            <a:ext cx="0" cy="46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cxnSpLocks/>
          </p:cNvCxnSpPr>
          <p:nvPr/>
        </p:nvCxnSpPr>
        <p:spPr>
          <a:xfrm flipH="1">
            <a:off x="1425406" y="5133045"/>
            <a:ext cx="1800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cxnSpLocks/>
          </p:cNvCxnSpPr>
          <p:nvPr/>
        </p:nvCxnSpPr>
        <p:spPr>
          <a:xfrm>
            <a:off x="1798455" y="5132433"/>
            <a:ext cx="1800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6216160" y="4532806"/>
            <a:ext cx="381597" cy="143779"/>
            <a:chOff x="4684344" y="3770408"/>
            <a:chExt cx="196224" cy="108000"/>
          </a:xfrm>
        </p:grpSpPr>
        <p:sp>
          <p:nvSpPr>
            <p:cNvPr id="28" name="矩形 27"/>
            <p:cNvSpPr/>
            <p:nvPr/>
          </p:nvSpPr>
          <p:spPr>
            <a:xfrm rot="5400000">
              <a:off x="4744534" y="3741216"/>
              <a:ext cx="105462" cy="1666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684344" y="3770408"/>
              <a:ext cx="576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954356" y="2845045"/>
            <a:ext cx="212046" cy="2402006"/>
            <a:chOff x="6127857" y="2169994"/>
            <a:chExt cx="252123" cy="2061521"/>
          </a:xfrm>
        </p:grpSpPr>
        <p:sp>
          <p:nvSpPr>
            <p:cNvPr id="22" name="矩形 21"/>
            <p:cNvSpPr/>
            <p:nvPr/>
          </p:nvSpPr>
          <p:spPr>
            <a:xfrm>
              <a:off x="6133065" y="2169994"/>
              <a:ext cx="246915" cy="206152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>
              <a:cxnSpLocks/>
            </p:cNvCxnSpPr>
            <p:nvPr/>
          </p:nvCxnSpPr>
          <p:spPr>
            <a:xfrm>
              <a:off x="6128685" y="2281381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cxnSpLocks/>
            </p:cNvCxnSpPr>
            <p:nvPr/>
          </p:nvCxnSpPr>
          <p:spPr>
            <a:xfrm>
              <a:off x="6127857" y="234901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cxnSpLocks/>
            </p:cNvCxnSpPr>
            <p:nvPr/>
          </p:nvCxnSpPr>
          <p:spPr>
            <a:xfrm>
              <a:off x="6130974" y="241613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cxnSpLocks/>
            </p:cNvCxnSpPr>
            <p:nvPr/>
          </p:nvCxnSpPr>
          <p:spPr>
            <a:xfrm>
              <a:off x="6133049" y="2483768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cxnSpLocks/>
            </p:cNvCxnSpPr>
            <p:nvPr/>
          </p:nvCxnSpPr>
          <p:spPr>
            <a:xfrm>
              <a:off x="6135509" y="2545137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cxnSpLocks/>
            </p:cNvCxnSpPr>
            <p:nvPr/>
          </p:nvCxnSpPr>
          <p:spPr>
            <a:xfrm>
              <a:off x="6134681" y="2612771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cxnSpLocks/>
            </p:cNvCxnSpPr>
            <p:nvPr/>
          </p:nvCxnSpPr>
          <p:spPr>
            <a:xfrm>
              <a:off x="6133877" y="2679891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cxnSpLocks/>
            </p:cNvCxnSpPr>
            <p:nvPr/>
          </p:nvCxnSpPr>
          <p:spPr>
            <a:xfrm>
              <a:off x="6133049" y="274752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cxnSpLocks/>
            </p:cNvCxnSpPr>
            <p:nvPr/>
          </p:nvCxnSpPr>
          <p:spPr>
            <a:xfrm>
              <a:off x="6135509" y="2813966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cxnSpLocks/>
            </p:cNvCxnSpPr>
            <p:nvPr/>
          </p:nvCxnSpPr>
          <p:spPr>
            <a:xfrm>
              <a:off x="6134681" y="2881600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cxnSpLocks/>
            </p:cNvCxnSpPr>
            <p:nvPr/>
          </p:nvCxnSpPr>
          <p:spPr>
            <a:xfrm>
              <a:off x="6133877" y="2948720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cxnSpLocks/>
            </p:cNvCxnSpPr>
            <p:nvPr/>
          </p:nvCxnSpPr>
          <p:spPr>
            <a:xfrm>
              <a:off x="6133049" y="3016353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cxnSpLocks/>
            </p:cNvCxnSpPr>
            <p:nvPr/>
          </p:nvCxnSpPr>
          <p:spPr>
            <a:xfrm>
              <a:off x="6135509" y="3077722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cxnSpLocks/>
            </p:cNvCxnSpPr>
            <p:nvPr/>
          </p:nvCxnSpPr>
          <p:spPr>
            <a:xfrm>
              <a:off x="6134681" y="3145356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>
              <a:cxnSpLocks/>
            </p:cNvCxnSpPr>
            <p:nvPr/>
          </p:nvCxnSpPr>
          <p:spPr>
            <a:xfrm>
              <a:off x="6133877" y="3212476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cxnSpLocks/>
            </p:cNvCxnSpPr>
            <p:nvPr/>
          </p:nvCxnSpPr>
          <p:spPr>
            <a:xfrm>
              <a:off x="6133049" y="3280110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>
              <a:cxnSpLocks/>
            </p:cNvCxnSpPr>
            <p:nvPr/>
          </p:nvCxnSpPr>
          <p:spPr>
            <a:xfrm>
              <a:off x="6136094" y="3341478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cxnSpLocks/>
            </p:cNvCxnSpPr>
            <p:nvPr/>
          </p:nvCxnSpPr>
          <p:spPr>
            <a:xfrm>
              <a:off x="6135266" y="3409112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>
              <a:cxnSpLocks/>
            </p:cNvCxnSpPr>
            <p:nvPr/>
          </p:nvCxnSpPr>
          <p:spPr>
            <a:xfrm>
              <a:off x="6134463" y="3476232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>
              <a:cxnSpLocks/>
            </p:cNvCxnSpPr>
            <p:nvPr/>
          </p:nvCxnSpPr>
          <p:spPr>
            <a:xfrm>
              <a:off x="6133634" y="3543866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>
              <a:cxnSpLocks/>
            </p:cNvCxnSpPr>
            <p:nvPr/>
          </p:nvCxnSpPr>
          <p:spPr>
            <a:xfrm>
              <a:off x="6136094" y="360523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>
              <a:cxnSpLocks/>
            </p:cNvCxnSpPr>
            <p:nvPr/>
          </p:nvCxnSpPr>
          <p:spPr>
            <a:xfrm>
              <a:off x="6135266" y="3672869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cxnSpLocks/>
            </p:cNvCxnSpPr>
            <p:nvPr/>
          </p:nvCxnSpPr>
          <p:spPr>
            <a:xfrm>
              <a:off x="6134463" y="3739989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cxnSpLocks/>
            </p:cNvCxnSpPr>
            <p:nvPr/>
          </p:nvCxnSpPr>
          <p:spPr>
            <a:xfrm>
              <a:off x="6133634" y="3807622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cxnSpLocks/>
            </p:cNvCxnSpPr>
            <p:nvPr/>
          </p:nvCxnSpPr>
          <p:spPr>
            <a:xfrm>
              <a:off x="6136094" y="3874063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>
              <a:cxnSpLocks/>
            </p:cNvCxnSpPr>
            <p:nvPr/>
          </p:nvCxnSpPr>
          <p:spPr>
            <a:xfrm>
              <a:off x="6135266" y="3941697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>
              <a:cxnSpLocks/>
            </p:cNvCxnSpPr>
            <p:nvPr/>
          </p:nvCxnSpPr>
          <p:spPr>
            <a:xfrm>
              <a:off x="6134463" y="4008817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cxnSpLocks/>
            </p:cNvCxnSpPr>
            <p:nvPr/>
          </p:nvCxnSpPr>
          <p:spPr>
            <a:xfrm>
              <a:off x="6133634" y="4076451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cxnSpLocks/>
            </p:cNvCxnSpPr>
            <p:nvPr/>
          </p:nvCxnSpPr>
          <p:spPr>
            <a:xfrm>
              <a:off x="6136094" y="4137820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直接连接符 69"/>
          <p:cNvCxnSpPr>
            <a:cxnSpLocks/>
          </p:cNvCxnSpPr>
          <p:nvPr/>
        </p:nvCxnSpPr>
        <p:spPr>
          <a:xfrm flipH="1">
            <a:off x="1959778" y="4609392"/>
            <a:ext cx="399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cxnSpLocks/>
          </p:cNvCxnSpPr>
          <p:nvPr/>
        </p:nvCxnSpPr>
        <p:spPr>
          <a:xfrm>
            <a:off x="4669803" y="4609392"/>
            <a:ext cx="216000" cy="0"/>
          </a:xfrm>
          <a:prstGeom prst="straightConnector1">
            <a:avLst/>
          </a:prstGeom>
          <a:ln w="19050">
            <a:solidFill>
              <a:srgbClr val="FF0000"/>
            </a:solidFill>
            <a:headEnd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>
            <a:cxnSpLocks/>
          </p:cNvCxnSpPr>
          <p:nvPr/>
        </p:nvCxnSpPr>
        <p:spPr>
          <a:xfrm flipH="1">
            <a:off x="3153013" y="4609392"/>
            <a:ext cx="324000" cy="0"/>
          </a:xfrm>
          <a:prstGeom prst="straightConnector1">
            <a:avLst/>
          </a:prstGeom>
          <a:ln w="19050">
            <a:solidFill>
              <a:srgbClr val="FF0000"/>
            </a:solidFill>
            <a:headEnd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/>
        </p:nvGrpSpPr>
        <p:grpSpPr>
          <a:xfrm rot="21006163">
            <a:off x="1376338" y="4317349"/>
            <a:ext cx="545431" cy="656713"/>
            <a:chOff x="1604211" y="3381605"/>
            <a:chExt cx="545431" cy="656713"/>
          </a:xfrm>
        </p:grpSpPr>
        <p:cxnSp>
          <p:nvCxnSpPr>
            <p:cNvPr id="84" name="直接连接符 83"/>
            <p:cNvCxnSpPr/>
            <p:nvPr/>
          </p:nvCxnSpPr>
          <p:spPr>
            <a:xfrm>
              <a:off x="1604211" y="3930316"/>
              <a:ext cx="5454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直角三角形 84"/>
            <p:cNvSpPr/>
            <p:nvPr/>
          </p:nvSpPr>
          <p:spPr>
            <a:xfrm rot="5400000">
              <a:off x="1596810" y="3948318"/>
              <a:ext cx="108000" cy="72000"/>
            </a:xfrm>
            <a:prstGeom prst="rt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直角三角形 85"/>
            <p:cNvSpPr/>
            <p:nvPr/>
          </p:nvSpPr>
          <p:spPr>
            <a:xfrm rot="10800000">
              <a:off x="2068132" y="3929242"/>
              <a:ext cx="72000" cy="108000"/>
            </a:xfrm>
            <a:prstGeom prst="rt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87" name="直接连接符 86"/>
            <p:cNvCxnSpPr>
              <a:cxnSpLocks/>
            </p:cNvCxnSpPr>
            <p:nvPr/>
          </p:nvCxnSpPr>
          <p:spPr>
            <a:xfrm flipH="1">
              <a:off x="2136843" y="3383697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cxnSpLocks/>
            </p:cNvCxnSpPr>
            <p:nvPr/>
          </p:nvCxnSpPr>
          <p:spPr>
            <a:xfrm flipH="1">
              <a:off x="2061788" y="3381605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>
              <a:cxnSpLocks/>
            </p:cNvCxnSpPr>
            <p:nvPr/>
          </p:nvCxnSpPr>
          <p:spPr>
            <a:xfrm flipH="1">
              <a:off x="2062553" y="3446700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>
              <a:cxnSpLocks/>
            </p:cNvCxnSpPr>
            <p:nvPr/>
          </p:nvCxnSpPr>
          <p:spPr>
            <a:xfrm flipH="1">
              <a:off x="2062553" y="3511030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cxnSpLocks/>
            </p:cNvCxnSpPr>
            <p:nvPr/>
          </p:nvCxnSpPr>
          <p:spPr>
            <a:xfrm flipH="1">
              <a:off x="2063318" y="3576125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>
              <a:cxnSpLocks/>
            </p:cNvCxnSpPr>
            <p:nvPr/>
          </p:nvCxnSpPr>
          <p:spPr>
            <a:xfrm flipH="1">
              <a:off x="2067148" y="3635095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>
              <a:cxnSpLocks/>
            </p:cNvCxnSpPr>
            <p:nvPr/>
          </p:nvCxnSpPr>
          <p:spPr>
            <a:xfrm flipH="1">
              <a:off x="2067913" y="3700190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>
              <a:cxnSpLocks/>
            </p:cNvCxnSpPr>
            <p:nvPr/>
          </p:nvCxnSpPr>
          <p:spPr>
            <a:xfrm flipH="1">
              <a:off x="2067913" y="3764520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cxnSpLocks/>
            </p:cNvCxnSpPr>
            <p:nvPr/>
          </p:nvCxnSpPr>
          <p:spPr>
            <a:xfrm flipH="1">
              <a:off x="2064083" y="3829615"/>
              <a:ext cx="72000" cy="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弧形 95"/>
          <p:cNvSpPr/>
          <p:nvPr/>
        </p:nvSpPr>
        <p:spPr>
          <a:xfrm rot="17964265">
            <a:off x="1895649" y="4510289"/>
            <a:ext cx="90000" cy="9000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96"/>
          <p:cNvSpPr txBox="1"/>
          <p:nvPr/>
        </p:nvSpPr>
        <p:spPr>
          <a:xfrm flipH="1">
            <a:off x="1734147" y="4052852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弧形 97"/>
          <p:cNvSpPr/>
          <p:nvPr/>
        </p:nvSpPr>
        <p:spPr>
          <a:xfrm rot="12963305">
            <a:off x="1672245" y="4791718"/>
            <a:ext cx="90000" cy="9000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文本框 98"/>
          <p:cNvSpPr txBox="1"/>
          <p:nvPr/>
        </p:nvSpPr>
        <p:spPr>
          <a:xfrm flipH="1">
            <a:off x="1417708" y="4632723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直接连接符 99"/>
          <p:cNvCxnSpPr>
            <a:cxnSpLocks/>
          </p:cNvCxnSpPr>
          <p:nvPr/>
        </p:nvCxnSpPr>
        <p:spPr>
          <a:xfrm flipH="1">
            <a:off x="1902714" y="3250517"/>
            <a:ext cx="4070638" cy="1350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cxnSpLocks/>
          </p:cNvCxnSpPr>
          <p:nvPr/>
        </p:nvCxnSpPr>
        <p:spPr>
          <a:xfrm flipH="1">
            <a:off x="1906233" y="4515781"/>
            <a:ext cx="560123" cy="9026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弧形 110"/>
          <p:cNvSpPr/>
          <p:nvPr/>
        </p:nvSpPr>
        <p:spPr>
          <a:xfrm rot="1992151">
            <a:off x="2249656" y="4540725"/>
            <a:ext cx="90000" cy="9000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/>
          <p:cNvSpPr txBox="1"/>
          <p:nvPr/>
        </p:nvSpPr>
        <p:spPr>
          <a:xfrm flipH="1">
            <a:off x="2284343" y="4431920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弧形 112"/>
          <p:cNvSpPr/>
          <p:nvPr/>
        </p:nvSpPr>
        <p:spPr>
          <a:xfrm rot="1992151">
            <a:off x="2235692" y="4470632"/>
            <a:ext cx="90000" cy="90000"/>
          </a:xfrm>
          <a:prstGeom prst="arc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/>
          <p:cNvSpPr txBox="1"/>
          <p:nvPr/>
        </p:nvSpPr>
        <p:spPr>
          <a:xfrm flipH="1">
            <a:off x="2270379" y="4229941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5" name="直接箭头连接符 114"/>
          <p:cNvCxnSpPr>
            <a:cxnSpLocks/>
          </p:cNvCxnSpPr>
          <p:nvPr/>
        </p:nvCxnSpPr>
        <p:spPr>
          <a:xfrm flipH="1">
            <a:off x="3477013" y="4003001"/>
            <a:ext cx="216000" cy="72000"/>
          </a:xfrm>
          <a:prstGeom prst="straightConnector1">
            <a:avLst/>
          </a:prstGeom>
          <a:ln w="19050">
            <a:solidFill>
              <a:srgbClr val="FF0000"/>
            </a:solidFill>
            <a:headEnd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>
            <a:cxnSpLocks/>
          </p:cNvCxnSpPr>
          <p:nvPr/>
        </p:nvCxnSpPr>
        <p:spPr>
          <a:xfrm flipH="1">
            <a:off x="1965422" y="5132727"/>
            <a:ext cx="18000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>
            <a:cxnSpLocks/>
          </p:cNvCxnSpPr>
          <p:nvPr/>
        </p:nvCxnSpPr>
        <p:spPr>
          <a:xfrm>
            <a:off x="4155416" y="5134424"/>
            <a:ext cx="18000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1"/>
          <p:cNvSpPr txBox="1"/>
          <p:nvPr/>
        </p:nvSpPr>
        <p:spPr>
          <a:xfrm flipH="1">
            <a:off x="3774623" y="4949758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文本框 122"/>
          <p:cNvSpPr txBox="1"/>
          <p:nvPr/>
        </p:nvSpPr>
        <p:spPr>
          <a:xfrm flipH="1">
            <a:off x="5624694" y="2906008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文本框 123"/>
          <p:cNvSpPr txBox="1"/>
          <p:nvPr/>
        </p:nvSpPr>
        <p:spPr>
          <a:xfrm flipH="1">
            <a:off x="5628383" y="4508038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zh-CN" alt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977911"/>
              </p:ext>
            </p:extLst>
          </p:nvPr>
        </p:nvGraphicFramePr>
        <p:xfrm>
          <a:off x="7113588" y="2009775"/>
          <a:ext cx="177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31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588" y="2009775"/>
                        <a:ext cx="1778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622884"/>
              </p:ext>
            </p:extLst>
          </p:nvPr>
        </p:nvGraphicFramePr>
        <p:xfrm>
          <a:off x="7156450" y="3249613"/>
          <a:ext cx="200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5" imgW="1002960" imgH="393480" progId="Equation.DSMT4">
                  <p:embed/>
                </p:oleObj>
              </mc:Choice>
              <mc:Fallback>
                <p:oleObj name="Equation" r:id="rId5" imgW="1002960" imgH="393480" progId="Equation.DSMT4">
                  <p:embed/>
                  <p:pic>
                    <p:nvPicPr>
                      <p:cNvPr id="101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450" y="3249613"/>
                        <a:ext cx="2006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" name="直接箭头连接符 102"/>
          <p:cNvCxnSpPr>
            <a:cxnSpLocks/>
          </p:cNvCxnSpPr>
          <p:nvPr/>
        </p:nvCxnSpPr>
        <p:spPr>
          <a:xfrm flipH="1">
            <a:off x="1376847" y="4814727"/>
            <a:ext cx="0" cy="9360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cxnSpLocks/>
          </p:cNvCxnSpPr>
          <p:nvPr/>
        </p:nvCxnSpPr>
        <p:spPr>
          <a:xfrm>
            <a:off x="1343577" y="4816309"/>
            <a:ext cx="108000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>
            <a:cxnSpLocks/>
          </p:cNvCxnSpPr>
          <p:nvPr/>
        </p:nvCxnSpPr>
        <p:spPr>
          <a:xfrm>
            <a:off x="1343577" y="4909366"/>
            <a:ext cx="108000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424039"/>
              </p:ext>
            </p:extLst>
          </p:nvPr>
        </p:nvGraphicFramePr>
        <p:xfrm>
          <a:off x="7237599" y="2796082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7" imgW="647640" imgH="228600" progId="Equation.DSMT4">
                  <p:embed/>
                </p:oleObj>
              </mc:Choice>
              <mc:Fallback>
                <p:oleObj name="Equation" r:id="rId7" imgW="647640" imgH="228600" progId="Equation.DSMT4">
                  <p:embed/>
                  <p:pic>
                    <p:nvPicPr>
                      <p:cNvPr id="102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599" y="2796082"/>
                        <a:ext cx="1295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03519"/>
              </p:ext>
            </p:extLst>
          </p:nvPr>
        </p:nvGraphicFramePr>
        <p:xfrm>
          <a:off x="10206874" y="2640511"/>
          <a:ext cx="1320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9" imgW="660240" imgH="393480" progId="Equation.DSMT4">
                  <p:embed/>
                </p:oleObj>
              </mc:Choice>
              <mc:Fallback>
                <p:oleObj name="Equation" r:id="rId9" imgW="660240" imgH="393480" progId="Equation.DSMT4">
                  <p:embed/>
                  <p:pic>
                    <p:nvPicPr>
                      <p:cNvPr id="102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6874" y="2640511"/>
                        <a:ext cx="1320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931633"/>
              </p:ext>
            </p:extLst>
          </p:nvPr>
        </p:nvGraphicFramePr>
        <p:xfrm>
          <a:off x="6923124" y="3986580"/>
          <a:ext cx="4013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11" imgW="2006280" imgH="609480" progId="Equation.DSMT4">
                  <p:embed/>
                </p:oleObj>
              </mc:Choice>
              <mc:Fallback>
                <p:oleObj name="Equation" r:id="rId11" imgW="2006280" imgH="609480" progId="Equation.DSMT4">
                  <p:embed/>
                  <p:pic>
                    <p:nvPicPr>
                      <p:cNvPr id="116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124" y="3986580"/>
                        <a:ext cx="4013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右大括号 5"/>
          <p:cNvSpPr/>
          <p:nvPr/>
        </p:nvSpPr>
        <p:spPr>
          <a:xfrm>
            <a:off x="9239155" y="2372459"/>
            <a:ext cx="312472" cy="1323504"/>
          </a:xfrm>
          <a:prstGeom prst="rightBrace">
            <a:avLst>
              <a:gd name="adj1" fmla="val 44020"/>
              <a:gd name="adj2" fmla="val 5000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/>
          <p:cNvSpPr/>
          <p:nvPr/>
        </p:nvSpPr>
        <p:spPr>
          <a:xfrm>
            <a:off x="9641125" y="2889696"/>
            <a:ext cx="490085" cy="225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708630"/>
              </p:ext>
            </p:extLst>
          </p:nvPr>
        </p:nvGraphicFramePr>
        <p:xfrm>
          <a:off x="6960613" y="5420447"/>
          <a:ext cx="203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13" imgW="1015920" imgH="393480" progId="Equation.DSMT4">
                  <p:embed/>
                </p:oleObj>
              </mc:Choice>
              <mc:Fallback>
                <p:oleObj name="Equation" r:id="rId13" imgW="1015920" imgH="393480" progId="Equation.DSMT4">
                  <p:embed/>
                  <p:pic>
                    <p:nvPicPr>
                      <p:cNvPr id="117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613" y="5420447"/>
                        <a:ext cx="2032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对话气泡: 圆角矩形 109"/>
          <p:cNvSpPr/>
          <p:nvPr/>
        </p:nvSpPr>
        <p:spPr>
          <a:xfrm>
            <a:off x="535253" y="3297885"/>
            <a:ext cx="795433" cy="436027"/>
          </a:xfrm>
          <a:prstGeom prst="wedgeRoundRectCallout">
            <a:avLst>
              <a:gd name="adj1" fmla="val 60168"/>
              <a:gd name="adj2" fmla="val 877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待测</a:t>
            </a:r>
            <a:endParaRPr lang="en-US" altLang="zh-CN" sz="12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金属丝</a:t>
            </a:r>
          </a:p>
        </p:txBody>
      </p:sp>
      <p:sp>
        <p:nvSpPr>
          <p:cNvPr id="119" name="对话气泡: 圆角矩形 118"/>
          <p:cNvSpPr/>
          <p:nvPr/>
        </p:nvSpPr>
        <p:spPr>
          <a:xfrm>
            <a:off x="1906440" y="3842318"/>
            <a:ext cx="696686" cy="250371"/>
          </a:xfrm>
          <a:prstGeom prst="wedgeRoundRectCallout">
            <a:avLst>
              <a:gd name="adj1" fmla="val -36836"/>
              <a:gd name="adj2" fmla="val 164852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光杠杆</a:t>
            </a:r>
          </a:p>
        </p:txBody>
      </p:sp>
      <p:sp>
        <p:nvSpPr>
          <p:cNvPr id="125" name="对话气泡: 圆角矩形 124"/>
          <p:cNvSpPr/>
          <p:nvPr/>
        </p:nvSpPr>
        <p:spPr>
          <a:xfrm>
            <a:off x="6234150" y="4000613"/>
            <a:ext cx="696686" cy="250371"/>
          </a:xfrm>
          <a:prstGeom prst="wedgeRoundRectCallout">
            <a:avLst>
              <a:gd name="adj1" fmla="val -39880"/>
              <a:gd name="adj2" fmla="val 15349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望远镜</a:t>
            </a:r>
          </a:p>
        </p:txBody>
      </p:sp>
      <p:sp>
        <p:nvSpPr>
          <p:cNvPr id="126" name="对话气泡: 圆角矩形 125"/>
          <p:cNvSpPr/>
          <p:nvPr/>
        </p:nvSpPr>
        <p:spPr>
          <a:xfrm>
            <a:off x="5352551" y="2528844"/>
            <a:ext cx="544286" cy="250371"/>
          </a:xfrm>
          <a:prstGeom prst="wedgeRoundRectCallout">
            <a:avLst>
              <a:gd name="adj1" fmla="val 65597"/>
              <a:gd name="adj2" fmla="val 11232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标尺</a:t>
            </a:r>
          </a:p>
        </p:txBody>
      </p:sp>
    </p:spTree>
    <p:extLst>
      <p:ext uri="{BB962C8B-B14F-4D97-AF65-F5344CB8AC3E}">
        <p14:creationId xmlns:p14="http://schemas.microsoft.com/office/powerpoint/2010/main" val="147691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五、实验步骤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7936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1. </a:t>
            </a:r>
            <a:r>
              <a:rPr lang="zh-CN" altLang="en-US" dirty="0"/>
              <a:t>拉直金属丝，挂上空砝码钩。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2. </a:t>
            </a:r>
            <a:r>
              <a:rPr lang="zh-CN" altLang="en-US" dirty="0"/>
              <a:t>光杠杆系统的调节</a:t>
            </a:r>
            <a:endParaRPr lang="en-US" altLang="zh-CN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/>
              <a:t>   </a:t>
            </a:r>
            <a:r>
              <a:rPr lang="en-US" altLang="zh-CN" sz="2000" dirty="0"/>
              <a:t>2.1 </a:t>
            </a:r>
            <a:r>
              <a:rPr lang="zh-CN" altLang="en-US" sz="2000" dirty="0"/>
              <a:t>目测调节三竖直、两水平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</a:t>
            </a:r>
            <a:r>
              <a:rPr lang="zh-CN" altLang="en-US" sz="1800" dirty="0">
                <a:solidFill>
                  <a:schemeClr val="tx1"/>
                </a:solidFill>
              </a:rPr>
              <a:t>竖直：金属丝、平面镜、标尺；水平：光杠杆后支撑杆、望远镜筒。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/>
              <a:t>   </a:t>
            </a:r>
            <a:r>
              <a:rPr lang="en-US" altLang="zh-CN" sz="2000" dirty="0"/>
              <a:t>2.2 </a:t>
            </a:r>
            <a:r>
              <a:rPr lang="zh-CN" altLang="en-US" sz="2000" dirty="0"/>
              <a:t>粗调（标尺与望远镜正对平面镜）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    从望远镜筒外边左侧，沿镜筒方向，看到平面镜中同时出现标尺和望远镜头的像。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    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4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五、实验步骤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127" y="1911930"/>
            <a:ext cx="10515600" cy="46274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cs typeface="Times New Roman" panose="02020603050405020304" pitchFamily="18" charset="0"/>
              </a:rPr>
              <a:t>    2.3 </a:t>
            </a:r>
            <a:r>
              <a:rPr lang="zh-CN" altLang="en-US" sz="2000" dirty="0">
                <a:cs typeface="Times New Roman" panose="02020603050405020304" pitchFamily="18" charset="0"/>
              </a:rPr>
              <a:t>微调</a:t>
            </a:r>
            <a:endParaRPr lang="en-US" altLang="zh-CN" sz="20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①</a:t>
            </a:r>
            <a:r>
              <a:rPr lang="zh-CN" altLang="en-US" sz="1800" dirty="0">
                <a:solidFill>
                  <a:schemeClr val="tx1"/>
                </a:solidFill>
              </a:rPr>
              <a:t>旋转望远镜目镜，看清十字叉丝。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②</a:t>
            </a:r>
            <a:r>
              <a:rPr lang="zh-CN" altLang="en-US" sz="1800" dirty="0">
                <a:solidFill>
                  <a:schemeClr val="tx1"/>
                </a:solidFill>
              </a:rPr>
              <a:t>调节望远镜筒侧面的调焦螺丝，从望远镜中看清完整的平面镜倒像。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③</a:t>
            </a:r>
            <a:r>
              <a:rPr lang="zh-CN" altLang="en-US" sz="1800" dirty="0">
                <a:solidFill>
                  <a:schemeClr val="tx1"/>
                </a:solidFill>
              </a:rPr>
              <a:t>返回粗调步骤检查，微调标尺</a:t>
            </a:r>
            <a:r>
              <a:rPr lang="en-US" altLang="zh-CN" sz="1800" dirty="0">
                <a:solidFill>
                  <a:schemeClr val="tx1"/>
                </a:solidFill>
              </a:rPr>
              <a:t>+</a:t>
            </a:r>
            <a:r>
              <a:rPr lang="zh-CN" altLang="en-US" sz="1800" dirty="0">
                <a:solidFill>
                  <a:schemeClr val="tx1"/>
                </a:solidFill>
              </a:rPr>
              <a:t>望远镜与平面镜的相对位置，同时满足</a:t>
            </a:r>
            <a:r>
              <a:rPr lang="en-US" altLang="zh-CN" sz="1800" dirty="0">
                <a:solidFill>
                  <a:schemeClr val="tx1"/>
                </a:solidFill>
              </a:rPr>
              <a:t>2.2</a:t>
            </a:r>
            <a:r>
              <a:rPr lang="zh-CN" altLang="en-US" sz="1800" dirty="0">
                <a:solidFill>
                  <a:schemeClr val="tx1"/>
                </a:solidFill>
              </a:rPr>
              <a:t>和</a:t>
            </a:r>
            <a:r>
              <a:rPr lang="en-US" altLang="zh-CN" sz="1800" dirty="0">
                <a:solidFill>
                  <a:schemeClr val="tx1"/>
                </a:solidFill>
              </a:rPr>
              <a:t>2.3②</a:t>
            </a:r>
            <a:r>
              <a:rPr lang="zh-CN" altLang="en-US" sz="1800" dirty="0">
                <a:solidFill>
                  <a:schemeClr val="tx1"/>
                </a:solidFill>
              </a:rPr>
              <a:t>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④</a:t>
            </a:r>
            <a:r>
              <a:rPr lang="zh-CN" altLang="en-US" sz="1800" dirty="0">
                <a:solidFill>
                  <a:schemeClr val="tx1"/>
                </a:solidFill>
              </a:rPr>
              <a:t>调节望远镜筒侧面的调焦螺丝，从望远镜中看清标尺刻度。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    </a:t>
            </a:r>
            <a:r>
              <a:rPr lang="zh-CN" altLang="zh-CN" sz="1800" dirty="0">
                <a:solidFill>
                  <a:schemeClr val="tx1"/>
                </a:solidFill>
              </a:rPr>
              <a:t>⑤</a:t>
            </a:r>
            <a:r>
              <a:rPr lang="zh-CN" altLang="en-US" sz="1800" dirty="0">
                <a:solidFill>
                  <a:schemeClr val="tx1"/>
                </a:solidFill>
              </a:rPr>
              <a:t>微调平面镜俯仰，使十字叉丝落在与望远镜筒中心等高的刻度线上。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3. </a:t>
            </a:r>
            <a:r>
              <a:rPr lang="zh-CN" altLang="en-US" dirty="0"/>
              <a:t>逐个加减砝码，记下相应的标尺读数。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4. </a:t>
            </a:r>
            <a:r>
              <a:rPr lang="zh-CN" altLang="en-US" dirty="0"/>
              <a:t>测量</a:t>
            </a:r>
            <a:r>
              <a:rPr lang="en-US" altLang="zh-CN" i="1" dirty="0"/>
              <a:t>d</a:t>
            </a:r>
            <a:r>
              <a:rPr lang="zh-CN" altLang="en-US" dirty="0"/>
              <a:t>、</a:t>
            </a:r>
            <a:r>
              <a:rPr lang="en-US" altLang="zh-CN" i="1" dirty="0"/>
              <a:t>L</a:t>
            </a:r>
            <a:r>
              <a:rPr lang="zh-CN" altLang="en-US" dirty="0"/>
              <a:t>、</a:t>
            </a:r>
            <a:r>
              <a:rPr lang="en-US" altLang="zh-CN" i="1" dirty="0"/>
              <a:t>B</a:t>
            </a:r>
            <a:r>
              <a:rPr lang="zh-CN" altLang="en-US" dirty="0"/>
              <a:t>和</a:t>
            </a:r>
            <a:r>
              <a:rPr lang="en-US" altLang="zh-CN" i="1" dirty="0"/>
              <a:t>D</a:t>
            </a:r>
            <a:r>
              <a:rPr lang="zh-CN" altLang="en-US" dirty="0"/>
              <a:t>的值。</a:t>
            </a:r>
          </a:p>
        </p:txBody>
      </p:sp>
    </p:spTree>
    <p:extLst>
      <p:ext uri="{BB962C8B-B14F-4D97-AF65-F5344CB8AC3E}">
        <p14:creationId xmlns:p14="http://schemas.microsoft.com/office/powerpoint/2010/main" val="306905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六、注意事项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1. </a:t>
            </a:r>
            <a:r>
              <a:rPr lang="zh-CN" altLang="en-US" dirty="0"/>
              <a:t>若金属丝难以拉直，可在调节光杠杆系统之前预先在砝码钩上加</a:t>
            </a:r>
            <a:r>
              <a:rPr lang="en-US" altLang="zh-CN" dirty="0"/>
              <a:t>1-2 kg</a:t>
            </a:r>
            <a:r>
              <a:rPr lang="zh-CN" altLang="en-US" dirty="0"/>
              <a:t>砝码，使钢丝伸直。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2. </a:t>
            </a:r>
            <a:r>
              <a:rPr lang="zh-CN" altLang="en-US" dirty="0"/>
              <a:t>光杠杆系统调节好后，测量过程中要防止光杠杆、标尺及望远镜位置发生移动，加减砝码轻取轻放，稳定</a:t>
            </a:r>
            <a:r>
              <a:rPr lang="en-US" altLang="zh-CN" dirty="0"/>
              <a:t>1 min</a:t>
            </a:r>
            <a:r>
              <a:rPr lang="zh-CN" altLang="en-US" dirty="0"/>
              <a:t>后读数。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3. </a:t>
            </a:r>
            <a:r>
              <a:rPr lang="zh-CN" altLang="en-US" dirty="0"/>
              <a:t>测量过程中注意判断数据，标尺读数增减应为等差数列，误差较大时要及时寻找问题，改进操作。</a:t>
            </a:r>
          </a:p>
        </p:txBody>
      </p:sp>
    </p:spTree>
    <p:extLst>
      <p:ext uri="{BB962C8B-B14F-4D97-AF65-F5344CB8AC3E}">
        <p14:creationId xmlns:p14="http://schemas.microsoft.com/office/powerpoint/2010/main" val="328919205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TM02900688[[fn=平面]]</Template>
  <TotalTime>1520</TotalTime>
  <Words>614</Words>
  <Application>Microsoft Office PowerPoint</Application>
  <PresentationFormat>宽屏</PresentationFormat>
  <Paragraphs>88</Paragraphs>
  <Slides>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等线</vt:lpstr>
      <vt:lpstr>华文仿宋</vt:lpstr>
      <vt:lpstr>华文新魏</vt:lpstr>
      <vt:lpstr>宋体</vt:lpstr>
      <vt:lpstr>Calibri</vt:lpstr>
      <vt:lpstr>Calibri Light</vt:lpstr>
      <vt:lpstr>Symbol</vt:lpstr>
      <vt:lpstr>Times New Roman</vt:lpstr>
      <vt:lpstr>Wingdings</vt:lpstr>
      <vt:lpstr>Wingdings 2</vt:lpstr>
      <vt:lpstr>HDOfficeLightV0</vt:lpstr>
      <vt:lpstr>Equation</vt:lpstr>
      <vt:lpstr>MathType 6.0 Equation</vt:lpstr>
      <vt:lpstr>用拉伸法测金属丝的杨氏模量</vt:lpstr>
      <vt:lpstr>一、实验简介</vt:lpstr>
      <vt:lpstr>二、实验目的</vt:lpstr>
      <vt:lpstr>三、实验仪器</vt:lpstr>
      <vt:lpstr>四、实验原理</vt:lpstr>
      <vt:lpstr>四、实验原理</vt:lpstr>
      <vt:lpstr>五、实验步骤</vt:lpstr>
      <vt:lpstr>五、实验步骤</vt:lpstr>
      <vt:lpstr>六、注意事项</vt:lpstr>
    </vt:vector>
  </TitlesOfParts>
  <Company>Win10NeT.COM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XiaZaiMa.COM</dc:creator>
  <cp:lastModifiedBy>Administrator</cp:lastModifiedBy>
  <cp:revision>110</cp:revision>
  <dcterms:created xsi:type="dcterms:W3CDTF">2017-05-19T00:45:05Z</dcterms:created>
  <dcterms:modified xsi:type="dcterms:W3CDTF">2017-06-06T08:18:39Z</dcterms:modified>
</cp:coreProperties>
</file>